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6"/>
  </p:notesMasterIdLst>
  <p:handoutMasterIdLst>
    <p:handoutMasterId r:id="rId37"/>
  </p:handoutMasterIdLst>
  <p:sldIdLst>
    <p:sldId id="341" r:id="rId3"/>
    <p:sldId id="397" r:id="rId4"/>
    <p:sldId id="430" r:id="rId5"/>
    <p:sldId id="398" r:id="rId6"/>
    <p:sldId id="469" r:id="rId7"/>
    <p:sldId id="429" r:id="rId8"/>
    <p:sldId id="466" r:id="rId9"/>
    <p:sldId id="419" r:id="rId10"/>
    <p:sldId id="470" r:id="rId11"/>
    <p:sldId id="467" r:id="rId12"/>
    <p:sldId id="439" r:id="rId13"/>
    <p:sldId id="440" r:id="rId14"/>
    <p:sldId id="446" r:id="rId15"/>
    <p:sldId id="441" r:id="rId16"/>
    <p:sldId id="443" r:id="rId17"/>
    <p:sldId id="468" r:id="rId18"/>
    <p:sldId id="485" r:id="rId19"/>
    <p:sldId id="436" r:id="rId20"/>
    <p:sldId id="437" r:id="rId21"/>
    <p:sldId id="447" r:id="rId22"/>
    <p:sldId id="473" r:id="rId23"/>
    <p:sldId id="392" r:id="rId24"/>
    <p:sldId id="474" r:id="rId25"/>
    <p:sldId id="449" r:id="rId26"/>
    <p:sldId id="484" r:id="rId27"/>
    <p:sldId id="417" r:id="rId28"/>
    <p:sldId id="394" r:id="rId29"/>
    <p:sldId id="445" r:id="rId30"/>
    <p:sldId id="475" r:id="rId31"/>
    <p:sldId id="479" r:id="rId32"/>
    <p:sldId id="476" r:id="rId33"/>
    <p:sldId id="478" r:id="rId34"/>
    <p:sldId id="351" r:id="rId35"/>
  </p:sldIdLst>
  <p:sldSz cx="9144000" cy="6858000" type="screen4x3"/>
  <p:notesSz cx="7099300" cy="102346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691"/>
    <a:srgbClr val="006666"/>
    <a:srgbClr val="DFF8AE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0550" autoAdjust="0"/>
  </p:normalViewPr>
  <p:slideViewPr>
    <p:cSldViewPr>
      <p:cViewPr>
        <p:scale>
          <a:sx n="70" d="100"/>
          <a:sy n="70" d="100"/>
        </p:scale>
        <p:origin x="-1236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5.xml"/><Relationship Id="rId1" Type="http://schemas.openxmlformats.org/officeDocument/2006/relationships/slide" Target="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EFC0F2-41B3-42A2-BEF9-815B01D760F8}" type="doc">
      <dgm:prSet loTypeId="urn:microsoft.com/office/officeart/2005/8/layout/vList2" loCatId="list" qsTypeId="urn:microsoft.com/office/officeart/2005/8/quickstyle/simple5" qsCatId="simple" csTypeId="urn:microsoft.com/office/officeart/2005/8/colors/accent4_5" csCatId="accent4" phldr="1"/>
      <dgm:spPr/>
      <dgm:t>
        <a:bodyPr/>
        <a:lstStyle/>
        <a:p>
          <a:endParaRPr lang="zh-CN" altLang="en-US"/>
        </a:p>
      </dgm:t>
    </dgm:pt>
    <dgm:pt modelId="{192469DF-C796-4139-9D17-0F9CC694818D}">
      <dgm:prSet phldrT="[文本]" custT="1"/>
      <dgm:spPr/>
      <dgm:t>
        <a:bodyPr/>
        <a:lstStyle/>
        <a:p>
          <a:pPr algn="ctr"/>
          <a:r>
            <a:rPr lang="zh-CN" altLang="en-US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什么是</a:t>
          </a:r>
          <a:r>
            <a:rPr lang="en-US" altLang="zh-CN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endParaRPr lang="zh-CN" altLang="en-US" sz="2800" b="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0E104264-15CD-40F3-A9C9-B57C7A129489}" type="parTrans" cxnId="{A322C34A-4780-482F-B46C-71709A7C7CEA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9BD8F004-3451-41E2-80F4-2790A4E89745}" type="sibTrans" cxnId="{A322C34A-4780-482F-B46C-71709A7C7CEA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699A70B0-5050-4282-885D-7AA27F8C4D78}">
      <dgm:prSet phldrT="[文本]" custT="1"/>
      <dgm:spPr/>
      <dgm:t>
        <a:bodyPr/>
        <a:lstStyle/>
        <a:p>
          <a:pPr algn="ctr"/>
          <a:r>
            <a:rPr lang="en-US" altLang="zh-CN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涉及到的关键流程和动作</a:t>
          </a:r>
          <a:endParaRPr lang="zh-CN" altLang="en-US" sz="2800" b="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42262DD2-5799-4488-985A-DC99274B2C0D}" type="parTrans" cxnId="{E9D2D3FA-7F88-4B97-9EA6-53866A9B489F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36398F42-4DC5-4ED7-947C-F767F1A32E53}" type="sibTrans" cxnId="{E9D2D3FA-7F88-4B97-9EA6-53866A9B489F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CE311CAE-620E-42ED-9420-569DF1FB57CC}">
      <dgm:prSet phldrT="[文本]" custT="1"/>
      <dgm:spPr/>
      <dgm:t>
        <a:bodyPr/>
        <a:lstStyle/>
        <a:p>
          <a:pPr algn="ctr"/>
          <a:r>
            <a:rPr lang="en-US" altLang="zh-CN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涉及到的人和物</a:t>
          </a:r>
          <a:endParaRPr lang="zh-CN" altLang="en-US" sz="2800" b="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8DBEE58C-F139-42B6-B8F0-E21510CCBAD1}" type="parTrans" cxnId="{9E2A82A0-7FAE-4892-B8B2-77C72DB711A5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656B17EC-E3A5-48BD-AD5A-46E9151347FD}" type="sibTrans" cxnId="{9E2A82A0-7FAE-4892-B8B2-77C72DB711A5}">
      <dgm:prSet/>
      <dgm:spPr/>
      <dgm:t>
        <a:bodyPr/>
        <a:lstStyle/>
        <a:p>
          <a:pPr algn="ctr"/>
          <a:endParaRPr lang="zh-CN" altLang="en-US" sz="1050" b="0">
            <a:solidFill>
              <a:srgbClr val="FFC000"/>
            </a:solidFill>
            <a:latin typeface="Verdana" pitchFamily="34" charset="0"/>
          </a:endParaRPr>
        </a:p>
      </dgm:t>
    </dgm:pt>
    <dgm:pt modelId="{0D10092F-7A10-48A9-8D46-E8C76D72C104}">
      <dgm:prSet phldrT="[文本]" custT="1"/>
      <dgm:spPr/>
      <dgm:t>
        <a:bodyPr/>
        <a:lstStyle/>
        <a:p>
          <a:pPr algn="ctr"/>
          <a:r>
            <a:rPr lang="en-US" altLang="zh-CN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的益处</a:t>
          </a:r>
          <a:endParaRPr lang="zh-CN" altLang="en-US" sz="2800" b="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836F5206-EC13-4140-868D-3AE19CFA4F84}" type="parTrans" cxnId="{7ED3A29B-E813-46E0-916D-1DCA0C22917D}">
      <dgm:prSet/>
      <dgm:spPr/>
      <dgm:t>
        <a:bodyPr/>
        <a:lstStyle/>
        <a:p>
          <a:endParaRPr lang="zh-CN" altLang="en-US" sz="1400"/>
        </a:p>
      </dgm:t>
    </dgm:pt>
    <dgm:pt modelId="{32A6D3C7-49F4-4A02-8054-55C4366FCC4F}" type="sibTrans" cxnId="{7ED3A29B-E813-46E0-916D-1DCA0C22917D}">
      <dgm:prSet/>
      <dgm:spPr/>
      <dgm:t>
        <a:bodyPr/>
        <a:lstStyle/>
        <a:p>
          <a:endParaRPr lang="zh-CN" altLang="en-US" sz="1400"/>
        </a:p>
      </dgm:t>
    </dgm:pt>
    <dgm:pt modelId="{5F87EDC4-9D36-4305-8AD0-70820996AC09}">
      <dgm:prSet phldrT="[文本]" custT="1"/>
      <dgm:spPr/>
      <dgm:t>
        <a:bodyPr/>
        <a:lstStyle/>
        <a:p>
          <a:pPr algn="ctr"/>
          <a:r>
            <a:rPr lang="zh-CN" altLang="en-US" sz="2800" b="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关于条码和辅助设备</a:t>
          </a:r>
          <a:endParaRPr lang="zh-CN" altLang="en-US" sz="2800" b="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05A2A0BD-5F56-4BB5-9C27-8A2FCEF12614}" type="parTrans" cxnId="{41ABBC8A-19A2-4C62-842D-83A08AE2C657}">
      <dgm:prSet/>
      <dgm:spPr/>
      <dgm:t>
        <a:bodyPr/>
        <a:lstStyle/>
        <a:p>
          <a:endParaRPr lang="zh-CN" altLang="en-US"/>
        </a:p>
      </dgm:t>
    </dgm:pt>
    <dgm:pt modelId="{706DE859-C343-4B5C-B2B6-0F5AF77EE14C}" type="sibTrans" cxnId="{41ABBC8A-19A2-4C62-842D-83A08AE2C657}">
      <dgm:prSet/>
      <dgm:spPr/>
      <dgm:t>
        <a:bodyPr/>
        <a:lstStyle/>
        <a:p>
          <a:endParaRPr lang="zh-CN" altLang="en-US"/>
        </a:p>
      </dgm:t>
    </dgm:pt>
    <dgm:pt modelId="{5B74B484-56E1-4A10-B7C7-489BF0CAD241}" type="pres">
      <dgm:prSet presAssocID="{16EFC0F2-41B3-42A2-BEF9-815B01D760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32847F-7F3F-4FCF-B32D-183D65A4F22F}" type="pres">
      <dgm:prSet presAssocID="{192469DF-C796-4139-9D17-0F9CC694818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F36C7A-C965-48DD-9C7C-0E711D7F039F}" type="pres">
      <dgm:prSet presAssocID="{9BD8F004-3451-41E2-80F4-2790A4E89745}" presName="spacer" presStyleCnt="0"/>
      <dgm:spPr/>
    </dgm:pt>
    <dgm:pt modelId="{2806731E-6AF2-4E0F-8949-F7A0329A741B}" type="pres">
      <dgm:prSet presAssocID="{0D10092F-7A10-48A9-8D46-E8C76D72C10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25FC20-ACAD-4F3D-943D-7A2DE23919E7}" type="pres">
      <dgm:prSet presAssocID="{32A6D3C7-49F4-4A02-8054-55C4366FCC4F}" presName="spacer" presStyleCnt="0"/>
      <dgm:spPr/>
    </dgm:pt>
    <dgm:pt modelId="{B196F4C6-EF2D-4227-BF0A-CCC2B0AB056A}" type="pres">
      <dgm:prSet presAssocID="{699A70B0-5050-4282-885D-7AA27F8C4D78}" presName="parentText" presStyleLbl="node1" presStyleIdx="2" presStyleCnt="5" custLinFactY="9674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EDF7EB-4D07-4207-B347-ED6C51B68A7B}" type="pres">
      <dgm:prSet presAssocID="{36398F42-4DC5-4ED7-947C-F767F1A32E53}" presName="spacer" presStyleCnt="0"/>
      <dgm:spPr/>
    </dgm:pt>
    <dgm:pt modelId="{B061AF58-055B-450D-9B43-19BDE841072D}" type="pres">
      <dgm:prSet presAssocID="{CE311CAE-620E-42ED-9420-569DF1FB57CC}" presName="parentText" presStyleLbl="node1" presStyleIdx="3" presStyleCnt="5" custLinFactY="-100000" custLinFactNeighborY="-12497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ED2649-AB9A-4738-997A-B7D5E23C2FB4}" type="pres">
      <dgm:prSet presAssocID="{656B17EC-E3A5-48BD-AD5A-46E9151347FD}" presName="spacer" presStyleCnt="0"/>
      <dgm:spPr/>
    </dgm:pt>
    <dgm:pt modelId="{7FE1890B-510F-488E-8693-60109789028D}" type="pres">
      <dgm:prSet presAssocID="{5F87EDC4-9D36-4305-8AD0-70820996AC09}" presName="parentText" presStyleLbl="node1" presStyleIdx="4" presStyleCnt="5" custLinFactY="9674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822AFC-263D-4469-B2DD-6040AE686BDE}" type="presOf" srcId="{5F87EDC4-9D36-4305-8AD0-70820996AC09}" destId="{7FE1890B-510F-488E-8693-60109789028D}" srcOrd="0" destOrd="0" presId="urn:microsoft.com/office/officeart/2005/8/layout/vList2"/>
    <dgm:cxn modelId="{990BB72C-FF01-4114-A509-880F3B24FECE}" type="presOf" srcId="{0D10092F-7A10-48A9-8D46-E8C76D72C104}" destId="{2806731E-6AF2-4E0F-8949-F7A0329A741B}" srcOrd="0" destOrd="0" presId="urn:microsoft.com/office/officeart/2005/8/layout/vList2"/>
    <dgm:cxn modelId="{52C5E6F7-E3B6-423E-87C3-6A7B4A3AC9C2}" type="presOf" srcId="{16EFC0F2-41B3-42A2-BEF9-815B01D760F8}" destId="{5B74B484-56E1-4A10-B7C7-489BF0CAD241}" srcOrd="0" destOrd="0" presId="urn:microsoft.com/office/officeart/2005/8/layout/vList2"/>
    <dgm:cxn modelId="{9E2A82A0-7FAE-4892-B8B2-77C72DB711A5}" srcId="{16EFC0F2-41B3-42A2-BEF9-815B01D760F8}" destId="{CE311CAE-620E-42ED-9420-569DF1FB57CC}" srcOrd="3" destOrd="0" parTransId="{8DBEE58C-F139-42B6-B8F0-E21510CCBAD1}" sibTransId="{656B17EC-E3A5-48BD-AD5A-46E9151347FD}"/>
    <dgm:cxn modelId="{E9D2D3FA-7F88-4B97-9EA6-53866A9B489F}" srcId="{16EFC0F2-41B3-42A2-BEF9-815B01D760F8}" destId="{699A70B0-5050-4282-885D-7AA27F8C4D78}" srcOrd="2" destOrd="0" parTransId="{42262DD2-5799-4488-985A-DC99274B2C0D}" sibTransId="{36398F42-4DC5-4ED7-947C-F767F1A32E53}"/>
    <dgm:cxn modelId="{C74BE72B-02E8-429A-9060-B5F06BB98AE6}" type="presOf" srcId="{192469DF-C796-4139-9D17-0F9CC694818D}" destId="{C532847F-7F3F-4FCF-B32D-183D65A4F22F}" srcOrd="0" destOrd="0" presId="urn:microsoft.com/office/officeart/2005/8/layout/vList2"/>
    <dgm:cxn modelId="{7ED3A29B-E813-46E0-916D-1DCA0C22917D}" srcId="{16EFC0F2-41B3-42A2-BEF9-815B01D760F8}" destId="{0D10092F-7A10-48A9-8D46-E8C76D72C104}" srcOrd="1" destOrd="0" parTransId="{836F5206-EC13-4140-868D-3AE19CFA4F84}" sibTransId="{32A6D3C7-49F4-4A02-8054-55C4366FCC4F}"/>
    <dgm:cxn modelId="{41ABBC8A-19A2-4C62-842D-83A08AE2C657}" srcId="{16EFC0F2-41B3-42A2-BEF9-815B01D760F8}" destId="{5F87EDC4-9D36-4305-8AD0-70820996AC09}" srcOrd="4" destOrd="0" parTransId="{05A2A0BD-5F56-4BB5-9C27-8A2FCEF12614}" sibTransId="{706DE859-C343-4B5C-B2B6-0F5AF77EE14C}"/>
    <dgm:cxn modelId="{B377B931-104B-4AF3-A8E9-18BB6F5CDB51}" type="presOf" srcId="{CE311CAE-620E-42ED-9420-569DF1FB57CC}" destId="{B061AF58-055B-450D-9B43-19BDE841072D}" srcOrd="0" destOrd="0" presId="urn:microsoft.com/office/officeart/2005/8/layout/vList2"/>
    <dgm:cxn modelId="{361316C7-CC96-4504-8139-7019048315B7}" type="presOf" srcId="{699A70B0-5050-4282-885D-7AA27F8C4D78}" destId="{B196F4C6-EF2D-4227-BF0A-CCC2B0AB056A}" srcOrd="0" destOrd="0" presId="urn:microsoft.com/office/officeart/2005/8/layout/vList2"/>
    <dgm:cxn modelId="{A322C34A-4780-482F-B46C-71709A7C7CEA}" srcId="{16EFC0F2-41B3-42A2-BEF9-815B01D760F8}" destId="{192469DF-C796-4139-9D17-0F9CC694818D}" srcOrd="0" destOrd="0" parTransId="{0E104264-15CD-40F3-A9C9-B57C7A129489}" sibTransId="{9BD8F004-3451-41E2-80F4-2790A4E89745}"/>
    <dgm:cxn modelId="{EAF63C24-59F3-47C0-9A0E-67724A8EAF31}" type="presParOf" srcId="{5B74B484-56E1-4A10-B7C7-489BF0CAD241}" destId="{C532847F-7F3F-4FCF-B32D-183D65A4F22F}" srcOrd="0" destOrd="0" presId="urn:microsoft.com/office/officeart/2005/8/layout/vList2"/>
    <dgm:cxn modelId="{93FDFA3A-C70A-40C1-A341-983DE2D159F2}" type="presParOf" srcId="{5B74B484-56E1-4A10-B7C7-489BF0CAD241}" destId="{35F36C7A-C965-48DD-9C7C-0E711D7F039F}" srcOrd="1" destOrd="0" presId="urn:microsoft.com/office/officeart/2005/8/layout/vList2"/>
    <dgm:cxn modelId="{B15A6BCF-CC8C-478E-BEDA-F1B5F7A42AE4}" type="presParOf" srcId="{5B74B484-56E1-4A10-B7C7-489BF0CAD241}" destId="{2806731E-6AF2-4E0F-8949-F7A0329A741B}" srcOrd="2" destOrd="0" presId="urn:microsoft.com/office/officeart/2005/8/layout/vList2"/>
    <dgm:cxn modelId="{25A36407-5013-40AE-A145-FFB440A6EF04}" type="presParOf" srcId="{5B74B484-56E1-4A10-B7C7-489BF0CAD241}" destId="{EF25FC20-ACAD-4F3D-943D-7A2DE23919E7}" srcOrd="3" destOrd="0" presId="urn:microsoft.com/office/officeart/2005/8/layout/vList2"/>
    <dgm:cxn modelId="{D0F4B45A-D982-4F9D-8A1D-B97A720BF5C0}" type="presParOf" srcId="{5B74B484-56E1-4A10-B7C7-489BF0CAD241}" destId="{B196F4C6-EF2D-4227-BF0A-CCC2B0AB056A}" srcOrd="4" destOrd="0" presId="urn:microsoft.com/office/officeart/2005/8/layout/vList2"/>
    <dgm:cxn modelId="{D4400620-79F1-4A49-A6EF-D109CE1AF1B5}" type="presParOf" srcId="{5B74B484-56E1-4A10-B7C7-489BF0CAD241}" destId="{1BEDF7EB-4D07-4207-B347-ED6C51B68A7B}" srcOrd="5" destOrd="0" presId="urn:microsoft.com/office/officeart/2005/8/layout/vList2"/>
    <dgm:cxn modelId="{287AD4A1-F8E9-46E1-B076-96EDEE13A161}" type="presParOf" srcId="{5B74B484-56E1-4A10-B7C7-489BF0CAD241}" destId="{B061AF58-055B-450D-9B43-19BDE841072D}" srcOrd="6" destOrd="0" presId="urn:microsoft.com/office/officeart/2005/8/layout/vList2"/>
    <dgm:cxn modelId="{6135E7BF-596B-4756-9111-B27D1BDE2BF7}" type="presParOf" srcId="{5B74B484-56E1-4A10-B7C7-489BF0CAD241}" destId="{1BED2649-AB9A-4738-997A-B7D5E23C2FB4}" srcOrd="7" destOrd="0" presId="urn:microsoft.com/office/officeart/2005/8/layout/vList2"/>
    <dgm:cxn modelId="{01DC6854-F91B-49EC-A0F9-5772EC10C9CF}" type="presParOf" srcId="{5B74B484-56E1-4A10-B7C7-489BF0CAD241}" destId="{7FE1890B-510F-488E-8693-6010978902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67D39-EC6B-4FB7-9832-BE261968A695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AB19AA-8698-4351-BC3F-7EBECAC2A452}">
      <dgm:prSet/>
      <dgm:spPr>
        <a:solidFill>
          <a:srgbClr val="006666"/>
        </a:solidFill>
      </dgm:spPr>
      <dgm:t>
        <a:bodyPr/>
        <a:lstStyle/>
        <a:p>
          <a:pPr rtl="0"/>
          <a:r>
            <a:rPr lang="zh-CN" baseline="0" dirty="0" smtClean="0"/>
            <a:t>物流和数据流不同步</a:t>
          </a:r>
          <a:endParaRPr lang="en-US" baseline="0" dirty="0"/>
        </a:p>
      </dgm:t>
    </dgm:pt>
    <dgm:pt modelId="{AAF00B96-0FC2-4544-BCE2-DF3837D57F8B}" type="parTrans" cxnId="{DE58DBCC-EB1C-4177-8CDA-E020EF051774}">
      <dgm:prSet/>
      <dgm:spPr/>
      <dgm:t>
        <a:bodyPr/>
        <a:lstStyle/>
        <a:p>
          <a:endParaRPr lang="zh-CN" altLang="en-US"/>
        </a:p>
      </dgm:t>
    </dgm:pt>
    <dgm:pt modelId="{C222CC12-88D8-416F-B551-246575C09AFE}" type="sibTrans" cxnId="{DE58DBCC-EB1C-4177-8CDA-E020EF051774}">
      <dgm:prSet/>
      <dgm:spPr/>
      <dgm:t>
        <a:bodyPr/>
        <a:lstStyle/>
        <a:p>
          <a:endParaRPr lang="zh-CN" altLang="en-US"/>
        </a:p>
      </dgm:t>
    </dgm:pt>
    <dgm:pt modelId="{A50B95A9-1D20-42E7-B7C0-F167DCB1794E}">
      <dgm:prSet/>
      <dgm:spPr>
        <a:solidFill>
          <a:srgbClr val="006666"/>
        </a:solidFill>
      </dgm:spPr>
      <dgm:t>
        <a:bodyPr/>
        <a:lstStyle/>
        <a:p>
          <a:pPr rtl="0"/>
          <a:r>
            <a:rPr lang="zh-CN" baseline="0" dirty="0" smtClean="0"/>
            <a:t>出入库拣配准确性差</a:t>
          </a:r>
          <a:endParaRPr lang="en-US" baseline="0" dirty="0"/>
        </a:p>
      </dgm:t>
    </dgm:pt>
    <dgm:pt modelId="{EEDB66E6-54E6-41DC-AD7A-1CD7A37A3CC3}" type="parTrans" cxnId="{4B12DE19-158D-4267-B991-7803F400E7D1}">
      <dgm:prSet/>
      <dgm:spPr/>
      <dgm:t>
        <a:bodyPr/>
        <a:lstStyle/>
        <a:p>
          <a:endParaRPr lang="zh-CN" altLang="en-US"/>
        </a:p>
      </dgm:t>
    </dgm:pt>
    <dgm:pt modelId="{D1CE4D51-0F46-43ED-93D0-F740B4ADA20C}" type="sibTrans" cxnId="{4B12DE19-158D-4267-B991-7803F400E7D1}">
      <dgm:prSet/>
      <dgm:spPr/>
      <dgm:t>
        <a:bodyPr/>
        <a:lstStyle/>
        <a:p>
          <a:endParaRPr lang="zh-CN" altLang="en-US"/>
        </a:p>
      </dgm:t>
    </dgm:pt>
    <dgm:pt modelId="{0C9C1214-CB2B-40A9-A867-098BBC1D6E6A}">
      <dgm:prSet/>
      <dgm:spPr>
        <a:solidFill>
          <a:srgbClr val="006666"/>
        </a:solidFill>
      </dgm:spPr>
      <dgm:t>
        <a:bodyPr/>
        <a:lstStyle/>
        <a:p>
          <a:pPr rtl="0"/>
          <a:r>
            <a:rPr lang="zh-CN" baseline="0" dirty="0" smtClean="0"/>
            <a:t>作业控制管理粗放</a:t>
          </a:r>
          <a:endParaRPr lang="en-US" baseline="0" dirty="0"/>
        </a:p>
      </dgm:t>
    </dgm:pt>
    <dgm:pt modelId="{2EF84D82-A700-4C36-AE09-6A9BBF028854}" type="parTrans" cxnId="{6917E5CC-AA43-4B09-8583-B62BCF73C4F3}">
      <dgm:prSet/>
      <dgm:spPr/>
      <dgm:t>
        <a:bodyPr/>
        <a:lstStyle/>
        <a:p>
          <a:endParaRPr lang="zh-CN" altLang="en-US"/>
        </a:p>
      </dgm:t>
    </dgm:pt>
    <dgm:pt modelId="{FC413627-52B5-40CE-B3DC-D35177A5F917}" type="sibTrans" cxnId="{6917E5CC-AA43-4B09-8583-B62BCF73C4F3}">
      <dgm:prSet/>
      <dgm:spPr/>
      <dgm:t>
        <a:bodyPr/>
        <a:lstStyle/>
        <a:p>
          <a:endParaRPr lang="zh-CN" altLang="en-US"/>
        </a:p>
      </dgm:t>
    </dgm:pt>
    <dgm:pt modelId="{9A015DF1-0E68-4BFA-B640-85A6C03EFB35}">
      <dgm:prSet/>
      <dgm:spPr>
        <a:solidFill>
          <a:srgbClr val="006666"/>
        </a:solidFill>
      </dgm:spPr>
      <dgm:t>
        <a:bodyPr/>
        <a:lstStyle/>
        <a:p>
          <a:pPr rtl="0"/>
          <a:r>
            <a:rPr lang="zh-CN" baseline="0" dirty="0" smtClean="0"/>
            <a:t>仓储空间利用率低</a:t>
          </a:r>
          <a:endParaRPr lang="en-US" baseline="0" dirty="0"/>
        </a:p>
      </dgm:t>
    </dgm:pt>
    <dgm:pt modelId="{F20211E2-CD83-4275-BCD3-26D91C81B302}" type="parTrans" cxnId="{43C2B8B1-3E2C-468F-A7B2-779AC756FBBA}">
      <dgm:prSet/>
      <dgm:spPr/>
      <dgm:t>
        <a:bodyPr/>
        <a:lstStyle/>
        <a:p>
          <a:endParaRPr lang="zh-CN" altLang="en-US"/>
        </a:p>
      </dgm:t>
    </dgm:pt>
    <dgm:pt modelId="{BC9D2C03-D3C7-4592-9CC0-E12B560C3D68}" type="sibTrans" cxnId="{43C2B8B1-3E2C-468F-A7B2-779AC756FBBA}">
      <dgm:prSet/>
      <dgm:spPr/>
      <dgm:t>
        <a:bodyPr/>
        <a:lstStyle/>
        <a:p>
          <a:endParaRPr lang="zh-CN" altLang="en-US"/>
        </a:p>
      </dgm:t>
    </dgm:pt>
    <dgm:pt modelId="{54B9F2CB-4552-4F99-93C8-B1C37C06476D}">
      <dgm:prSet/>
      <dgm:spPr>
        <a:solidFill>
          <a:srgbClr val="006666"/>
        </a:solidFill>
      </dgm:spPr>
      <dgm:t>
        <a:bodyPr/>
        <a:lstStyle/>
        <a:p>
          <a:pPr rtl="0"/>
          <a:r>
            <a:rPr lang="zh-CN" baseline="0" dirty="0" smtClean="0"/>
            <a:t>员工绩效管理水平低</a:t>
          </a:r>
          <a:endParaRPr lang="en-US" baseline="0" dirty="0"/>
        </a:p>
      </dgm:t>
    </dgm:pt>
    <dgm:pt modelId="{498F9A12-0D83-47B0-BE50-FC780A613400}" type="parTrans" cxnId="{2ED481AD-5FE2-433F-84EC-B838664714EA}">
      <dgm:prSet/>
      <dgm:spPr/>
      <dgm:t>
        <a:bodyPr/>
        <a:lstStyle/>
        <a:p>
          <a:endParaRPr lang="zh-CN" altLang="en-US"/>
        </a:p>
      </dgm:t>
    </dgm:pt>
    <dgm:pt modelId="{0F2D8769-940B-4464-9735-B49579335139}" type="sibTrans" cxnId="{2ED481AD-5FE2-433F-84EC-B838664714EA}">
      <dgm:prSet/>
      <dgm:spPr/>
      <dgm:t>
        <a:bodyPr/>
        <a:lstStyle/>
        <a:p>
          <a:endParaRPr lang="zh-CN" altLang="en-US"/>
        </a:p>
      </dgm:t>
    </dgm:pt>
    <dgm:pt modelId="{594F0F63-E594-4BC0-837E-A4E1B961A53D}">
      <dgm:prSet/>
      <dgm:spPr>
        <a:solidFill>
          <a:srgbClr val="C00000"/>
        </a:solidFill>
      </dgm:spPr>
      <dgm:t>
        <a:bodyPr/>
        <a:lstStyle/>
        <a:p>
          <a:pPr rtl="0"/>
          <a:r>
            <a:rPr lang="zh-CN" altLang="en-US" baseline="0" dirty="0" smtClean="0"/>
            <a:t>需要提高仓库管理水平</a:t>
          </a:r>
          <a:endParaRPr lang="en-US" baseline="0" dirty="0"/>
        </a:p>
      </dgm:t>
    </dgm:pt>
    <dgm:pt modelId="{2FC55E4C-E80A-4F65-A603-428A29DBBD45}" type="parTrans" cxnId="{350417D1-466E-4A21-970F-54989CDE8DAA}">
      <dgm:prSet/>
      <dgm:spPr/>
      <dgm:t>
        <a:bodyPr/>
        <a:lstStyle/>
        <a:p>
          <a:endParaRPr lang="zh-CN" altLang="en-US"/>
        </a:p>
      </dgm:t>
    </dgm:pt>
    <dgm:pt modelId="{04FB57A1-98E4-4DE8-83E5-16A07605C09B}" type="sibTrans" cxnId="{350417D1-466E-4A21-970F-54989CDE8DAA}">
      <dgm:prSet/>
      <dgm:spPr/>
      <dgm:t>
        <a:bodyPr/>
        <a:lstStyle/>
        <a:p>
          <a:endParaRPr lang="zh-CN" altLang="en-US"/>
        </a:p>
      </dgm:t>
    </dgm:pt>
    <dgm:pt modelId="{7E67B2E5-E608-4C88-8F6F-F1072D7AA0FA}" type="pres">
      <dgm:prSet presAssocID="{A0B67D39-EC6B-4FB7-9832-BE261968A69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1F7ABE-B446-4A4B-912A-6C06B3729209}" type="pres">
      <dgm:prSet presAssocID="{594F0F63-E594-4BC0-837E-A4E1B961A53D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1E5E57AC-E7EC-4F33-A065-4D8898CFA858}" type="pres">
      <dgm:prSet presAssocID="{E6AB19AA-8698-4351-BC3F-7EBECAC2A45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F79604-F40E-40B2-A91A-9D35146043CA}" type="pres">
      <dgm:prSet presAssocID="{E6AB19AA-8698-4351-BC3F-7EBECAC2A452}" presName="dummy" presStyleCnt="0"/>
      <dgm:spPr/>
    </dgm:pt>
    <dgm:pt modelId="{F44CDD8D-137C-4F61-84E1-5433A0FC748F}" type="pres">
      <dgm:prSet presAssocID="{C222CC12-88D8-416F-B551-246575C09AFE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9146720C-7F0E-4447-B369-F402A8199823}" type="pres">
      <dgm:prSet presAssocID="{A50B95A9-1D20-42E7-B7C0-F167DCB1794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EC04D0-68C0-44B8-B7FD-6D543D93E718}" type="pres">
      <dgm:prSet presAssocID="{A50B95A9-1D20-42E7-B7C0-F167DCB1794E}" presName="dummy" presStyleCnt="0"/>
      <dgm:spPr/>
    </dgm:pt>
    <dgm:pt modelId="{96EC8FF5-5F34-4020-BF6E-86DE17DC9A75}" type="pres">
      <dgm:prSet presAssocID="{D1CE4D51-0F46-43ED-93D0-F740B4ADA20C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8142F432-D780-4152-9FBE-4CC3A156A825}" type="pres">
      <dgm:prSet presAssocID="{0C9C1214-CB2B-40A9-A867-098BBC1D6E6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840D03-0146-4900-8983-4337EDF85D22}" type="pres">
      <dgm:prSet presAssocID="{0C9C1214-CB2B-40A9-A867-098BBC1D6E6A}" presName="dummy" presStyleCnt="0"/>
      <dgm:spPr/>
    </dgm:pt>
    <dgm:pt modelId="{1AE18C04-164C-4EBB-A185-6CC3758ACE1A}" type="pres">
      <dgm:prSet presAssocID="{FC413627-52B5-40CE-B3DC-D35177A5F917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E31604C-AEA6-4C18-BAB9-E9E27687BBCD}" type="pres">
      <dgm:prSet presAssocID="{9A015DF1-0E68-4BFA-B640-85A6C03EFB3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7245C7-F98B-42CC-821C-E42E6AE195BF}" type="pres">
      <dgm:prSet presAssocID="{9A015DF1-0E68-4BFA-B640-85A6C03EFB35}" presName="dummy" presStyleCnt="0"/>
      <dgm:spPr/>
    </dgm:pt>
    <dgm:pt modelId="{2793838F-FD4B-45D5-B411-1A80DC1ED14C}" type="pres">
      <dgm:prSet presAssocID="{BC9D2C03-D3C7-4592-9CC0-E12B560C3D68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982C8691-4B3E-41D7-9A31-0DFB2370259E}" type="pres">
      <dgm:prSet presAssocID="{54B9F2CB-4552-4F99-93C8-B1C37C06476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377049-4618-44A9-923D-F08EA355B992}" type="pres">
      <dgm:prSet presAssocID="{54B9F2CB-4552-4F99-93C8-B1C37C06476D}" presName="dummy" presStyleCnt="0"/>
      <dgm:spPr/>
    </dgm:pt>
    <dgm:pt modelId="{B41F940F-5D9A-44D2-9D9E-0D91AAC594A4}" type="pres">
      <dgm:prSet presAssocID="{0F2D8769-940B-4464-9735-B49579335139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43C2B8B1-3E2C-468F-A7B2-779AC756FBBA}" srcId="{594F0F63-E594-4BC0-837E-A4E1B961A53D}" destId="{9A015DF1-0E68-4BFA-B640-85A6C03EFB35}" srcOrd="3" destOrd="0" parTransId="{F20211E2-CD83-4275-BCD3-26D91C81B302}" sibTransId="{BC9D2C03-D3C7-4592-9CC0-E12B560C3D68}"/>
    <dgm:cxn modelId="{2ED481AD-5FE2-433F-84EC-B838664714EA}" srcId="{594F0F63-E594-4BC0-837E-A4E1B961A53D}" destId="{54B9F2CB-4552-4F99-93C8-B1C37C06476D}" srcOrd="4" destOrd="0" parTransId="{498F9A12-0D83-47B0-BE50-FC780A613400}" sibTransId="{0F2D8769-940B-4464-9735-B49579335139}"/>
    <dgm:cxn modelId="{350417D1-466E-4A21-970F-54989CDE8DAA}" srcId="{A0B67D39-EC6B-4FB7-9832-BE261968A695}" destId="{594F0F63-E594-4BC0-837E-A4E1B961A53D}" srcOrd="0" destOrd="0" parTransId="{2FC55E4C-E80A-4F65-A603-428A29DBBD45}" sibTransId="{04FB57A1-98E4-4DE8-83E5-16A07605C09B}"/>
    <dgm:cxn modelId="{87ADAD10-8593-40F3-BDFA-3DE0CB40674A}" type="presOf" srcId="{BC9D2C03-D3C7-4592-9CC0-E12B560C3D68}" destId="{2793838F-FD4B-45D5-B411-1A80DC1ED14C}" srcOrd="0" destOrd="0" presId="urn:microsoft.com/office/officeart/2005/8/layout/radial6"/>
    <dgm:cxn modelId="{7DA019A5-01DD-455B-9E7E-071B498864EF}" type="presOf" srcId="{0C9C1214-CB2B-40A9-A867-098BBC1D6E6A}" destId="{8142F432-D780-4152-9FBE-4CC3A156A825}" srcOrd="0" destOrd="0" presId="urn:microsoft.com/office/officeart/2005/8/layout/radial6"/>
    <dgm:cxn modelId="{8E77F686-4907-46FD-A0FA-87E733B24C61}" type="presOf" srcId="{FC413627-52B5-40CE-B3DC-D35177A5F917}" destId="{1AE18C04-164C-4EBB-A185-6CC3758ACE1A}" srcOrd="0" destOrd="0" presId="urn:microsoft.com/office/officeart/2005/8/layout/radial6"/>
    <dgm:cxn modelId="{D20DDBBD-4C9C-4C3B-8648-5ED5FC354C0D}" type="presOf" srcId="{0F2D8769-940B-4464-9735-B49579335139}" destId="{B41F940F-5D9A-44D2-9D9E-0D91AAC594A4}" srcOrd="0" destOrd="0" presId="urn:microsoft.com/office/officeart/2005/8/layout/radial6"/>
    <dgm:cxn modelId="{1CF9F9D9-8129-4A0E-978C-91B0C500CD79}" type="presOf" srcId="{A50B95A9-1D20-42E7-B7C0-F167DCB1794E}" destId="{9146720C-7F0E-4447-B369-F402A8199823}" srcOrd="0" destOrd="0" presId="urn:microsoft.com/office/officeart/2005/8/layout/radial6"/>
    <dgm:cxn modelId="{DE58DBCC-EB1C-4177-8CDA-E020EF051774}" srcId="{594F0F63-E594-4BC0-837E-A4E1B961A53D}" destId="{E6AB19AA-8698-4351-BC3F-7EBECAC2A452}" srcOrd="0" destOrd="0" parTransId="{AAF00B96-0FC2-4544-BCE2-DF3837D57F8B}" sibTransId="{C222CC12-88D8-416F-B551-246575C09AFE}"/>
    <dgm:cxn modelId="{1C0D191F-EEFB-49D8-BF39-05A70D57A2B5}" type="presOf" srcId="{C222CC12-88D8-416F-B551-246575C09AFE}" destId="{F44CDD8D-137C-4F61-84E1-5433A0FC748F}" srcOrd="0" destOrd="0" presId="urn:microsoft.com/office/officeart/2005/8/layout/radial6"/>
    <dgm:cxn modelId="{65A967E9-9564-4CFD-8E55-DF73FD55C786}" type="presOf" srcId="{D1CE4D51-0F46-43ED-93D0-F740B4ADA20C}" destId="{96EC8FF5-5F34-4020-BF6E-86DE17DC9A75}" srcOrd="0" destOrd="0" presId="urn:microsoft.com/office/officeart/2005/8/layout/radial6"/>
    <dgm:cxn modelId="{C030E213-6C30-4611-B8B8-F862ADF8442F}" type="presOf" srcId="{E6AB19AA-8698-4351-BC3F-7EBECAC2A452}" destId="{1E5E57AC-E7EC-4F33-A065-4D8898CFA858}" srcOrd="0" destOrd="0" presId="urn:microsoft.com/office/officeart/2005/8/layout/radial6"/>
    <dgm:cxn modelId="{6917E5CC-AA43-4B09-8583-B62BCF73C4F3}" srcId="{594F0F63-E594-4BC0-837E-A4E1B961A53D}" destId="{0C9C1214-CB2B-40A9-A867-098BBC1D6E6A}" srcOrd="2" destOrd="0" parTransId="{2EF84D82-A700-4C36-AE09-6A9BBF028854}" sibTransId="{FC413627-52B5-40CE-B3DC-D35177A5F917}"/>
    <dgm:cxn modelId="{F3BAC6FF-910C-4BD9-AF03-AEC231ECCD1E}" type="presOf" srcId="{9A015DF1-0E68-4BFA-B640-85A6C03EFB35}" destId="{EE31604C-AEA6-4C18-BAB9-E9E27687BBCD}" srcOrd="0" destOrd="0" presId="urn:microsoft.com/office/officeart/2005/8/layout/radial6"/>
    <dgm:cxn modelId="{14AF828F-58ED-4CB2-9CBE-D9491CE72851}" type="presOf" srcId="{54B9F2CB-4552-4F99-93C8-B1C37C06476D}" destId="{982C8691-4B3E-41D7-9A31-0DFB2370259E}" srcOrd="0" destOrd="0" presId="urn:microsoft.com/office/officeart/2005/8/layout/radial6"/>
    <dgm:cxn modelId="{010C3260-A81A-42D1-B07B-D22404B247AB}" type="presOf" srcId="{594F0F63-E594-4BC0-837E-A4E1B961A53D}" destId="{5B1F7ABE-B446-4A4B-912A-6C06B3729209}" srcOrd="0" destOrd="0" presId="urn:microsoft.com/office/officeart/2005/8/layout/radial6"/>
    <dgm:cxn modelId="{6A64614D-3E56-4555-A609-42C419687C60}" type="presOf" srcId="{A0B67D39-EC6B-4FB7-9832-BE261968A695}" destId="{7E67B2E5-E608-4C88-8F6F-F1072D7AA0FA}" srcOrd="0" destOrd="0" presId="urn:microsoft.com/office/officeart/2005/8/layout/radial6"/>
    <dgm:cxn modelId="{4B12DE19-158D-4267-B991-7803F400E7D1}" srcId="{594F0F63-E594-4BC0-837E-A4E1B961A53D}" destId="{A50B95A9-1D20-42E7-B7C0-F167DCB1794E}" srcOrd="1" destOrd="0" parTransId="{EEDB66E6-54E6-41DC-AD7A-1CD7A37A3CC3}" sibTransId="{D1CE4D51-0F46-43ED-93D0-F740B4ADA20C}"/>
    <dgm:cxn modelId="{D917E33C-544D-4D68-9585-F8DE13193FE8}" type="presParOf" srcId="{7E67B2E5-E608-4C88-8F6F-F1072D7AA0FA}" destId="{5B1F7ABE-B446-4A4B-912A-6C06B3729209}" srcOrd="0" destOrd="0" presId="urn:microsoft.com/office/officeart/2005/8/layout/radial6"/>
    <dgm:cxn modelId="{07C3B446-DBE5-4632-8635-939F0392EF1E}" type="presParOf" srcId="{7E67B2E5-E608-4C88-8F6F-F1072D7AA0FA}" destId="{1E5E57AC-E7EC-4F33-A065-4D8898CFA858}" srcOrd="1" destOrd="0" presId="urn:microsoft.com/office/officeart/2005/8/layout/radial6"/>
    <dgm:cxn modelId="{16341AE6-DA51-439D-8921-089B27FDEA6B}" type="presParOf" srcId="{7E67B2E5-E608-4C88-8F6F-F1072D7AA0FA}" destId="{BBF79604-F40E-40B2-A91A-9D35146043CA}" srcOrd="2" destOrd="0" presId="urn:microsoft.com/office/officeart/2005/8/layout/radial6"/>
    <dgm:cxn modelId="{00EA167C-8519-438F-8AD7-9882CA2C69B8}" type="presParOf" srcId="{7E67B2E5-E608-4C88-8F6F-F1072D7AA0FA}" destId="{F44CDD8D-137C-4F61-84E1-5433A0FC748F}" srcOrd="3" destOrd="0" presId="urn:microsoft.com/office/officeart/2005/8/layout/radial6"/>
    <dgm:cxn modelId="{205D01B3-8B58-4A8B-A766-00A19A1BD17F}" type="presParOf" srcId="{7E67B2E5-E608-4C88-8F6F-F1072D7AA0FA}" destId="{9146720C-7F0E-4447-B369-F402A8199823}" srcOrd="4" destOrd="0" presId="urn:microsoft.com/office/officeart/2005/8/layout/radial6"/>
    <dgm:cxn modelId="{5D8C6084-2E46-4DF9-881B-0D7C0D6F6BD9}" type="presParOf" srcId="{7E67B2E5-E608-4C88-8F6F-F1072D7AA0FA}" destId="{C2EC04D0-68C0-44B8-B7FD-6D543D93E718}" srcOrd="5" destOrd="0" presId="urn:microsoft.com/office/officeart/2005/8/layout/radial6"/>
    <dgm:cxn modelId="{28CA2DD6-2665-4CA5-8207-D1CBE4DEA7E5}" type="presParOf" srcId="{7E67B2E5-E608-4C88-8F6F-F1072D7AA0FA}" destId="{96EC8FF5-5F34-4020-BF6E-86DE17DC9A75}" srcOrd="6" destOrd="0" presId="urn:microsoft.com/office/officeart/2005/8/layout/radial6"/>
    <dgm:cxn modelId="{8594CE86-4513-4F72-975F-81CA1DEA8E33}" type="presParOf" srcId="{7E67B2E5-E608-4C88-8F6F-F1072D7AA0FA}" destId="{8142F432-D780-4152-9FBE-4CC3A156A825}" srcOrd="7" destOrd="0" presId="urn:microsoft.com/office/officeart/2005/8/layout/radial6"/>
    <dgm:cxn modelId="{0E4C75DE-AD40-489F-B24E-27F2DE733079}" type="presParOf" srcId="{7E67B2E5-E608-4C88-8F6F-F1072D7AA0FA}" destId="{2C840D03-0146-4900-8983-4337EDF85D22}" srcOrd="8" destOrd="0" presId="urn:microsoft.com/office/officeart/2005/8/layout/radial6"/>
    <dgm:cxn modelId="{5425D541-5996-43A5-B0C5-42108E0FFEB3}" type="presParOf" srcId="{7E67B2E5-E608-4C88-8F6F-F1072D7AA0FA}" destId="{1AE18C04-164C-4EBB-A185-6CC3758ACE1A}" srcOrd="9" destOrd="0" presId="urn:microsoft.com/office/officeart/2005/8/layout/radial6"/>
    <dgm:cxn modelId="{CCE7879A-5458-4D92-9639-B24D64AA6827}" type="presParOf" srcId="{7E67B2E5-E608-4C88-8F6F-F1072D7AA0FA}" destId="{EE31604C-AEA6-4C18-BAB9-E9E27687BBCD}" srcOrd="10" destOrd="0" presId="urn:microsoft.com/office/officeart/2005/8/layout/radial6"/>
    <dgm:cxn modelId="{481B7BE8-8648-41E8-A969-8569C3C14310}" type="presParOf" srcId="{7E67B2E5-E608-4C88-8F6F-F1072D7AA0FA}" destId="{A97245C7-F98B-42CC-821C-E42E6AE195BF}" srcOrd="11" destOrd="0" presId="urn:microsoft.com/office/officeart/2005/8/layout/radial6"/>
    <dgm:cxn modelId="{B311C7F7-F1A0-40BF-97C7-D13458ED29B8}" type="presParOf" srcId="{7E67B2E5-E608-4C88-8F6F-F1072D7AA0FA}" destId="{2793838F-FD4B-45D5-B411-1A80DC1ED14C}" srcOrd="12" destOrd="0" presId="urn:microsoft.com/office/officeart/2005/8/layout/radial6"/>
    <dgm:cxn modelId="{1170B9AD-A028-4B53-A473-C7847567C2AD}" type="presParOf" srcId="{7E67B2E5-E608-4C88-8F6F-F1072D7AA0FA}" destId="{982C8691-4B3E-41D7-9A31-0DFB2370259E}" srcOrd="13" destOrd="0" presId="urn:microsoft.com/office/officeart/2005/8/layout/radial6"/>
    <dgm:cxn modelId="{6186B430-3ADB-42ED-A2E6-E19A09D63A46}" type="presParOf" srcId="{7E67B2E5-E608-4C88-8F6F-F1072D7AA0FA}" destId="{9B377049-4618-44A9-923D-F08EA355B992}" srcOrd="14" destOrd="0" presId="urn:microsoft.com/office/officeart/2005/8/layout/radial6"/>
    <dgm:cxn modelId="{01BF5506-EED4-45D0-B086-71205D6CF07C}" type="presParOf" srcId="{7E67B2E5-E608-4C88-8F6F-F1072D7AA0FA}" destId="{B41F940F-5D9A-44D2-9D9E-0D91AAC594A4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2847F-7F3F-4FCF-B32D-183D65A4F22F}">
      <dsp:nvSpPr>
        <dsp:cNvPr id="0" name=""/>
        <dsp:cNvSpPr/>
      </dsp:nvSpPr>
      <dsp:spPr>
        <a:xfrm>
          <a:off x="0" y="1073"/>
          <a:ext cx="7316316" cy="834996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什么是</a:t>
          </a:r>
          <a:r>
            <a:rPr lang="en-US" altLang="zh-CN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endParaRPr lang="zh-CN" altLang="en-US" sz="2800" b="0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0761" y="41834"/>
        <a:ext cx="7234794" cy="753474"/>
      </dsp:txXfrm>
    </dsp:sp>
    <dsp:sp modelId="{2806731E-6AF2-4E0F-8949-F7A0329A741B}">
      <dsp:nvSpPr>
        <dsp:cNvPr id="0" name=""/>
        <dsp:cNvSpPr/>
      </dsp:nvSpPr>
      <dsp:spPr>
        <a:xfrm>
          <a:off x="0" y="850343"/>
          <a:ext cx="7316316" cy="834996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的益处</a:t>
          </a:r>
          <a:endParaRPr lang="zh-CN" altLang="en-US" sz="2800" b="0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0761" y="891104"/>
        <a:ext cx="7234794" cy="753474"/>
      </dsp:txXfrm>
    </dsp:sp>
    <dsp:sp modelId="{B196F4C6-EF2D-4227-BF0A-CCC2B0AB056A}">
      <dsp:nvSpPr>
        <dsp:cNvPr id="0" name=""/>
        <dsp:cNvSpPr/>
      </dsp:nvSpPr>
      <dsp:spPr>
        <a:xfrm>
          <a:off x="0" y="2521728"/>
          <a:ext cx="7316316" cy="834996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涉及到的关键流程和动作</a:t>
          </a:r>
          <a:endParaRPr lang="zh-CN" altLang="en-US" sz="2800" b="0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0761" y="2562489"/>
        <a:ext cx="7234794" cy="753474"/>
      </dsp:txXfrm>
    </dsp:sp>
    <dsp:sp modelId="{B061AF58-055B-450D-9B43-19BDE841072D}">
      <dsp:nvSpPr>
        <dsp:cNvPr id="0" name=""/>
        <dsp:cNvSpPr/>
      </dsp:nvSpPr>
      <dsp:spPr>
        <a:xfrm>
          <a:off x="0" y="1696048"/>
          <a:ext cx="7316316" cy="834996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WMS</a:t>
          </a:r>
          <a:r>
            <a:rPr lang="zh-CN" altLang="en-US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涉及到的人和物</a:t>
          </a:r>
          <a:endParaRPr lang="zh-CN" altLang="en-US" sz="2800" b="0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0761" y="1736809"/>
        <a:ext cx="7234794" cy="753474"/>
      </dsp:txXfrm>
    </dsp:sp>
    <dsp:sp modelId="{7FE1890B-510F-488E-8693-60109789028D}">
      <dsp:nvSpPr>
        <dsp:cNvPr id="0" name=""/>
        <dsp:cNvSpPr/>
      </dsp:nvSpPr>
      <dsp:spPr>
        <a:xfrm>
          <a:off x="0" y="3399225"/>
          <a:ext cx="7316316" cy="834996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0" kern="12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rPr>
            <a:t>关于条码和辅助设备</a:t>
          </a:r>
          <a:endParaRPr lang="zh-CN" altLang="en-US" sz="2800" b="0" kern="1200" dirty="0">
            <a:solidFill>
              <a:srgbClr val="FFC0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0761" y="3439986"/>
        <a:ext cx="7234794" cy="753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F940F-5D9A-44D2-9D9E-0D91AAC594A4}">
      <dsp:nvSpPr>
        <dsp:cNvPr id="0" name=""/>
        <dsp:cNvSpPr/>
      </dsp:nvSpPr>
      <dsp:spPr>
        <a:xfrm>
          <a:off x="2276791" y="612488"/>
          <a:ext cx="4088766" cy="4088766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3838F-FD4B-45D5-B411-1A80DC1ED14C}">
      <dsp:nvSpPr>
        <dsp:cNvPr id="0" name=""/>
        <dsp:cNvSpPr/>
      </dsp:nvSpPr>
      <dsp:spPr>
        <a:xfrm>
          <a:off x="2276791" y="612488"/>
          <a:ext cx="4088766" cy="4088766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18C04-164C-4EBB-A185-6CC3758ACE1A}">
      <dsp:nvSpPr>
        <dsp:cNvPr id="0" name=""/>
        <dsp:cNvSpPr/>
      </dsp:nvSpPr>
      <dsp:spPr>
        <a:xfrm>
          <a:off x="2276791" y="612488"/>
          <a:ext cx="4088766" cy="4088766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EC8FF5-5F34-4020-BF6E-86DE17DC9A75}">
      <dsp:nvSpPr>
        <dsp:cNvPr id="0" name=""/>
        <dsp:cNvSpPr/>
      </dsp:nvSpPr>
      <dsp:spPr>
        <a:xfrm>
          <a:off x="2276791" y="612488"/>
          <a:ext cx="4088766" cy="4088766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CDD8D-137C-4F61-84E1-5433A0FC748F}">
      <dsp:nvSpPr>
        <dsp:cNvPr id="0" name=""/>
        <dsp:cNvSpPr/>
      </dsp:nvSpPr>
      <dsp:spPr>
        <a:xfrm>
          <a:off x="2276791" y="612488"/>
          <a:ext cx="4088766" cy="4088766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1F7ABE-B446-4A4B-912A-6C06B3729209}">
      <dsp:nvSpPr>
        <dsp:cNvPr id="0" name=""/>
        <dsp:cNvSpPr/>
      </dsp:nvSpPr>
      <dsp:spPr>
        <a:xfrm>
          <a:off x="3380137" y="1715835"/>
          <a:ext cx="1882074" cy="188207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baseline="0" dirty="0" smtClean="0"/>
            <a:t>需要提高仓库管理水平</a:t>
          </a:r>
          <a:endParaRPr lang="en-US" sz="2400" kern="1200" baseline="0" dirty="0"/>
        </a:p>
      </dsp:txBody>
      <dsp:txXfrm>
        <a:off x="3655760" y="1991458"/>
        <a:ext cx="1330828" cy="1330828"/>
      </dsp:txXfrm>
    </dsp:sp>
    <dsp:sp modelId="{1E5E57AC-E7EC-4F33-A065-4D8898CFA858}">
      <dsp:nvSpPr>
        <dsp:cNvPr id="0" name=""/>
        <dsp:cNvSpPr/>
      </dsp:nvSpPr>
      <dsp:spPr>
        <a:xfrm>
          <a:off x="3662449" y="1191"/>
          <a:ext cx="1317451" cy="1317451"/>
        </a:xfrm>
        <a:prstGeom prst="ellipse">
          <a:avLst/>
        </a:prstGeom>
        <a:solidFill>
          <a:srgbClr val="00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baseline="0" dirty="0" smtClean="0"/>
            <a:t>物流和数据流不同步</a:t>
          </a:r>
          <a:endParaRPr lang="en-US" sz="1900" kern="1200" baseline="0" dirty="0"/>
        </a:p>
      </dsp:txBody>
      <dsp:txXfrm>
        <a:off x="3855385" y="194127"/>
        <a:ext cx="931579" cy="931579"/>
      </dsp:txXfrm>
    </dsp:sp>
    <dsp:sp modelId="{9146720C-7F0E-4447-B369-F402A8199823}">
      <dsp:nvSpPr>
        <dsp:cNvPr id="0" name=""/>
        <dsp:cNvSpPr/>
      </dsp:nvSpPr>
      <dsp:spPr>
        <a:xfrm>
          <a:off x="5561666" y="1381053"/>
          <a:ext cx="1317451" cy="1317451"/>
        </a:xfrm>
        <a:prstGeom prst="ellipse">
          <a:avLst/>
        </a:prstGeom>
        <a:solidFill>
          <a:srgbClr val="00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baseline="0" dirty="0" smtClean="0"/>
            <a:t>出入库拣配准确性差</a:t>
          </a:r>
          <a:endParaRPr lang="en-US" sz="1900" kern="1200" baseline="0" dirty="0"/>
        </a:p>
      </dsp:txBody>
      <dsp:txXfrm>
        <a:off x="5754602" y="1573989"/>
        <a:ext cx="931579" cy="931579"/>
      </dsp:txXfrm>
    </dsp:sp>
    <dsp:sp modelId="{8142F432-D780-4152-9FBE-4CC3A156A825}">
      <dsp:nvSpPr>
        <dsp:cNvPr id="0" name=""/>
        <dsp:cNvSpPr/>
      </dsp:nvSpPr>
      <dsp:spPr>
        <a:xfrm>
          <a:off x="4836229" y="3613716"/>
          <a:ext cx="1317451" cy="1317451"/>
        </a:xfrm>
        <a:prstGeom prst="ellipse">
          <a:avLst/>
        </a:prstGeom>
        <a:solidFill>
          <a:srgbClr val="00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baseline="0" dirty="0" smtClean="0"/>
            <a:t>作业控制管理粗放</a:t>
          </a:r>
          <a:endParaRPr lang="en-US" sz="1900" kern="1200" baseline="0" dirty="0"/>
        </a:p>
      </dsp:txBody>
      <dsp:txXfrm>
        <a:off x="5029165" y="3806652"/>
        <a:ext cx="931579" cy="931579"/>
      </dsp:txXfrm>
    </dsp:sp>
    <dsp:sp modelId="{EE31604C-AEA6-4C18-BAB9-E9E27687BBCD}">
      <dsp:nvSpPr>
        <dsp:cNvPr id="0" name=""/>
        <dsp:cNvSpPr/>
      </dsp:nvSpPr>
      <dsp:spPr>
        <a:xfrm>
          <a:off x="2488668" y="3613716"/>
          <a:ext cx="1317451" cy="1317451"/>
        </a:xfrm>
        <a:prstGeom prst="ellipse">
          <a:avLst/>
        </a:prstGeom>
        <a:solidFill>
          <a:srgbClr val="00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baseline="0" dirty="0" smtClean="0"/>
            <a:t>仓储空间利用率低</a:t>
          </a:r>
          <a:endParaRPr lang="en-US" sz="1900" kern="1200" baseline="0" dirty="0"/>
        </a:p>
      </dsp:txBody>
      <dsp:txXfrm>
        <a:off x="2681604" y="3806652"/>
        <a:ext cx="931579" cy="931579"/>
      </dsp:txXfrm>
    </dsp:sp>
    <dsp:sp modelId="{982C8691-4B3E-41D7-9A31-0DFB2370259E}">
      <dsp:nvSpPr>
        <dsp:cNvPr id="0" name=""/>
        <dsp:cNvSpPr/>
      </dsp:nvSpPr>
      <dsp:spPr>
        <a:xfrm>
          <a:off x="1763231" y="1381053"/>
          <a:ext cx="1317451" cy="1317451"/>
        </a:xfrm>
        <a:prstGeom prst="ellipse">
          <a:avLst/>
        </a:prstGeom>
        <a:solidFill>
          <a:srgbClr val="00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baseline="0" dirty="0" smtClean="0"/>
            <a:t>员工绩效管理水平低</a:t>
          </a:r>
          <a:endParaRPr lang="en-US" sz="1900" kern="1200" baseline="0" dirty="0"/>
        </a:p>
      </dsp:txBody>
      <dsp:txXfrm>
        <a:off x="1956167" y="1573989"/>
        <a:ext cx="931579" cy="9315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FA252-0141-4EB8-9202-FE1EB0B7B660}" type="datetimeFigureOut">
              <a:rPr lang="zh-CN" altLang="en-US" smtClean="0"/>
              <a:pPr/>
              <a:t>2015/3/26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524B0-B8B9-4E08-969F-5432BE6C0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029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6" name="AutoShape 5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7" name="AutoShape 6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8" name="AutoShape 7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69" name="AutoShape 8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70" name="AutoShape 9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71" name="AutoShape 10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72" name="AutoShape 1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5373" name="AutoShape 1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55938" cy="490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84128" algn="l"/>
                <a:tab pos="1568257" algn="l"/>
                <a:tab pos="2352385" algn="l"/>
                <a:tab pos="313651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/>
          </p:nvPr>
        </p:nvSpPr>
        <p:spPr bwMode="auto">
          <a:xfrm>
            <a:off x="4021138" y="0"/>
            <a:ext cx="3057525" cy="490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84128" algn="l"/>
                <a:tab pos="1568257" algn="l"/>
                <a:tab pos="2352385" algn="l"/>
                <a:tab pos="313651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76" name="Rectangle 1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5363" y="768350"/>
            <a:ext cx="5087937" cy="38163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8" name="Rectangle 16"/>
          <p:cNvSpPr>
            <a:spLocks noGrp="1" noChangeArrowheads="1"/>
          </p:cNvSpPr>
          <p:nvPr>
            <p:ph type="body"/>
          </p:nvPr>
        </p:nvSpPr>
        <p:spPr bwMode="auto">
          <a:xfrm>
            <a:off x="709613" y="4860925"/>
            <a:ext cx="5659437" cy="4584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noProof="0" smtClean="0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ftr"/>
          </p:nvPr>
        </p:nvSpPr>
        <p:spPr bwMode="auto">
          <a:xfrm>
            <a:off x="0" y="9721850"/>
            <a:ext cx="3055938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84128" algn="l"/>
                <a:tab pos="1568257" algn="l"/>
                <a:tab pos="2352385" algn="l"/>
                <a:tab pos="3136514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ldNum"/>
          </p:nvPr>
        </p:nvSpPr>
        <p:spPr bwMode="auto">
          <a:xfrm>
            <a:off x="4021138" y="9721850"/>
            <a:ext cx="3057525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7488" tIns="50694" rIns="97488" bIns="50694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82638" algn="l"/>
                <a:tab pos="1566863" algn="l"/>
                <a:tab pos="2351088" algn="l"/>
                <a:tab pos="3135313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AC356EBD-FFCF-480B-A6ED-1525E23C3A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68416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F7EAE9A-05D3-4222-912E-362922CCEAA6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7411" name="Text Box 1"/>
          <p:cNvSpPr>
            <a:spLocks noGrp="1" noChangeArrowheads="1"/>
          </p:cNvSpPr>
          <p:nvPr>
            <p:ph type="body"/>
          </p:nvPr>
        </p:nvSpPr>
        <p:spPr>
          <a:xfrm>
            <a:off x="944563" y="4859338"/>
            <a:ext cx="5210175" cy="4610100"/>
          </a:xfrm>
          <a:noFill/>
          <a:ln/>
        </p:spPr>
        <p:txBody>
          <a:bodyPr lIns="104507" tIns="52254" rIns="104507" bIns="52254"/>
          <a:lstStyle/>
          <a:p>
            <a:pPr eaLnBrk="1" hangingPunct="1">
              <a:spcBef>
                <a:spcPts val="488"/>
              </a:spcBef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</a:pPr>
            <a:endParaRPr lang="en-US" altLang="zh-CN" smtClean="0">
              <a:latin typeface="Arial" pitchFamily="34" charset="0"/>
            </a:endParaRPr>
          </a:p>
          <a:p>
            <a:pPr eaLnBrk="1" hangingPunct="1">
              <a:spcBef>
                <a:spcPts val="488"/>
              </a:spcBef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</a:pPr>
            <a:endParaRPr lang="en-US" altLang="zh-CN" smtClean="0">
              <a:latin typeface="Arial" pitchFamily="34" charset="0"/>
            </a:endParaRPr>
          </a:p>
          <a:p>
            <a:pPr eaLnBrk="1" hangingPunct="1">
              <a:spcBef>
                <a:spcPts val="488"/>
              </a:spcBef>
              <a:tabLst>
                <a:tab pos="0" algn="l"/>
                <a:tab pos="484188" algn="l"/>
                <a:tab pos="971550" algn="l"/>
                <a:tab pos="1457325" algn="l"/>
                <a:tab pos="1944688" algn="l"/>
                <a:tab pos="2430463" algn="l"/>
                <a:tab pos="2917825" algn="l"/>
                <a:tab pos="3403600" algn="l"/>
                <a:tab pos="3890963" algn="l"/>
                <a:tab pos="4376738" algn="l"/>
                <a:tab pos="4864100" algn="l"/>
                <a:tab pos="5349875" algn="l"/>
                <a:tab pos="5837238" algn="l"/>
                <a:tab pos="6324600" algn="l"/>
                <a:tab pos="6810375" algn="l"/>
                <a:tab pos="7297738" algn="l"/>
                <a:tab pos="7783513" algn="l"/>
                <a:tab pos="8270875" algn="l"/>
                <a:tab pos="8756650" algn="l"/>
                <a:tab pos="9244013" algn="l"/>
                <a:tab pos="9729788" algn="l"/>
              </a:tabLst>
            </a:pPr>
            <a:endParaRPr lang="en-US" altLang="zh-CN" smtClean="0">
              <a:latin typeface="Arial" pitchFamily="34" charset="0"/>
            </a:endParaRPr>
          </a:p>
        </p:txBody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1185863" y="765175"/>
            <a:ext cx="4735512" cy="38401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收货暂存区、存储区、包装区、发运区</a:t>
            </a:r>
            <a:endParaRPr lang="zh-CN" altLang="en-US" dirty="0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A1DF4-6A75-428E-AC92-A00A84C74BFC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z="900" dirty="0" smtClean="0"/>
          </a:p>
          <a:p>
            <a:endParaRPr lang="zh-CN" altLang="en-US" dirty="0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4D4BF-DAC7-48A2-AE9D-8968FFF47A82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10A270-94FA-416F-9930-CE4A8F3E435B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46574" y="4861441"/>
            <a:ext cx="5206153" cy="4605576"/>
          </a:xfrm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zh-CN" sz="11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2423DD-26B8-4546-9DCC-AA3FCABED290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9063" indent="-119063">
              <a:spcBef>
                <a:spcPct val="10000"/>
              </a:spcBef>
              <a:buFontTx/>
              <a:buNone/>
            </a:pP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BC305-23E6-4090-A74A-9682F366B319}" type="slidenum">
              <a:rPr lang="zh-CN" altLang="en-US" smtClean="0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32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endParaRPr lang="en-US" altLang="zh-CN" sz="1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BC305-23E6-4090-A74A-9682F366B319}" type="slidenum">
              <a:rPr lang="zh-CN" altLang="en-US" smtClean="0">
                <a:solidFill>
                  <a:srgbClr val="000000"/>
                </a:solidFill>
              </a:rPr>
              <a:pPr/>
              <a:t>17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32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03F38A-DDCD-46AE-B4CF-1076598AC064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  <p:sp>
        <p:nvSpPr>
          <p:cNvPr id="181251" name="Rectangle 2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181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3338" cy="3836988"/>
          </a:xfrm>
          <a:ln/>
        </p:spPr>
      </p:sp>
      <p:sp>
        <p:nvSpPr>
          <p:cNvPr id="181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noFill/>
          <a:ln/>
        </p:spPr>
        <p:txBody>
          <a:bodyPr/>
          <a:lstStyle/>
          <a:p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E42C09-A9E8-4E9C-B8F4-EEF28159DB1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1182688" y="768350"/>
            <a:ext cx="4733925" cy="38369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9048" tIns="49524" rIns="99048" bIns="49524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/>
          </p:nvPr>
        </p:nvSpPr>
        <p:spPr>
          <a:xfrm>
            <a:off x="709613" y="4860925"/>
            <a:ext cx="5661025" cy="4691063"/>
          </a:xfrm>
          <a:noFill/>
          <a:ln/>
        </p:spPr>
        <p:txBody>
          <a:bodyPr wrap="none" anchor="ctr"/>
          <a:lstStyle/>
          <a:p>
            <a:endParaRPr lang="zh-CN" altLang="zh-CN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正常的补货、订单产生的补货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27B25-79DE-486D-BE05-FD572302345D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ERP</a:t>
            </a:r>
            <a:r>
              <a:rPr lang="zh-CN" altLang="en-US" dirty="0" smtClean="0"/>
              <a:t>不同</a:t>
            </a:r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1321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AD09B-0F97-487D-BD64-84116B2619D2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4AF4CD-BFE3-47B2-B169-70002D4ED71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4AF4CD-BFE3-47B2-B169-70002D4ED713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举例良中行业务模式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C356EBD-FFCF-480B-A6ED-1525E23C3ADA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A1DF4-6A75-428E-AC92-A00A84C74BFC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4A6A3CBD-D434-452B-83AF-2B151B85738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E50327AB-F6D3-431A-A4D0-6ACF6FDBD9A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95963" y="433388"/>
            <a:ext cx="1804987" cy="5338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433388"/>
            <a:ext cx="5262563" cy="5338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B1F40F3B-22D8-4AC2-B6AC-DAA6A832657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71934" y="71414"/>
            <a:ext cx="500066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40" tIns="45720" rIns="91440" bIns="45720">
            <a:normAutofit/>
          </a:bodyPr>
          <a:lstStyle>
            <a:lvl1pPr>
              <a:defRPr sz="3000" i="1" baseline="0">
                <a:solidFill>
                  <a:schemeClr val="bg1"/>
                </a:solidFill>
                <a:latin typeface="黑体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9075" cy="4506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8675" y="1604963"/>
            <a:ext cx="4029075" cy="4506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F042500F-BA73-4D20-B16E-01273CF4B5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9888" y="1604963"/>
            <a:ext cx="2085975" cy="45069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110288" cy="45069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4525" y="2840038"/>
            <a:ext cx="6891338" cy="16986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939C2767-4F5E-4A0B-8AE5-80061090A0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381375" cy="409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19575" y="1676400"/>
            <a:ext cx="3381375" cy="409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C6B97B42-5120-480F-9516-BF7CD1E3FE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D8DCE305-D5CB-4CA8-88BB-6E8B53FEF4C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926AA932-E844-41D1-A49D-2D12A98E75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879EB2F9-901D-4A28-8C5F-4F99F5CF46F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A9639409-FD3E-406D-87A8-B353B2D6609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>
                <a:latin typeface="Arial" pitchFamily="34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44508D9A-746C-491F-947D-01089112BF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/>
        </p:nvSpPr>
        <p:spPr bwMode="auto">
          <a:xfrm>
            <a:off x="0" y="0"/>
            <a:ext cx="9144000" cy="1095375"/>
          </a:xfrm>
          <a:prstGeom prst="rect">
            <a:avLst/>
          </a:prstGeom>
          <a:gradFill rotWithShape="0">
            <a:gsLst>
              <a:gs pos="0">
                <a:srgbClr val="004A4A"/>
              </a:gs>
              <a:gs pos="100000">
                <a:srgbClr val="006666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33388"/>
            <a:ext cx="721995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GB" smtClean="0"/>
              <a:t>单击鼠标编辑标题文的格式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6915150" cy="4095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GB" smtClean="0"/>
              <a:t>单击鼠标编辑大纲正文格式</a:t>
            </a:r>
          </a:p>
          <a:p>
            <a:pPr lvl="1"/>
            <a:r>
              <a:rPr lang="zh-CN" altLang="en-GB" smtClean="0"/>
              <a:t>第二个大纲级</a:t>
            </a:r>
          </a:p>
          <a:p>
            <a:pPr lvl="2"/>
            <a:r>
              <a:rPr lang="zh-CN" altLang="en-GB" smtClean="0"/>
              <a:t>第三个大纲级</a:t>
            </a:r>
          </a:p>
          <a:p>
            <a:pPr lvl="3"/>
            <a:r>
              <a:rPr lang="zh-CN" altLang="en-GB" smtClean="0"/>
              <a:t>第四个大纲级</a:t>
            </a:r>
          </a:p>
          <a:p>
            <a:pPr lvl="4"/>
            <a:r>
              <a:rPr lang="zh-CN" altLang="en-GB" smtClean="0"/>
              <a:t>第五个大纲级</a:t>
            </a:r>
          </a:p>
          <a:p>
            <a:pPr lvl="4"/>
            <a:r>
              <a:rPr lang="zh-CN" altLang="en-GB" smtClean="0"/>
              <a:t>第六个大纲级</a:t>
            </a:r>
          </a:p>
          <a:p>
            <a:pPr lvl="4"/>
            <a:r>
              <a:rPr lang="zh-CN" altLang="en-GB" smtClean="0"/>
              <a:t>第七个大纲级</a:t>
            </a:r>
          </a:p>
          <a:p>
            <a:pPr lvl="4"/>
            <a:r>
              <a:rPr lang="zh-CN" altLang="en-GB" smtClean="0"/>
              <a:t>第八个大纲级</a:t>
            </a:r>
          </a:p>
          <a:p>
            <a:pPr lvl="4"/>
            <a:r>
              <a:rPr lang="zh-CN" altLang="en-GB" smtClean="0"/>
              <a:t>第九个大纲级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685800" y="6248400"/>
            <a:ext cx="1905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3524250" y="6180138"/>
            <a:ext cx="2114550" cy="549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00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endParaRPr lang="en-US" altLang="zh-CN"/>
          </a:p>
          <a:p>
            <a:endParaRPr lang="en-US" altLang="zh-CN"/>
          </a:p>
          <a:p>
            <a:fld id="{AB32051F-65C8-4007-AC76-E4DB4B1FA153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42250" y="6253163"/>
            <a:ext cx="1069975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43775" y="6105525"/>
            <a:ext cx="1673225" cy="666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17" r:id="rId10"/>
    <p:sldLayoutId id="2147484318" r:id="rId11"/>
    <p:sldLayoutId id="2147484319" r:id="rId12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2pPr>
      <a:lvl3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3pPr>
      <a:lvl4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4pPr>
      <a:lvl5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5pPr>
      <a:lvl6pPr marL="25146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6pPr>
      <a:lvl7pPr marL="29718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7pPr>
      <a:lvl8pPr marL="34290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8pPr>
      <a:lvl9pPr marL="38862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9pPr>
    </p:titleStyle>
    <p:bodyStyle>
      <a:lvl1pPr marL="342900" indent="-342900" algn="l" defTabSz="44926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5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2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14525" y="2840038"/>
            <a:ext cx="6891338" cy="169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45720" tIns="46800" rIns="4572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GB" smtClean="0"/>
              <a:t>单击鼠标编辑标题文的格式</a:t>
            </a: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0" y="1638300"/>
            <a:ext cx="6019800" cy="2400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10550" cy="4506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GB" smtClean="0"/>
              <a:t>单击鼠标编辑大纲正文格式</a:t>
            </a:r>
          </a:p>
          <a:p>
            <a:pPr lvl="1"/>
            <a:r>
              <a:rPr lang="zh-CN" altLang="en-GB" smtClean="0"/>
              <a:t>第二个大纲级</a:t>
            </a:r>
          </a:p>
          <a:p>
            <a:pPr lvl="2"/>
            <a:r>
              <a:rPr lang="zh-CN" altLang="en-GB" smtClean="0"/>
              <a:t>第三个大纲级</a:t>
            </a:r>
          </a:p>
          <a:p>
            <a:pPr lvl="3"/>
            <a:r>
              <a:rPr lang="zh-CN" altLang="en-GB" smtClean="0"/>
              <a:t>第四个大纲级</a:t>
            </a:r>
          </a:p>
          <a:p>
            <a:pPr lvl="4"/>
            <a:r>
              <a:rPr lang="zh-CN" altLang="en-GB" smtClean="0"/>
              <a:t>第五个大纲级</a:t>
            </a:r>
          </a:p>
          <a:p>
            <a:pPr lvl="4"/>
            <a:r>
              <a:rPr lang="zh-CN" altLang="en-GB" smtClean="0"/>
              <a:t>第六个大纲级</a:t>
            </a:r>
          </a:p>
          <a:p>
            <a:pPr lvl="4"/>
            <a:r>
              <a:rPr lang="zh-CN" altLang="en-GB" smtClean="0"/>
              <a:t>第七个大纲级</a:t>
            </a:r>
          </a:p>
          <a:p>
            <a:pPr lvl="4"/>
            <a:r>
              <a:rPr lang="zh-CN" altLang="en-GB" smtClean="0"/>
              <a:t>第八个大纲级</a:t>
            </a:r>
          </a:p>
          <a:p>
            <a:pPr lvl="4"/>
            <a:r>
              <a:rPr lang="zh-CN" altLang="en-GB" smtClean="0"/>
              <a:t>第九个大纲级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6" r:id="rId1"/>
    <p:sldLayoutId id="2147484297" r:id="rId2"/>
    <p:sldLayoutId id="2147484298" r:id="rId3"/>
    <p:sldLayoutId id="2147484299" r:id="rId4"/>
    <p:sldLayoutId id="2147484300" r:id="rId5"/>
    <p:sldLayoutId id="2147484301" r:id="rId6"/>
    <p:sldLayoutId id="2147484302" r:id="rId7"/>
    <p:sldLayoutId id="2147484303" r:id="rId8"/>
    <p:sldLayoutId id="2147484304" r:id="rId9"/>
    <p:sldLayoutId id="2147484305" r:id="rId10"/>
    <p:sldLayoutId id="2147484306" r:id="rId11"/>
    <p:sldLayoutId id="2147484307" r:id="rId12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2pPr>
      <a:lvl3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3pPr>
      <a:lvl4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4pPr>
      <a:lvl5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FFFFFF"/>
          </a:solidFill>
          <a:latin typeface="Arial" charset="0"/>
          <a:ea typeface="宋体" charset="-122"/>
        </a:defRPr>
      </a:lvl5pPr>
      <a:lvl6pPr marL="25146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6pPr>
      <a:lvl7pPr marL="29718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7pPr>
      <a:lvl8pPr marL="34290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8pPr>
      <a:lvl9pPr marL="38862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Arial" charset="0"/>
          <a:ea typeface="宋体" charset="-122"/>
        </a:defRPr>
      </a:lvl9pPr>
    </p:titleStyle>
    <p:bodyStyle>
      <a:lvl1pPr marL="342900" indent="-342900" algn="l" defTabSz="44926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5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2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4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6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40.png"/><Relationship Id="rId7" Type="http://schemas.openxmlformats.org/officeDocument/2006/relationships/image" Target="../media/image39.pn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openxmlformats.org/officeDocument/2006/relationships/image" Target="../media/image45.jpeg"/><Relationship Id="rId4" Type="http://schemas.openxmlformats.org/officeDocument/2006/relationships/image" Target="../media/image41.wmf"/><Relationship Id="rId9" Type="http://schemas.openxmlformats.org/officeDocument/2006/relationships/image" Target="../media/image44.jpeg"/><Relationship Id="rId1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image" Target="../media/image22.wmf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%12Man2_Color_Sml.png%20%20%20%20%20%20%20%20%20%20%20%20%20%20%20%20%20%20%20%20%20%20%20%20%20%20%20%20%20%20%20%20%20%20%20%20%20%20%20%20%20%20%20%20%20000CE4F6%0aPaul's%20HD1%20%20%20%20%20%20%20%20%20%20%20%20%20%20%20%20%20%20%20%20%20ABA78158:" TargetMode="External"/><Relationship Id="rId11" Type="http://schemas.openxmlformats.org/officeDocument/2006/relationships/image" Target="../media/image26.jpe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42" descr="Fremont_exteri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525"/>
            <a:ext cx="914400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134938" y="115888"/>
            <a:ext cx="6910387" cy="1717675"/>
          </a:xfrm>
        </p:spPr>
        <p:txBody>
          <a:bodyPr/>
          <a:lstStyle/>
          <a:p>
            <a:pPr algn="r" eaLnBrk="1" hangingPunct="1">
              <a:tabLst>
                <a:tab pos="0" algn="l"/>
                <a:tab pos="6724650" algn="r"/>
                <a:tab pos="7315200" algn="l"/>
                <a:tab pos="8229600" algn="l"/>
                <a:tab pos="9144000" algn="l"/>
                <a:tab pos="10058400" algn="l"/>
                <a:tab pos="10321925" algn="l"/>
                <a:tab pos="10779125" algn="l"/>
                <a:tab pos="10780713" algn="l"/>
              </a:tabLst>
            </a:pPr>
            <a:r>
              <a:rPr lang="en-US" altLang="zh-CN" sz="3800" i="1" dirty="0" smtClean="0"/>
              <a:t>	</a:t>
            </a:r>
            <a:br>
              <a:rPr lang="en-US" altLang="zh-CN" sz="3800" i="1" dirty="0" smtClean="0"/>
            </a:br>
            <a:r>
              <a:rPr lang="en-US" altLang="zh-CN" sz="3800" i="1" dirty="0" smtClean="0"/>
              <a:t>	</a:t>
            </a:r>
          </a:p>
        </p:txBody>
      </p:sp>
      <p:sp>
        <p:nvSpPr>
          <p:cNvPr id="16388" name="Rectangle 1"/>
          <p:cNvSpPr txBox="1">
            <a:spLocks noChangeArrowheads="1"/>
          </p:cNvSpPr>
          <p:nvPr/>
        </p:nvSpPr>
        <p:spPr bwMode="auto">
          <a:xfrm>
            <a:off x="1500166" y="4518024"/>
            <a:ext cx="6500859" cy="9826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45720" tIns="46800" rIns="45720" bIns="46800" anchor="ctr"/>
          <a:lstStyle/>
          <a:p>
            <a:pPr marL="342900" indent="-342900" algn="ctr" eaLnBrk="1" hangingPunct="1">
              <a:lnSpc>
                <a:spcPct val="70000"/>
              </a:lnSpc>
              <a:spcBef>
                <a:spcPts val="4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zh-CN" sz="2400" b="1" i="1" dirty="0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eaLnBrk="1" hangingPunct="1">
              <a:lnSpc>
                <a:spcPct val="70000"/>
              </a:lnSpc>
              <a:spcBef>
                <a:spcPts val="4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zh-CN" sz="3600" b="1" dirty="0" smtClean="0">
                <a:solidFill>
                  <a:srgbClr val="0D0D0D"/>
                </a:solidFill>
                <a:latin typeface="Verdana" pitchFamily="34" charset="0"/>
                <a:ea typeface="微软雅黑" pitchFamily="34" charset="-122"/>
              </a:rPr>
              <a:t>360</a:t>
            </a:r>
            <a:r>
              <a:rPr lang="zh-CN" altLang="en-US" sz="3600" b="1" dirty="0" smtClean="0">
                <a:solidFill>
                  <a:srgbClr val="0D0D0D"/>
                </a:solidFill>
                <a:latin typeface="Verdana" pitchFamily="34" charset="0"/>
                <a:ea typeface="微软雅黑" pitchFamily="34" charset="-122"/>
              </a:rPr>
              <a:t>度全解析</a:t>
            </a:r>
            <a:r>
              <a:rPr lang="en-US" altLang="zh-CN" sz="3600" b="1" dirty="0" smtClean="0">
                <a:solidFill>
                  <a:srgbClr val="0D0D0D"/>
                </a:solidFill>
                <a:latin typeface="Verdana" pitchFamily="34" charset="0"/>
                <a:ea typeface="微软雅黑" pitchFamily="34" charset="-122"/>
              </a:rPr>
              <a:t>WMS</a:t>
            </a:r>
            <a:endParaRPr lang="en-US" altLang="zh-CN" sz="3600" b="1" dirty="0" smtClean="0">
              <a:solidFill>
                <a:srgbClr val="0D0D0D"/>
              </a:solidFill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16391" name="Rectangle 1"/>
          <p:cNvSpPr>
            <a:spLocks noChangeArrowheads="1"/>
          </p:cNvSpPr>
          <p:nvPr/>
        </p:nvSpPr>
        <p:spPr bwMode="auto">
          <a:xfrm>
            <a:off x="3275856" y="4077072"/>
            <a:ext cx="41044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 smtClean="0">
                <a:solidFill>
                  <a:schemeClr val="tx1"/>
                </a:solidFill>
              </a:rPr>
              <a:t>4006</a:t>
            </a:r>
            <a:r>
              <a:rPr lang="en-US" altLang="zh-CN" sz="1400" dirty="0" smtClean="0">
                <a:solidFill>
                  <a:schemeClr val="tx1"/>
                </a:solidFill>
              </a:rPr>
              <a:t>-139-018</a:t>
            </a:r>
            <a:r>
              <a:rPr lang="en-US" altLang="zh-CN" sz="1400" dirty="0">
                <a:solidFill>
                  <a:schemeClr val="tx1"/>
                </a:solidFill>
              </a:rPr>
              <a:t>    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www .synnex-china.com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9143999" cy="107154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多仓</a:t>
            </a:r>
            <a:r>
              <a:rPr lang="en-US" altLang="zh-CN" sz="3600" b="0" dirty="0" err="1" smtClean="0">
                <a:latin typeface="微软雅黑" pitchFamily="34" charset="-122"/>
                <a:ea typeface="微软雅黑" pitchFamily="34" charset="-122"/>
              </a:rPr>
              <a:t>eg</a:t>
            </a:r>
            <a:endParaRPr lang="zh-CN" altLang="en-US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1214438" y="1214422"/>
            <a:ext cx="5143500" cy="4286250"/>
            <a:chOff x="1214414" y="857232"/>
            <a:chExt cx="5143536" cy="428628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86050" y="857232"/>
              <a:ext cx="3409858" cy="407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4"/>
            <p:cNvSpPr>
              <a:spLocks noChangeArrowheads="1"/>
            </p:cNvSpPr>
            <p:nvPr/>
          </p:nvSpPr>
          <p:spPr bwMode="auto">
            <a:xfrm>
              <a:off x="2571736" y="2000240"/>
              <a:ext cx="3786214" cy="314327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华文中宋" pitchFamily="2" charset="-122"/>
              </a:endParaRPr>
            </a:p>
          </p:txBody>
        </p:sp>
        <p:sp>
          <p:nvSpPr>
            <p:cNvPr id="8" name="矩形标注 5"/>
            <p:cNvSpPr>
              <a:spLocks noChangeArrowheads="1"/>
            </p:cNvSpPr>
            <p:nvPr/>
          </p:nvSpPr>
          <p:spPr bwMode="auto">
            <a:xfrm>
              <a:off x="1214414" y="2643182"/>
              <a:ext cx="1285884" cy="500066"/>
            </a:xfrm>
            <a:prstGeom prst="wedgeRectCallout">
              <a:avLst>
                <a:gd name="adj1" fmla="val 63546"/>
                <a:gd name="adj2" fmla="val -6259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>
                  <a:solidFill>
                    <a:srgbClr val="FF0000"/>
                  </a:solidFill>
                  <a:ea typeface="华文中宋" pitchFamily="2" charset="-122"/>
                </a:rPr>
                <a:t>仓库级</a:t>
              </a:r>
            </a:p>
          </p:txBody>
        </p:sp>
        <p:sp>
          <p:nvSpPr>
            <p:cNvPr id="9" name="矩形标注 6"/>
            <p:cNvSpPr>
              <a:spLocks noChangeArrowheads="1"/>
            </p:cNvSpPr>
            <p:nvPr/>
          </p:nvSpPr>
          <p:spPr bwMode="auto">
            <a:xfrm>
              <a:off x="2428860" y="857232"/>
              <a:ext cx="1357322" cy="500066"/>
            </a:xfrm>
            <a:prstGeom prst="wedgeRectCallout">
              <a:avLst>
                <a:gd name="adj1" fmla="val 63546"/>
                <a:gd name="adj2" fmla="val -6259"/>
              </a:avLst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>
                  <a:solidFill>
                    <a:srgbClr val="FF0000"/>
                  </a:solidFill>
                  <a:ea typeface="华文中宋" pitchFamily="2" charset="-122"/>
                </a:rPr>
                <a:t>企业级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85720" y="5463147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2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企业级别控制全局变量的控制，企业级别可以查询所有的仓库库存。以及控制调拨作业。</a:t>
            </a:r>
          </a:p>
          <a:p>
            <a:pPr indent="457200">
              <a:lnSpc>
                <a:spcPts val="32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仓库级别控制本仓库的运作。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07154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仓库</a:t>
            </a:r>
            <a:endParaRPr lang="zh-CN" altLang="en-US" sz="3600" dirty="0" smtClean="0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900113" y="1071563"/>
            <a:ext cx="8243887" cy="7207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</a:rPr>
              <a:t>仓库（</a:t>
            </a:r>
            <a:r>
              <a:rPr lang="en-US" altLang="zh-CN" sz="2400" dirty="0">
                <a:solidFill>
                  <a:schemeClr val="tx1"/>
                </a:solidFill>
              </a:rPr>
              <a:t>Warehouse</a:t>
            </a:r>
            <a:r>
              <a:rPr lang="zh-CN" altLang="en-US" sz="2400" dirty="0">
                <a:solidFill>
                  <a:schemeClr val="tx1"/>
                </a:solidFill>
              </a:rPr>
              <a:t>）  作业区域（</a:t>
            </a:r>
            <a:r>
              <a:rPr lang="en-US" altLang="zh-CN" sz="2400" dirty="0">
                <a:solidFill>
                  <a:schemeClr val="tx1"/>
                </a:solidFill>
              </a:rPr>
              <a:t>Area</a:t>
            </a:r>
            <a:r>
              <a:rPr lang="zh-CN" altLang="en-US" sz="2400" dirty="0">
                <a:solidFill>
                  <a:schemeClr val="tx1"/>
                </a:solidFill>
              </a:rPr>
              <a:t>）</a:t>
            </a:r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区（</a:t>
            </a:r>
            <a:r>
              <a:rPr lang="en-US" altLang="zh-CN" sz="2400" dirty="0">
                <a:solidFill>
                  <a:schemeClr val="tx1"/>
                </a:solidFill>
              </a:rPr>
              <a:t>Zone</a:t>
            </a:r>
            <a:r>
              <a:rPr lang="zh-CN" altLang="en-US" sz="2400" dirty="0">
                <a:solidFill>
                  <a:schemeClr val="tx1"/>
                </a:solidFill>
              </a:rPr>
              <a:t>）                 货位（</a:t>
            </a:r>
            <a:r>
              <a:rPr lang="en-US" altLang="zh-CN" sz="2400" dirty="0">
                <a:solidFill>
                  <a:schemeClr val="tx1"/>
                </a:solidFill>
              </a:rPr>
              <a:t>Location</a:t>
            </a:r>
            <a:r>
              <a:rPr lang="zh-CN" altLang="en-US" sz="2400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22532" name="矩形 4"/>
          <p:cNvSpPr>
            <a:spLocks noChangeArrowheads="1"/>
          </p:cNvSpPr>
          <p:nvPr/>
        </p:nvSpPr>
        <p:spPr bwMode="auto">
          <a:xfrm>
            <a:off x="857250" y="2214563"/>
            <a:ext cx="6929438" cy="39290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5143500" y="2428875"/>
            <a:ext cx="221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warehouse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34" name="矩形 6"/>
          <p:cNvSpPr>
            <a:spLocks noChangeArrowheads="1"/>
          </p:cNvSpPr>
          <p:nvPr/>
        </p:nvSpPr>
        <p:spPr bwMode="auto">
          <a:xfrm>
            <a:off x="1500188" y="2776538"/>
            <a:ext cx="2643187" cy="1028700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35" name="矩形 7"/>
          <p:cNvSpPr>
            <a:spLocks noChangeArrowheads="1"/>
          </p:cNvSpPr>
          <p:nvPr/>
        </p:nvSpPr>
        <p:spPr bwMode="auto">
          <a:xfrm>
            <a:off x="1500188" y="3992563"/>
            <a:ext cx="2643187" cy="1028700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36" name="矩形 8"/>
          <p:cNvSpPr>
            <a:spLocks noChangeArrowheads="1"/>
          </p:cNvSpPr>
          <p:nvPr/>
        </p:nvSpPr>
        <p:spPr bwMode="auto">
          <a:xfrm>
            <a:off x="1500188" y="5208588"/>
            <a:ext cx="2643187" cy="654050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1500188" y="2786063"/>
            <a:ext cx="2214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Zone A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38" name="TextBox 11"/>
          <p:cNvSpPr txBox="1">
            <a:spLocks noChangeArrowheads="1"/>
          </p:cNvSpPr>
          <p:nvPr/>
        </p:nvSpPr>
        <p:spPr bwMode="auto">
          <a:xfrm>
            <a:off x="1500188" y="4000500"/>
            <a:ext cx="2214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Zone B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39" name="TextBox 12"/>
          <p:cNvSpPr txBox="1">
            <a:spLocks noChangeArrowheads="1"/>
          </p:cNvSpPr>
          <p:nvPr/>
        </p:nvSpPr>
        <p:spPr bwMode="auto">
          <a:xfrm>
            <a:off x="1500188" y="5214938"/>
            <a:ext cx="2214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Zone C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40" name="TextBox 13"/>
          <p:cNvSpPr txBox="1">
            <a:spLocks noChangeArrowheads="1"/>
          </p:cNvSpPr>
          <p:nvPr/>
        </p:nvSpPr>
        <p:spPr bwMode="auto">
          <a:xfrm>
            <a:off x="4000500" y="3071813"/>
            <a:ext cx="221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Area 01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41" name="矩形 21"/>
          <p:cNvSpPr>
            <a:spLocks noChangeArrowheads="1"/>
          </p:cNvSpPr>
          <p:nvPr/>
        </p:nvSpPr>
        <p:spPr bwMode="auto">
          <a:xfrm>
            <a:off x="5000625" y="4143375"/>
            <a:ext cx="2643188" cy="1028700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2" name="TextBox 22"/>
          <p:cNvSpPr txBox="1">
            <a:spLocks noChangeArrowheads="1"/>
          </p:cNvSpPr>
          <p:nvPr/>
        </p:nvSpPr>
        <p:spPr bwMode="auto">
          <a:xfrm>
            <a:off x="5000625" y="4151313"/>
            <a:ext cx="221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Zone D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43" name="TextBox 23"/>
          <p:cNvSpPr txBox="1">
            <a:spLocks noChangeArrowheads="1"/>
          </p:cNvSpPr>
          <p:nvPr/>
        </p:nvSpPr>
        <p:spPr bwMode="auto">
          <a:xfrm>
            <a:off x="5643563" y="5357813"/>
            <a:ext cx="2214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Area 02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544" name="矩形 24"/>
          <p:cNvSpPr>
            <a:spLocks noChangeArrowheads="1"/>
          </p:cNvSpPr>
          <p:nvPr/>
        </p:nvSpPr>
        <p:spPr bwMode="auto">
          <a:xfrm>
            <a:off x="2786063" y="2857500"/>
            <a:ext cx="990600" cy="347663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01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5" name="矩形 25"/>
          <p:cNvSpPr>
            <a:spLocks noChangeArrowheads="1"/>
          </p:cNvSpPr>
          <p:nvPr/>
        </p:nvSpPr>
        <p:spPr bwMode="auto">
          <a:xfrm>
            <a:off x="1643063" y="3286125"/>
            <a:ext cx="990600" cy="347663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02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6" name="矩形 26"/>
          <p:cNvSpPr>
            <a:spLocks noChangeArrowheads="1"/>
          </p:cNvSpPr>
          <p:nvPr/>
        </p:nvSpPr>
        <p:spPr bwMode="auto">
          <a:xfrm>
            <a:off x="2786063" y="3286125"/>
            <a:ext cx="990600" cy="347663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03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7" name="矩形 27"/>
          <p:cNvSpPr>
            <a:spLocks noChangeArrowheads="1"/>
          </p:cNvSpPr>
          <p:nvPr/>
        </p:nvSpPr>
        <p:spPr bwMode="auto">
          <a:xfrm>
            <a:off x="2786063" y="4081463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04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8" name="矩形 28"/>
          <p:cNvSpPr>
            <a:spLocks noChangeArrowheads="1"/>
          </p:cNvSpPr>
          <p:nvPr/>
        </p:nvSpPr>
        <p:spPr bwMode="auto">
          <a:xfrm>
            <a:off x="1643063" y="4510088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05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49" name="矩形 29"/>
          <p:cNvSpPr>
            <a:spLocks noChangeArrowheads="1"/>
          </p:cNvSpPr>
          <p:nvPr/>
        </p:nvSpPr>
        <p:spPr bwMode="auto">
          <a:xfrm>
            <a:off x="2786063" y="4510088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06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0" name="矩形 30"/>
          <p:cNvSpPr>
            <a:spLocks noChangeArrowheads="1"/>
          </p:cNvSpPr>
          <p:nvPr/>
        </p:nvSpPr>
        <p:spPr bwMode="auto">
          <a:xfrm>
            <a:off x="6438900" y="4214813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08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1" name="矩形 31"/>
          <p:cNvSpPr>
            <a:spLocks noChangeArrowheads="1"/>
          </p:cNvSpPr>
          <p:nvPr/>
        </p:nvSpPr>
        <p:spPr bwMode="auto">
          <a:xfrm>
            <a:off x="5295900" y="4643438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09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2" name="矩形 32"/>
          <p:cNvSpPr>
            <a:spLocks noChangeArrowheads="1"/>
          </p:cNvSpPr>
          <p:nvPr/>
        </p:nvSpPr>
        <p:spPr bwMode="auto">
          <a:xfrm>
            <a:off x="6438900" y="4643438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10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3" name="矩形 33"/>
          <p:cNvSpPr>
            <a:spLocks noChangeArrowheads="1"/>
          </p:cNvSpPr>
          <p:nvPr/>
        </p:nvSpPr>
        <p:spPr bwMode="auto">
          <a:xfrm>
            <a:off x="2786063" y="5367338"/>
            <a:ext cx="990600" cy="347662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>
                <a:solidFill>
                  <a:schemeClr val="tx1"/>
                </a:solidFill>
                <a:ea typeface="华文中宋" pitchFamily="2" charset="-122"/>
              </a:rPr>
              <a:t>Loc 07</a:t>
            </a:r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4" name="椭圆 37"/>
          <p:cNvSpPr>
            <a:spLocks noChangeArrowheads="1"/>
          </p:cNvSpPr>
          <p:nvPr/>
        </p:nvSpPr>
        <p:spPr bwMode="auto">
          <a:xfrm>
            <a:off x="714375" y="2357438"/>
            <a:ext cx="4500563" cy="2786062"/>
          </a:xfrm>
          <a:prstGeom prst="ellipse">
            <a:avLst/>
          </a:prstGeom>
          <a:noFill/>
          <a:ln w="25400" algn="ctr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  <p:sp>
        <p:nvSpPr>
          <p:cNvPr id="22555" name="椭圆 39"/>
          <p:cNvSpPr>
            <a:spLocks noChangeArrowheads="1"/>
          </p:cNvSpPr>
          <p:nvPr/>
        </p:nvSpPr>
        <p:spPr bwMode="auto">
          <a:xfrm>
            <a:off x="714375" y="3643313"/>
            <a:ext cx="8001000" cy="2428875"/>
          </a:xfrm>
          <a:prstGeom prst="ellipse">
            <a:avLst/>
          </a:prstGeom>
          <a:noFill/>
          <a:ln w="25400" algn="ctr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7"/>
          <p:cNvSpPr txBox="1">
            <a:spLocks noChangeArrowheads="1"/>
          </p:cNvSpPr>
          <p:nvPr/>
        </p:nvSpPr>
        <p:spPr bwMode="auto">
          <a:xfrm>
            <a:off x="0" y="1071546"/>
            <a:ext cx="914400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en-US" altLang="zh-CN" b="1" kern="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a typeface="宋体" charset="-122"/>
              </a:rPr>
              <a:t>作业区域</a:t>
            </a:r>
            <a:r>
              <a:rPr lang="zh-CN" altLang="en-US" sz="2800" dirty="0" smtClean="0">
                <a:solidFill>
                  <a:schemeClr val="tx1"/>
                </a:solidFill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</a:rPr>
              <a:t>Area</a:t>
            </a:r>
            <a:r>
              <a:rPr lang="zh-CN" altLang="en-US" sz="2800" dirty="0" smtClean="0">
                <a:solidFill>
                  <a:schemeClr val="tx1"/>
                </a:solidFill>
              </a:rPr>
              <a:t>）</a:t>
            </a:r>
            <a:endParaRPr lang="zh-CN" altLang="en-US" sz="2800" b="1" dirty="0" smtClean="0">
              <a:solidFill>
                <a:schemeClr val="tx1"/>
              </a:solidFill>
              <a:ea typeface="宋体" charset="-122"/>
            </a:endParaRPr>
          </a:p>
          <a:p>
            <a:r>
              <a:rPr lang="zh-CN" altLang="en-US" sz="2000" kern="0" dirty="0" smtClean="0">
                <a:solidFill>
                  <a:schemeClr val="tx1"/>
                </a:solidFill>
                <a:latin typeface="宋体" pitchFamily="2" charset="-122"/>
              </a:rPr>
              <a:t>对应现有</a:t>
            </a:r>
            <a:r>
              <a:rPr lang="zh-CN" altLang="en-US" sz="20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库房的实体</a:t>
            </a:r>
            <a:r>
              <a:rPr lang="en-US" altLang="zh-CN" sz="20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ea typeface="宋体" charset="-122"/>
              </a:rPr>
              <a:t>是作业任务分配的单位，与拣配组的工作范围对应，一个作业区域(</a:t>
            </a:r>
            <a:r>
              <a:rPr lang="en-US" altLang="zh-CN" sz="2000" dirty="0" smtClean="0">
                <a:solidFill>
                  <a:schemeClr val="tx1"/>
                </a:solidFill>
                <a:ea typeface="宋体" charset="-122"/>
              </a:rPr>
              <a:t>Area)</a:t>
            </a:r>
            <a:r>
              <a:rPr lang="zh-CN" altLang="en-US" sz="2000" dirty="0" smtClean="0">
                <a:solidFill>
                  <a:schemeClr val="tx1"/>
                </a:solidFill>
                <a:ea typeface="宋体" charset="-122"/>
              </a:rPr>
              <a:t>可以包含多个上架区，一个上架区只能属于一个作业区域。</a:t>
            </a:r>
            <a:endParaRPr lang="en-US" altLang="zh-CN" sz="2000" dirty="0" smtClean="0">
              <a:solidFill>
                <a:schemeClr val="tx1"/>
              </a:solidFill>
              <a:ea typeface="宋体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altLang="zh-CN" b="1" kern="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区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Zone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） </a:t>
            </a:r>
            <a:endParaRPr lang="zh-CN" altLang="en-US" sz="2800" b="1" kern="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000" b="0" kern="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区定义：一个区对应一组货位的集合，用于存放多种体积、重量属性类似的商品，区主要用于上架策略计算。一个上架区只能属于一个作业区域。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000" b="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可以为一个仓库调度不同的区。这样，当创建一个“储存区”时，可以为它赋予不同的区。例如保税，非保税，或者按照不同客户，不同商品类型区分</a:t>
            </a:r>
            <a:r>
              <a:rPr lang="zh-CN" altLang="en-US" b="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。</a:t>
            </a:r>
            <a:endParaRPr lang="en-US" altLang="zh-CN" b="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zh-CN" b="1" kern="0" dirty="0" smtClean="0">
              <a:solidFill>
                <a:schemeClr val="tx1"/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</a:rPr>
              <a:t>货位（</a:t>
            </a:r>
            <a:r>
              <a:rPr lang="en-US" altLang="zh-CN" sz="2800" b="1" kern="0" dirty="0" smtClean="0">
                <a:solidFill>
                  <a:schemeClr val="tx1"/>
                </a:solidFill>
              </a:rPr>
              <a:t>Location</a:t>
            </a:r>
            <a:r>
              <a:rPr lang="zh-CN" altLang="en-US" sz="2800" b="1" kern="0" dirty="0" smtClean="0">
                <a:solidFill>
                  <a:schemeClr val="tx1"/>
                </a:solidFill>
              </a:rPr>
              <a:t>）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000" kern="0" dirty="0" smtClean="0">
                <a:solidFill>
                  <a:schemeClr val="tx1"/>
                </a:solidFill>
                <a:latin typeface="宋体" pitchFamily="2" charset="-122"/>
              </a:rPr>
              <a:t>每个仓库库位上的一个唯一标识符。仓库管理系统中可管理的最小固定存储单元。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altLang="zh-CN" b="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zh-CN" altLang="en-US" b="0" kern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23557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9143999" cy="107154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仓库内部关系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8" y="1361255"/>
            <a:ext cx="505779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indent="180975">
              <a:buFont typeface="Arial" pitchFamily="34" charset="0"/>
              <a:buChar char="•"/>
              <a:defRPr/>
            </a:pPr>
            <a:r>
              <a:rPr lang="zh-CN" altLang="en-US" sz="2800" dirty="0" smtClean="0">
                <a:solidFill>
                  <a:schemeClr val="tx1"/>
                </a:solidFill>
                <a:ea typeface="华文中宋" pitchFamily="2" charset="-122"/>
              </a:rPr>
              <a:t>货</a:t>
            </a:r>
            <a:r>
              <a:rPr lang="zh-CN" altLang="en-US" sz="2800" dirty="0" smtClean="0">
                <a:solidFill>
                  <a:schemeClr val="tx1"/>
                </a:solidFill>
                <a:latin typeface="Arial" pitchFamily="34" charset="0"/>
                <a:ea typeface="华文中宋" pitchFamily="2" charset="-122"/>
              </a:rPr>
              <a:t>位</a:t>
            </a:r>
            <a:endParaRPr lang="zh-CN" altLang="en-US" sz="2800" dirty="0">
              <a:solidFill>
                <a:schemeClr val="tx1"/>
              </a:solidFill>
              <a:latin typeface="Arial" pitchFamily="34" charset="0"/>
              <a:ea typeface="华文中宋" pitchFamily="2" charset="-122"/>
            </a:endParaRPr>
          </a:p>
          <a:p>
            <a:pPr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货品存入的位置 ，存储的最小管理单元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625" y="2218505"/>
            <a:ext cx="2162772" cy="36009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indent="180975">
              <a:buFont typeface="Arial" pitchFamily="34" charset="0"/>
              <a:buChar char="•"/>
              <a:defRPr/>
            </a:pPr>
            <a:r>
              <a:rPr lang="zh-CN" altLang="en-US" sz="2800" dirty="0" smtClean="0">
                <a:solidFill>
                  <a:schemeClr val="tx1"/>
                </a:solidFill>
                <a:ea typeface="华文中宋" pitchFamily="2" charset="-122"/>
              </a:rPr>
              <a:t>货</a:t>
            </a:r>
            <a:r>
              <a:rPr lang="zh-CN" altLang="en-US" sz="2800" dirty="0" smtClean="0">
                <a:solidFill>
                  <a:schemeClr val="tx1"/>
                </a:solidFill>
                <a:latin typeface="Arial" pitchFamily="34" charset="0"/>
                <a:ea typeface="华文中宋" pitchFamily="2" charset="-122"/>
              </a:rPr>
              <a:t>位</a:t>
            </a: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  <a:ea typeface="华文中宋" pitchFamily="2" charset="-122"/>
              </a:rPr>
              <a:t>类型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按箱拣货 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en-US" altLang="zh-CN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FLOWTHRU</a:t>
            </a: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通道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中间落放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其它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按件拣货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拣货和落放 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快速行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待运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通道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拣</a:t>
            </a:r>
            <a:r>
              <a:rPr lang="zh-CN" altLang="en-US" sz="2000" b="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货道</a:t>
            </a:r>
            <a:endParaRPr lang="zh-CN" altLang="en-US" sz="2000" b="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13" y="3510037"/>
            <a:ext cx="3114955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indent="180975">
              <a:buFont typeface="Arial" pitchFamily="34" charset="0"/>
              <a:buChar char="•"/>
              <a:defRPr/>
            </a:pPr>
            <a:r>
              <a:rPr lang="zh-CN" altLang="en-US" sz="2800" dirty="0">
                <a:solidFill>
                  <a:schemeClr val="tx1"/>
                </a:solidFill>
                <a:latin typeface="Arial" pitchFamily="34" charset="0"/>
                <a:ea typeface="华文中宋" pitchFamily="2" charset="-122"/>
              </a:rPr>
              <a:t>库存关联属性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库位长、宽、高、容积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是否混放商品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是否混放批次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路线顺序</a:t>
            </a:r>
          </a:p>
          <a:p>
            <a:pPr marL="180975" indent="180975">
              <a:buFont typeface="Arial" pitchFamily="34" charset="0"/>
              <a:buChar char="−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堆栈限制</a:t>
            </a:r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货位 </a:t>
            </a:r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LOC</a:t>
            </a:r>
            <a:endParaRPr lang="zh-CN" altLang="en-US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商品 </a:t>
            </a:r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SKU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8856" y="2857496"/>
            <a:ext cx="2478707" cy="3232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商品基本资料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货主编号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商品编号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商品描述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包装码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装箱组别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标准毛重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标准净重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标准皮重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标准体积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>
                <a:ea typeface="宋体" charset="-122"/>
              </a:rPr>
              <a:t>是否称重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160302" y="2874958"/>
            <a:ext cx="5626511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货品的关联属性</a:t>
            </a:r>
            <a:endParaRPr lang="en-US" altLang="zh-CN" sz="2000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批属性的</a:t>
            </a:r>
            <a:r>
              <a:rPr lang="zh-CN" altLang="en-US" sz="2000" b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设置</a:t>
            </a:r>
            <a:endParaRPr lang="en-US" altLang="zh-CN" sz="2000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可对不同的货品设定不同的批属性的含义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货流频率</a:t>
            </a:r>
            <a:r>
              <a:rPr lang="en-US" altLang="zh-CN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(ABC)</a:t>
            </a:r>
            <a:endParaRPr lang="zh-CN" altLang="en-US" sz="2000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商品组别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指派货位</a:t>
            </a:r>
            <a:endParaRPr lang="en-US" altLang="zh-CN" sz="2000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可对不同的货品设定不同的策略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85720" y="1071559"/>
            <a:ext cx="857256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zh-CN" altLang="en-US" sz="2000" b="0" kern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商品－物流控制的重点</a:t>
            </a:r>
            <a:endParaRPr lang="zh-CN" altLang="en-US" sz="2000" b="0" kern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442913" lvl="1" indent="585788" eaLnBrk="0" hangingPunct="0">
              <a:lnSpc>
                <a:spcPts val="3200"/>
              </a:lnSpc>
              <a:spcBef>
                <a:spcPct val="20000"/>
              </a:spcBef>
              <a:defRPr/>
            </a:pPr>
            <a:r>
              <a:rPr lang="zh-CN" altLang="en-US" sz="2000" b="0" kern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000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SWMS </a:t>
            </a:r>
            <a:r>
              <a:rPr lang="zh-CN" altLang="en-US" sz="2000" b="0" kern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中，商品一定属于某个货主。如果出现相同的商品属于不同货主的情况，</a:t>
            </a:r>
            <a:r>
              <a:rPr lang="en-US" altLang="zh-CN" sz="2000" b="0" kern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000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WMS </a:t>
            </a:r>
            <a:r>
              <a:rPr lang="zh-CN" altLang="en-US" sz="2000" b="0" kern="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这一关键特性，决定了即使在这样的情况下，也不会将不同货主的商品在仓库中混淆。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包装码 </a:t>
            </a:r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PACK </a:t>
            </a:r>
            <a:endParaRPr lang="zh-CN" altLang="en-US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077200" cy="2376487"/>
          </a:xfrm>
        </p:spPr>
        <p:txBody>
          <a:bodyPr/>
          <a:lstStyle/>
          <a:p>
            <a:pPr eaLnBrk="1" hangingPunct="1">
              <a:lnSpc>
                <a:spcPts val="3200"/>
              </a:lnSpc>
            </a:pPr>
            <a:r>
              <a:rPr lang="zh-CN" altLang="en-US" sz="2000" dirty="0" smtClean="0">
                <a:ea typeface="宋体" charset="-122"/>
              </a:rPr>
              <a:t>包装代码即</a:t>
            </a:r>
            <a:r>
              <a:rPr lang="en-US" altLang="zh-CN" sz="2000" dirty="0" smtClean="0">
                <a:ea typeface="宋体" charset="-122"/>
              </a:rPr>
              <a:t>PACK </a:t>
            </a:r>
            <a:r>
              <a:rPr lang="zh-CN" altLang="en-US" sz="2000" dirty="0" smtClean="0">
                <a:ea typeface="宋体" charset="-122"/>
              </a:rPr>
              <a:t>是</a:t>
            </a:r>
            <a:r>
              <a:rPr lang="en-US" altLang="zh-CN" sz="2000" dirty="0" smtClean="0">
                <a:ea typeface="宋体" charset="-122"/>
              </a:rPr>
              <a:t>SWMS</a:t>
            </a:r>
            <a:r>
              <a:rPr lang="zh-CN" altLang="en-US" sz="2000" dirty="0" smtClean="0">
                <a:ea typeface="宋体" charset="-122"/>
              </a:rPr>
              <a:t>系统中非常重要的配置参数。</a:t>
            </a:r>
          </a:p>
          <a:p>
            <a:pPr eaLnBrk="1" hangingPunct="1">
              <a:lnSpc>
                <a:spcPts val="3200"/>
              </a:lnSpc>
            </a:pPr>
            <a:r>
              <a:rPr lang="zh-CN" altLang="en-US" sz="2000" dirty="0" smtClean="0">
                <a:latin typeface="宋体" charset="-122"/>
                <a:ea typeface="宋体" charset="-122"/>
              </a:rPr>
              <a:t>可以为每个商品，定义自己的包装转换关系，也可以定义为一组同样规格的商品定义相同的包装编码。</a:t>
            </a:r>
          </a:p>
          <a:p>
            <a:pPr eaLnBrk="1" hangingPunct="1">
              <a:lnSpc>
                <a:spcPts val="3200"/>
              </a:lnSpc>
            </a:pPr>
            <a:r>
              <a:rPr lang="zh-CN" altLang="en-US" sz="2000" dirty="0" smtClean="0">
                <a:latin typeface="宋体" charset="-122"/>
                <a:ea typeface="宋体" charset="-122"/>
              </a:rPr>
              <a:t>对于特定仓库来说，其栈板码放的规则是一个固定值，通过对栈板码放规则（</a:t>
            </a:r>
            <a:r>
              <a:rPr lang="en-US" altLang="zh-CN" sz="2000" dirty="0" smtClean="0">
                <a:latin typeface="宋体" charset="-122"/>
                <a:ea typeface="宋体" charset="-122"/>
              </a:rPr>
              <a:t>TI×HI）</a:t>
            </a:r>
            <a:r>
              <a:rPr lang="zh-CN" altLang="en-US" sz="2000" dirty="0" smtClean="0">
                <a:latin typeface="宋体" charset="-122"/>
                <a:ea typeface="宋体" charset="-122"/>
              </a:rPr>
              <a:t>控制，可以协助收货组盘，实现物流的集装单元化。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4125931"/>
            <a:ext cx="3043238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常用的度量单位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Each (</a:t>
            </a:r>
            <a:r>
              <a:rPr lang="zh-CN" altLang="en-US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每个</a:t>
            </a: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Case (</a:t>
            </a:r>
            <a:r>
              <a:rPr lang="zh-CN" altLang="en-US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箱   </a:t>
            </a: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  <a:endParaRPr lang="zh-CN" altLang="en-US" b="0" kern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Pallet(</a:t>
            </a:r>
            <a:r>
              <a:rPr lang="zh-CN" altLang="en-US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托盘</a:t>
            </a:r>
            <a:r>
              <a:rPr lang="en-US" altLang="zh-CN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  <a:endParaRPr lang="zh-CN" altLang="en-US" b="0" kern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75" y="4103706"/>
            <a:ext cx="5214938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b="0" kern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度量单位关联属性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zh-CN" altLang="en-US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各个度量单位的长、宽、高及体积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zh-CN" altLang="en-US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码盘规则（</a:t>
            </a:r>
            <a:r>
              <a:rPr lang="en-US" altLang="zh-CN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TI*HI</a:t>
            </a:r>
            <a:r>
              <a:rPr lang="zh-CN" altLang="en-US" b="0" dirty="0">
                <a:solidFill>
                  <a:schemeClr val="tx1"/>
                </a:solidFill>
                <a:latin typeface="+mn-lt"/>
                <a:ea typeface="宋体" pitchFamily="2" charset="-122"/>
              </a:rPr>
              <a:t>）的指定</a:t>
            </a:r>
            <a:endParaRPr lang="en-US" altLang="zh-CN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zh-CN" altLang="en-US" b="0" kern="0" dirty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“度量单位”栏位的数字都是针对最小单位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lang="en-US" altLang="zh-CN" b="0" dirty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/>
        </p:nvSpPr>
        <p:spPr bwMode="auto">
          <a:xfrm>
            <a:off x="6337300" y="6511925"/>
            <a:ext cx="205105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Tx/>
              <a:buNone/>
            </a:pPr>
            <a:r>
              <a:rPr lang="zh-CN" altLang="en-US" sz="1600" b="1">
                <a:solidFill>
                  <a:srgbClr val="00525E"/>
                </a:solidFill>
                <a:latin typeface="方正正中黑简体" charset="-122"/>
                <a:ea typeface="微软雅黑" panose="020B0503020204020204" pitchFamily="34" charset="-122"/>
              </a:rPr>
              <a:t>产品介绍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378825" y="6419850"/>
            <a:ext cx="765175" cy="441325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2532" name="Picture 4" descr="Introduction_cover-[转换]45345_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0" y="6540500"/>
            <a:ext cx="511175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3" name="Rectangle 2"/>
          <p:cNvSpPr>
            <a:spLocks noGrp="1" noChangeArrowheads="1"/>
          </p:cNvSpPr>
          <p:nvPr/>
        </p:nvSpPr>
        <p:spPr bwMode="auto">
          <a:xfrm>
            <a:off x="0" y="0"/>
            <a:ext cx="9143999" cy="107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Tx/>
              <a:buNone/>
            </a:pPr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WMS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涉及到关键流程和动作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89" name="Rectangle 61"/>
          <p:cNvSpPr>
            <a:spLocks noChangeArrowheads="1"/>
          </p:cNvSpPr>
          <p:nvPr/>
        </p:nvSpPr>
        <p:spPr bwMode="auto">
          <a:xfrm>
            <a:off x="485775" y="701675"/>
            <a:ext cx="8661400" cy="17463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90" name="Rectangle 62"/>
          <p:cNvSpPr>
            <a:spLocks noChangeArrowheads="1"/>
          </p:cNvSpPr>
          <p:nvPr/>
        </p:nvSpPr>
        <p:spPr bwMode="auto">
          <a:xfrm>
            <a:off x="0" y="0"/>
            <a:ext cx="76200" cy="719138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" name="WordArt 2"/>
          <p:cNvSpPr>
            <a:spLocks noChangeArrowheads="1" noChangeShapeType="1" noTextEdit="1"/>
          </p:cNvSpPr>
          <p:nvPr/>
        </p:nvSpPr>
        <p:spPr bwMode="auto">
          <a:xfrm rot="-1477338">
            <a:off x="1328738" y="5110163"/>
            <a:ext cx="35671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Warehouse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tx1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 rot="1795356">
            <a:off x="1135063" y="2824163"/>
            <a:ext cx="6670675" cy="990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B2B7D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gray">
          <a:xfrm>
            <a:off x="1252538" y="2595563"/>
            <a:ext cx="5334000" cy="3962400"/>
          </a:xfrm>
          <a:prstGeom prst="rect">
            <a:avLst/>
          </a:prstGeom>
          <a:solidFill>
            <a:srgbClr val="D3D6E7">
              <a:alpha val="50195"/>
            </a:srgbClr>
          </a:solidFill>
          <a:ln w="3175">
            <a:solidFill>
              <a:schemeClr val="hlink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10000"/>
              </a:lnSpc>
            </a:pPr>
            <a:endParaRPr lang="de-DE" altLang="zh-CN" sz="12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2" name="Oval 6"/>
          <p:cNvSpPr>
            <a:spLocks noChangeArrowheads="1"/>
          </p:cNvSpPr>
          <p:nvPr/>
        </p:nvSpPr>
        <p:spPr bwMode="auto">
          <a:xfrm>
            <a:off x="7272338" y="4805363"/>
            <a:ext cx="1514475" cy="1514475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hlink">
                  <a:gamma/>
                  <a:tint val="51373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200" dirty="0">
                <a:solidFill>
                  <a:schemeClr val="tx1"/>
                </a:solidFill>
                <a:latin typeface="Arial Narrow" pitchFamily="34" charset="0"/>
                <a:ea typeface="宋体" pitchFamily="2" charset="-122"/>
              </a:rPr>
              <a:t>发货</a:t>
            </a:r>
            <a:endParaRPr lang="en-US" altLang="zh-CN" sz="2200" dirty="0">
              <a:solidFill>
                <a:schemeClr val="tx1"/>
              </a:solidFill>
              <a:latin typeface="Arial Narrow" pitchFamily="34" charset="0"/>
              <a:ea typeface="宋体" pitchFamily="2" charset="-122"/>
            </a:endParaRPr>
          </a:p>
        </p:txBody>
      </p:sp>
      <p:sp>
        <p:nvSpPr>
          <p:cNvPr id="63" name="Oval 7"/>
          <p:cNvSpPr>
            <a:spLocks noChangeArrowheads="1"/>
          </p:cNvSpPr>
          <p:nvPr/>
        </p:nvSpPr>
        <p:spPr bwMode="auto">
          <a:xfrm>
            <a:off x="33338" y="1157288"/>
            <a:ext cx="1514475" cy="1514475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hlink">
                  <a:gamma/>
                  <a:tint val="51373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200" dirty="0">
                <a:solidFill>
                  <a:schemeClr val="tx1"/>
                </a:solidFill>
                <a:latin typeface="Arial Narrow" pitchFamily="34" charset="0"/>
                <a:ea typeface="宋体" pitchFamily="2" charset="-122"/>
              </a:rPr>
              <a:t>收货</a:t>
            </a:r>
            <a:endParaRPr lang="en-US" altLang="zh-CN" sz="2200" dirty="0">
              <a:solidFill>
                <a:schemeClr val="tx1"/>
              </a:solidFill>
              <a:latin typeface="Arial Narrow" pitchFamily="34" charset="0"/>
              <a:ea typeface="宋体" pitchFamily="2" charset="-122"/>
            </a:endParaRPr>
          </a:p>
        </p:txBody>
      </p:sp>
      <p:grpSp>
        <p:nvGrpSpPr>
          <p:cNvPr id="64" name="Group 8"/>
          <p:cNvGrpSpPr>
            <a:grpSpLocks/>
          </p:cNvGrpSpPr>
          <p:nvPr/>
        </p:nvGrpSpPr>
        <p:grpSpPr bwMode="auto">
          <a:xfrm>
            <a:off x="3032125" y="2274888"/>
            <a:ext cx="938213" cy="768350"/>
            <a:chOff x="1985" y="1510"/>
            <a:chExt cx="591" cy="484"/>
          </a:xfrm>
        </p:grpSpPr>
        <p:sp>
          <p:nvSpPr>
            <p:cNvPr id="65" name="Line 9"/>
            <p:cNvSpPr>
              <a:spLocks noChangeShapeType="1"/>
            </p:cNvSpPr>
            <p:nvPr/>
          </p:nvSpPr>
          <p:spPr bwMode="auto">
            <a:xfrm>
              <a:off x="2046" y="1826"/>
              <a:ext cx="528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Rectangle 10"/>
            <p:cNvSpPr>
              <a:spLocks noChangeArrowheads="1"/>
            </p:cNvSpPr>
            <p:nvPr/>
          </p:nvSpPr>
          <p:spPr bwMode="auto">
            <a:xfrm>
              <a:off x="1985" y="1510"/>
              <a:ext cx="11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endParaRPr lang="de-DE" altLang="zh-CN" sz="1600">
                <a:solidFill>
                  <a:schemeClr val="tx1"/>
                </a:solidFill>
              </a:endParaRPr>
            </a:p>
          </p:txBody>
        </p:sp>
        <p:sp>
          <p:nvSpPr>
            <p:cNvPr id="67" name="Line 11"/>
            <p:cNvSpPr>
              <a:spLocks noChangeShapeType="1"/>
            </p:cNvSpPr>
            <p:nvPr/>
          </p:nvSpPr>
          <p:spPr bwMode="auto">
            <a:xfrm>
              <a:off x="2046" y="1876"/>
              <a:ext cx="530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Line 12"/>
            <p:cNvSpPr>
              <a:spLocks noChangeShapeType="1"/>
            </p:cNvSpPr>
            <p:nvPr/>
          </p:nvSpPr>
          <p:spPr bwMode="auto">
            <a:xfrm>
              <a:off x="2046" y="1850"/>
              <a:ext cx="528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Line 13"/>
            <p:cNvSpPr>
              <a:spLocks noChangeShapeType="1"/>
            </p:cNvSpPr>
            <p:nvPr/>
          </p:nvSpPr>
          <p:spPr bwMode="auto">
            <a:xfrm>
              <a:off x="2046" y="1970"/>
              <a:ext cx="530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>
              <a:off x="2046" y="1898"/>
              <a:ext cx="530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2046" y="1922"/>
              <a:ext cx="528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Line 16"/>
            <p:cNvSpPr>
              <a:spLocks noChangeShapeType="1"/>
            </p:cNvSpPr>
            <p:nvPr/>
          </p:nvSpPr>
          <p:spPr bwMode="auto">
            <a:xfrm>
              <a:off x="2046" y="1946"/>
              <a:ext cx="530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Line 17"/>
            <p:cNvSpPr>
              <a:spLocks noChangeShapeType="1"/>
            </p:cNvSpPr>
            <p:nvPr/>
          </p:nvSpPr>
          <p:spPr bwMode="auto">
            <a:xfrm>
              <a:off x="2046" y="1994"/>
              <a:ext cx="530" cy="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Picture 18" descr="LKW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 r="18385"/>
          <a:stretch>
            <a:fillRect/>
          </a:stretch>
        </p:blipFill>
        <p:spPr bwMode="auto">
          <a:xfrm>
            <a:off x="7097713" y="1538288"/>
            <a:ext cx="12192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Rectangle 19"/>
          <p:cNvSpPr>
            <a:spLocks noChangeArrowheads="1"/>
          </p:cNvSpPr>
          <p:nvPr/>
        </p:nvSpPr>
        <p:spPr bwMode="auto">
          <a:xfrm>
            <a:off x="6697663" y="6405563"/>
            <a:ext cx="1946275" cy="381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回单确认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642938" y="2519363"/>
            <a:ext cx="1143000" cy="381000"/>
          </a:xfrm>
          <a:prstGeom prst="rect">
            <a:avLst/>
          </a:prstGeom>
          <a:solidFill>
            <a:srgbClr val="99CCFF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卸货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7" name="Rectangle 21"/>
          <p:cNvSpPr>
            <a:spLocks noChangeArrowheads="1"/>
          </p:cNvSpPr>
          <p:nvPr/>
        </p:nvSpPr>
        <p:spPr bwMode="auto">
          <a:xfrm>
            <a:off x="1404938" y="4195763"/>
            <a:ext cx="1143000" cy="533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盘点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8" name="Rectangle 22"/>
          <p:cNvSpPr>
            <a:spLocks noChangeArrowheads="1"/>
          </p:cNvSpPr>
          <p:nvPr/>
        </p:nvSpPr>
        <p:spPr bwMode="auto">
          <a:xfrm>
            <a:off x="1404938" y="4729163"/>
            <a:ext cx="1143000" cy="533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库存查询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9" name="Rectangle 23"/>
          <p:cNvSpPr>
            <a:spLocks noChangeArrowheads="1"/>
          </p:cNvSpPr>
          <p:nvPr/>
        </p:nvSpPr>
        <p:spPr bwMode="auto">
          <a:xfrm>
            <a:off x="1252538" y="2900363"/>
            <a:ext cx="1143000" cy="381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拆包装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1785938" y="3281363"/>
            <a:ext cx="1143000" cy="381000"/>
          </a:xfrm>
          <a:prstGeom prst="rect">
            <a:avLst/>
          </a:prstGeom>
          <a:solidFill>
            <a:srgbClr val="000080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上架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1" name="Rectangle 25"/>
          <p:cNvSpPr>
            <a:spLocks noChangeArrowheads="1"/>
          </p:cNvSpPr>
          <p:nvPr/>
        </p:nvSpPr>
        <p:spPr bwMode="auto">
          <a:xfrm flipH="1">
            <a:off x="6053138" y="5262563"/>
            <a:ext cx="1143000" cy="381000"/>
          </a:xfrm>
          <a:prstGeom prst="rect">
            <a:avLst/>
          </a:prstGeom>
          <a:solidFill>
            <a:srgbClr val="99CCFF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发运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2" name="Rectangle 26"/>
          <p:cNvSpPr>
            <a:spLocks noChangeArrowheads="1"/>
          </p:cNvSpPr>
          <p:nvPr/>
        </p:nvSpPr>
        <p:spPr bwMode="auto">
          <a:xfrm flipH="1">
            <a:off x="5443538" y="4881563"/>
            <a:ext cx="1143000" cy="381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包装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3" name="Rectangle 27"/>
          <p:cNvSpPr>
            <a:spLocks noChangeArrowheads="1"/>
          </p:cNvSpPr>
          <p:nvPr/>
        </p:nvSpPr>
        <p:spPr bwMode="auto">
          <a:xfrm flipH="1">
            <a:off x="4910138" y="4500563"/>
            <a:ext cx="1143000" cy="381000"/>
          </a:xfrm>
          <a:prstGeom prst="rect">
            <a:avLst/>
          </a:prstGeom>
          <a:solidFill>
            <a:srgbClr val="000080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拣货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4" name="Rectangle 28"/>
          <p:cNvSpPr>
            <a:spLocks noChangeArrowheads="1"/>
          </p:cNvSpPr>
          <p:nvPr/>
        </p:nvSpPr>
        <p:spPr bwMode="auto">
          <a:xfrm flipH="1">
            <a:off x="4910138" y="6176963"/>
            <a:ext cx="1676400" cy="381000"/>
          </a:xfrm>
          <a:prstGeom prst="rect">
            <a:avLst/>
          </a:prstGeom>
          <a:solidFill>
            <a:srgbClr val="000080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打印标签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5" name="Rectangle 29"/>
          <p:cNvSpPr>
            <a:spLocks noChangeArrowheads="1"/>
          </p:cNvSpPr>
          <p:nvPr/>
        </p:nvSpPr>
        <p:spPr bwMode="auto">
          <a:xfrm flipH="1">
            <a:off x="4910138" y="5795963"/>
            <a:ext cx="1676400" cy="381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分批发运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6" name="Rectangle 30"/>
          <p:cNvSpPr>
            <a:spLocks noChangeArrowheads="1"/>
          </p:cNvSpPr>
          <p:nvPr/>
        </p:nvSpPr>
        <p:spPr bwMode="auto">
          <a:xfrm flipH="1">
            <a:off x="3081338" y="3509963"/>
            <a:ext cx="1676400" cy="533400"/>
          </a:xfrm>
          <a:prstGeom prst="rect">
            <a:avLst/>
          </a:prstGeom>
          <a:solidFill>
            <a:srgbClr val="000080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补货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7" name="Rectangle 31"/>
          <p:cNvSpPr>
            <a:spLocks noChangeArrowheads="1"/>
          </p:cNvSpPr>
          <p:nvPr/>
        </p:nvSpPr>
        <p:spPr bwMode="auto">
          <a:xfrm flipH="1">
            <a:off x="3081338" y="4043363"/>
            <a:ext cx="1676400" cy="533400"/>
          </a:xfrm>
          <a:prstGeom prst="rect">
            <a:avLst/>
          </a:prstGeom>
          <a:solidFill>
            <a:srgbClr val="00008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交叉作业</a:t>
            </a:r>
            <a:endParaRPr lang="de-DE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11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2"/>
          <p:cNvSpPr>
            <a:spLocks noGrp="1" noChangeArrowheads="1"/>
          </p:cNvSpPr>
          <p:nvPr/>
        </p:nvSpPr>
        <p:spPr bwMode="auto">
          <a:xfrm>
            <a:off x="0" y="0"/>
            <a:ext cx="9143999" cy="107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Tx/>
              <a:buNone/>
            </a:pPr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WMS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涉及到关键流程和动作</a:t>
            </a:r>
            <a:endParaRPr lang="zh-CN" altLang="en-US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89" name="Rectangle 61"/>
          <p:cNvSpPr>
            <a:spLocks noChangeArrowheads="1"/>
          </p:cNvSpPr>
          <p:nvPr/>
        </p:nvSpPr>
        <p:spPr bwMode="auto">
          <a:xfrm>
            <a:off x="485775" y="701675"/>
            <a:ext cx="8661400" cy="17463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90" name="Rectangle 62"/>
          <p:cNvSpPr>
            <a:spLocks noChangeArrowheads="1"/>
          </p:cNvSpPr>
          <p:nvPr/>
        </p:nvSpPr>
        <p:spPr bwMode="auto">
          <a:xfrm>
            <a:off x="0" y="0"/>
            <a:ext cx="76200" cy="719138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7" name="Picture 5" descr="whse2 Full Color Cle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5038" y="1436688"/>
            <a:ext cx="71564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214313" y="1500188"/>
            <a:ext cx="2500312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入库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收货、质检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标签打印、包装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上架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spcBef>
                <a:spcPct val="20000"/>
              </a:spcBef>
              <a:buClr>
                <a:srgbClr val="FF0000"/>
              </a:buClr>
            </a:pP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357188" y="4929188"/>
            <a:ext cx="2214562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出库</a:t>
            </a:r>
            <a:endParaRPr lang="en-US" altLang="zh-CN" sz="20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拣货</a:t>
            </a:r>
            <a:endParaRPr lang="en-US" altLang="zh-CN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包装、发运</a:t>
            </a:r>
            <a:endParaRPr lang="en-US" altLang="zh-CN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出库</a:t>
            </a:r>
          </a:p>
        </p:txBody>
      </p:sp>
      <p:sp>
        <p:nvSpPr>
          <p:cNvPr id="40" name="Rectangle 9"/>
          <p:cNvSpPr>
            <a:spLocks noChangeArrowheads="1"/>
          </p:cNvSpPr>
          <p:nvPr/>
        </p:nvSpPr>
        <p:spPr bwMode="auto">
          <a:xfrm>
            <a:off x="6715125" y="4143375"/>
            <a:ext cx="242887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endParaRPr lang="zh-CN" altLang="en-US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移库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补货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循环盘点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年度盘点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包装换算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r>
              <a:rPr lang="zh-CN" altLang="en-US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移动终端管理</a:t>
            </a:r>
          </a:p>
          <a:p>
            <a:pPr>
              <a:buFont typeface="Wingdings" pitchFamily="2" charset="2"/>
              <a:buChar char="Ø"/>
              <a:tabLst>
                <a:tab pos="114300" algn="l"/>
              </a:tabLst>
            </a:pPr>
            <a:endParaRPr lang="en-US" altLang="zh-CN" sz="20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auto">
          <a:xfrm>
            <a:off x="6715125" y="1143000"/>
            <a:ext cx="2160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库内管理</a:t>
            </a:r>
          </a:p>
        </p:txBody>
      </p:sp>
      <p:sp>
        <p:nvSpPr>
          <p:cNvPr id="42" name="AutoShape 12"/>
          <p:cNvSpPr>
            <a:spLocks/>
          </p:cNvSpPr>
          <p:nvPr/>
        </p:nvSpPr>
        <p:spPr bwMode="auto">
          <a:xfrm rot="5400000">
            <a:off x="6410325" y="161925"/>
            <a:ext cx="381000" cy="3200400"/>
          </a:xfrm>
          <a:prstGeom prst="leftBrace">
            <a:avLst>
              <a:gd name="adj1" fmla="val 70000"/>
              <a:gd name="adj2" fmla="val 16667"/>
            </a:avLst>
          </a:prstGeom>
          <a:noFill/>
          <a:ln w="76200">
            <a:solidFill>
              <a:srgbClr val="006600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zh-CN" altLang="zh-CN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11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收货流程</a:t>
            </a:r>
            <a:endParaRPr lang="en-US" altLang="zh-CN" sz="3600" b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8403" name="Rectangle 3"/>
          <p:cNvSpPr>
            <a:spLocks noChangeArrowheads="1"/>
          </p:cNvSpPr>
          <p:nvPr/>
        </p:nvSpPr>
        <p:spPr bwMode="auto">
          <a:xfrm>
            <a:off x="1609725" y="4656138"/>
            <a:ext cx="1447800" cy="609600"/>
          </a:xfrm>
          <a:prstGeom prst="rect">
            <a:avLst/>
          </a:prstGeom>
          <a:solidFill>
            <a:srgbClr val="FFCC00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供应商</a:t>
            </a: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ASN</a:t>
            </a:r>
          </a:p>
        </p:txBody>
      </p:sp>
      <p:sp>
        <p:nvSpPr>
          <p:cNvPr id="998404" name="Rectangle 4"/>
          <p:cNvSpPr>
            <a:spLocks noChangeArrowheads="1"/>
          </p:cNvSpPr>
          <p:nvPr/>
        </p:nvSpPr>
        <p:spPr bwMode="auto">
          <a:xfrm>
            <a:off x="2752725" y="3741738"/>
            <a:ext cx="1447800" cy="609600"/>
          </a:xfrm>
          <a:prstGeom prst="rect">
            <a:avLst/>
          </a:prstGeom>
          <a:solidFill>
            <a:srgbClr val="FFCC00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收货</a:t>
            </a:r>
          </a:p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Receiving</a:t>
            </a:r>
          </a:p>
        </p:txBody>
      </p:sp>
      <p:sp>
        <p:nvSpPr>
          <p:cNvPr id="998405" name="Rectangle 5"/>
          <p:cNvSpPr>
            <a:spLocks noChangeArrowheads="1"/>
          </p:cNvSpPr>
          <p:nvPr/>
        </p:nvSpPr>
        <p:spPr bwMode="auto">
          <a:xfrm>
            <a:off x="4200525" y="2827338"/>
            <a:ext cx="1447800" cy="609600"/>
          </a:xfrm>
          <a:prstGeom prst="rect">
            <a:avLst/>
          </a:prstGeom>
          <a:solidFill>
            <a:srgbClr val="FFCC00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入库</a:t>
            </a:r>
          </a:p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VAS</a:t>
            </a:r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5572125" y="1989138"/>
            <a:ext cx="1447800" cy="609600"/>
          </a:xfrm>
          <a:prstGeom prst="rect">
            <a:avLst/>
          </a:prstGeom>
          <a:solidFill>
            <a:srgbClr val="FFCC00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上架</a:t>
            </a:r>
          </a:p>
          <a:p>
            <a:pPr algn="ctr">
              <a:defRPr/>
            </a:pPr>
            <a:r>
              <a:rPr lang="en-US" altLang="zh-CN" dirty="0" err="1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Putaway</a:t>
            </a:r>
            <a:endParaRPr lang="en-US" altLang="zh-CN" dirty="0">
              <a:solidFill>
                <a:schemeClr val="tx1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32775" name="AutoShape 8"/>
          <p:cNvSpPr>
            <a:spLocks noChangeArrowheads="1"/>
          </p:cNvSpPr>
          <p:nvPr/>
        </p:nvSpPr>
        <p:spPr bwMode="auto">
          <a:xfrm rot="-1950451">
            <a:off x="3362325" y="4732338"/>
            <a:ext cx="990600" cy="381000"/>
          </a:xfrm>
          <a:prstGeom prst="curvedUpArrow">
            <a:avLst>
              <a:gd name="adj1" fmla="val 52000"/>
              <a:gd name="adj2" fmla="val 104000"/>
              <a:gd name="adj3" fmla="val 33333"/>
            </a:avLst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dirty="0"/>
          </a:p>
        </p:txBody>
      </p:sp>
      <p:sp>
        <p:nvSpPr>
          <p:cNvPr id="32776" name="AutoShape 9"/>
          <p:cNvSpPr>
            <a:spLocks noChangeArrowheads="1"/>
          </p:cNvSpPr>
          <p:nvPr/>
        </p:nvSpPr>
        <p:spPr bwMode="auto">
          <a:xfrm rot="-1950451">
            <a:off x="4505325" y="3741738"/>
            <a:ext cx="990600" cy="381000"/>
          </a:xfrm>
          <a:prstGeom prst="curvedUpArrow">
            <a:avLst>
              <a:gd name="adj1" fmla="val 52000"/>
              <a:gd name="adj2" fmla="val 104000"/>
              <a:gd name="adj3" fmla="val 33333"/>
            </a:avLst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dirty="0"/>
          </a:p>
        </p:txBody>
      </p:sp>
      <p:sp>
        <p:nvSpPr>
          <p:cNvPr id="32777" name="AutoShape 10"/>
          <p:cNvSpPr>
            <a:spLocks noChangeArrowheads="1"/>
          </p:cNvSpPr>
          <p:nvPr/>
        </p:nvSpPr>
        <p:spPr bwMode="auto">
          <a:xfrm rot="-1950451">
            <a:off x="5800725" y="2903538"/>
            <a:ext cx="990600" cy="381000"/>
          </a:xfrm>
          <a:prstGeom prst="curvedUpArrow">
            <a:avLst>
              <a:gd name="adj1" fmla="val 52000"/>
              <a:gd name="adj2" fmla="val 104000"/>
              <a:gd name="adj3" fmla="val 33333"/>
            </a:avLst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出库流程</a:t>
            </a:r>
            <a:endParaRPr lang="zh-CN" altLang="en-US" sz="3600" b="0" dirty="0" smtClean="0">
              <a:ea typeface="宋体" charset="-122"/>
            </a:endParaRPr>
          </a:p>
        </p:txBody>
      </p:sp>
      <p:sp>
        <p:nvSpPr>
          <p:cNvPr id="1007619" name="Rectangle 3"/>
          <p:cNvSpPr>
            <a:spLocks noChangeArrowheads="1"/>
          </p:cNvSpPr>
          <p:nvPr/>
        </p:nvSpPr>
        <p:spPr bwMode="auto">
          <a:xfrm>
            <a:off x="1219200" y="1143000"/>
            <a:ext cx="1447800" cy="609600"/>
          </a:xfrm>
          <a:prstGeom prst="rect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创建订单</a:t>
            </a:r>
          </a:p>
        </p:txBody>
      </p:sp>
      <p:sp>
        <p:nvSpPr>
          <p:cNvPr id="1007620" name="Rectangle 4"/>
          <p:cNvSpPr>
            <a:spLocks noChangeArrowheads="1"/>
          </p:cNvSpPr>
          <p:nvPr/>
        </p:nvSpPr>
        <p:spPr bwMode="auto">
          <a:xfrm>
            <a:off x="2133600" y="1981200"/>
            <a:ext cx="1447800" cy="609600"/>
          </a:xfrm>
          <a:prstGeom prst="rect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WAVE</a:t>
            </a:r>
          </a:p>
          <a:p>
            <a:pPr algn="ctr">
              <a:defRPr/>
            </a:pPr>
            <a:r>
              <a: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波次计划</a:t>
            </a:r>
          </a:p>
        </p:txBody>
      </p:sp>
      <p:sp>
        <p:nvSpPr>
          <p:cNvPr id="1007621" name="Rectangle 5"/>
          <p:cNvSpPr>
            <a:spLocks noChangeArrowheads="1"/>
          </p:cNvSpPr>
          <p:nvPr/>
        </p:nvSpPr>
        <p:spPr bwMode="auto">
          <a:xfrm>
            <a:off x="3048000" y="2895600"/>
            <a:ext cx="1447800" cy="609600"/>
          </a:xfrm>
          <a:prstGeom prst="rect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Allocate</a:t>
            </a:r>
          </a:p>
          <a:p>
            <a:pPr algn="ctr">
              <a:defRPr/>
            </a:pPr>
            <a:r>
              <a: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库存分配</a:t>
            </a:r>
            <a:endParaRPr lang="zh-CN" altLang="en-US">
              <a:solidFill>
                <a:schemeClr val="tx1"/>
              </a:solidFill>
              <a:latin typeface="Arial" pitchFamily="34" charset="0"/>
              <a:ea typeface="幼圆" pitchFamily="49" charset="-122"/>
            </a:endParaRPr>
          </a:p>
        </p:txBody>
      </p:sp>
      <p:sp>
        <p:nvSpPr>
          <p:cNvPr id="1007622" name="Rectangle 6"/>
          <p:cNvSpPr>
            <a:spLocks noChangeArrowheads="1"/>
          </p:cNvSpPr>
          <p:nvPr/>
        </p:nvSpPr>
        <p:spPr bwMode="auto">
          <a:xfrm>
            <a:off x="4191000" y="3810000"/>
            <a:ext cx="1447800" cy="609600"/>
          </a:xfrm>
          <a:prstGeom prst="rect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Picking</a:t>
            </a:r>
          </a:p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拣货</a:t>
            </a:r>
          </a:p>
        </p:txBody>
      </p:sp>
      <p:sp>
        <p:nvSpPr>
          <p:cNvPr id="1007623" name="Rectangle 7"/>
          <p:cNvSpPr>
            <a:spLocks noChangeArrowheads="1"/>
          </p:cNvSpPr>
          <p:nvPr/>
        </p:nvSpPr>
        <p:spPr bwMode="auto">
          <a:xfrm>
            <a:off x="5410200" y="4724400"/>
            <a:ext cx="1447800" cy="609600"/>
          </a:xfrm>
          <a:prstGeom prst="rect">
            <a:avLst/>
          </a:prstGeom>
          <a:solidFill>
            <a:srgbClr val="00CCFF"/>
          </a:solidFill>
          <a:ln w="9525" algn="ctr">
            <a:solidFill>
              <a:srgbClr val="00CCF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Load/Ship</a:t>
            </a:r>
          </a:p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装车</a:t>
            </a:r>
            <a:r>
              <a:rPr lang="en-US" altLang="zh-CN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/</a:t>
            </a:r>
            <a:r>
              <a:rPr lang="zh-CN" altLang="en-US">
                <a:solidFill>
                  <a:schemeClr val="tx1"/>
                </a:solidFill>
                <a:latin typeface="Arial" pitchFamily="34" charset="0"/>
                <a:ea typeface="幼圆" pitchFamily="49" charset="-122"/>
              </a:rPr>
              <a:t>出货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 rot="3831656">
            <a:off x="2743200" y="1447800"/>
            <a:ext cx="838200" cy="381000"/>
          </a:xfrm>
          <a:prstGeom prst="curvedDownArrow">
            <a:avLst>
              <a:gd name="adj1" fmla="val 44000"/>
              <a:gd name="adj2" fmla="val 88000"/>
              <a:gd name="adj3" fmla="val 33333"/>
            </a:avLst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 rot="3831656">
            <a:off x="3581400" y="2286000"/>
            <a:ext cx="838200" cy="381000"/>
          </a:xfrm>
          <a:prstGeom prst="curvedDownArrow">
            <a:avLst>
              <a:gd name="adj1" fmla="val 44000"/>
              <a:gd name="adj2" fmla="val 88000"/>
              <a:gd name="adj3" fmla="val 33333"/>
            </a:avLst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 rot="3831656">
            <a:off x="4495800" y="3200400"/>
            <a:ext cx="838200" cy="381000"/>
          </a:xfrm>
          <a:prstGeom prst="curvedDownArrow">
            <a:avLst>
              <a:gd name="adj1" fmla="val 44000"/>
              <a:gd name="adj2" fmla="val 88000"/>
              <a:gd name="adj3" fmla="val 33333"/>
            </a:avLst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 rot="3831656">
            <a:off x="5638800" y="4114800"/>
            <a:ext cx="838200" cy="381000"/>
          </a:xfrm>
          <a:prstGeom prst="curvedDownArrow">
            <a:avLst>
              <a:gd name="adj1" fmla="val 44000"/>
              <a:gd name="adj2" fmla="val 88000"/>
              <a:gd name="adj3" fmla="val 33333"/>
            </a:avLst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596188" cy="1052736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en-US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图示 2"/>
          <p:cNvGraphicFramePr/>
          <p:nvPr>
            <p:extLst>
              <p:ext uri="{D42A27DB-BD31-4B8C-83A1-F6EECF244321}">
                <p14:modId xmlns:p14="http://schemas.microsoft.com/office/powerpoint/2010/main" val="1848774157"/>
              </p:ext>
            </p:extLst>
          </p:nvPr>
        </p:nvGraphicFramePr>
        <p:xfrm>
          <a:off x="1000100" y="1715058"/>
          <a:ext cx="7316316" cy="4234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上架（策略）</a:t>
            </a:r>
            <a:endParaRPr lang="zh-CN" altLang="en-US" sz="3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85775" y="701675"/>
            <a:ext cx="8661400" cy="17463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23528" y="1536055"/>
            <a:ext cx="1371600" cy="533400"/>
            <a:chOff x="154" y="788"/>
            <a:chExt cx="1388" cy="353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54" y="788"/>
              <a:ext cx="1388" cy="353"/>
              <a:chOff x="154" y="788"/>
              <a:chExt cx="1388" cy="353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536" y="788"/>
                <a:ext cx="1006" cy="237"/>
              </a:xfrm>
              <a:custGeom>
                <a:avLst/>
                <a:gdLst/>
                <a:ahLst/>
                <a:cxnLst>
                  <a:cxn ang="0">
                    <a:pos x="74" y="237"/>
                  </a:cxn>
                  <a:cxn ang="0">
                    <a:pos x="0" y="237"/>
                  </a:cxn>
                  <a:cxn ang="0">
                    <a:pos x="0" y="0"/>
                  </a:cxn>
                  <a:cxn ang="0">
                    <a:pos x="1006" y="0"/>
                  </a:cxn>
                  <a:cxn ang="0">
                    <a:pos x="1006" y="237"/>
                  </a:cxn>
                  <a:cxn ang="0">
                    <a:pos x="74" y="237"/>
                  </a:cxn>
                </a:cxnLst>
                <a:rect l="0" t="0" r="r" b="b"/>
                <a:pathLst>
                  <a:path w="1006" h="237">
                    <a:moveTo>
                      <a:pt x="74" y="237"/>
                    </a:moveTo>
                    <a:lnTo>
                      <a:pt x="0" y="237"/>
                    </a:lnTo>
                    <a:lnTo>
                      <a:pt x="0" y="0"/>
                    </a:lnTo>
                    <a:lnTo>
                      <a:pt x="1006" y="0"/>
                    </a:lnTo>
                    <a:lnTo>
                      <a:pt x="1006" y="237"/>
                    </a:lnTo>
                    <a:lnTo>
                      <a:pt x="74" y="237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610" y="1025"/>
                <a:ext cx="58" cy="13"/>
              </a:xfrm>
              <a:custGeom>
                <a:avLst/>
                <a:gdLst/>
                <a:ahLst/>
                <a:cxnLst>
                  <a:cxn ang="0">
                    <a:pos x="58" y="13"/>
                  </a:cxn>
                  <a:cxn ang="0">
                    <a:pos x="58" y="0"/>
                  </a:cxn>
                  <a:cxn ang="0">
                    <a:pos x="0" y="0"/>
                  </a:cxn>
                  <a:cxn ang="0">
                    <a:pos x="0" y="9"/>
                  </a:cxn>
                  <a:cxn ang="0">
                    <a:pos x="58" y="13"/>
                  </a:cxn>
                </a:cxnLst>
                <a:rect l="0" t="0" r="r" b="b"/>
                <a:pathLst>
                  <a:path w="58" h="13">
                    <a:moveTo>
                      <a:pt x="58" y="13"/>
                    </a:moveTo>
                    <a:lnTo>
                      <a:pt x="58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58" y="1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1040" y="1025"/>
                <a:ext cx="492" cy="99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7" y="31"/>
                  </a:cxn>
                  <a:cxn ang="0">
                    <a:pos x="173" y="26"/>
                  </a:cxn>
                  <a:cxn ang="0">
                    <a:pos x="179" y="24"/>
                  </a:cxn>
                  <a:cxn ang="0">
                    <a:pos x="185" y="20"/>
                  </a:cxn>
                  <a:cxn ang="0">
                    <a:pos x="191" y="17"/>
                  </a:cxn>
                  <a:cxn ang="0">
                    <a:pos x="197" y="16"/>
                  </a:cxn>
                  <a:cxn ang="0">
                    <a:pos x="204" y="14"/>
                  </a:cxn>
                  <a:cxn ang="0">
                    <a:pos x="211" y="14"/>
                  </a:cxn>
                  <a:cxn ang="0">
                    <a:pos x="218" y="14"/>
                  </a:cxn>
                  <a:cxn ang="0">
                    <a:pos x="227" y="14"/>
                  </a:cxn>
                  <a:cxn ang="0">
                    <a:pos x="232" y="16"/>
                  </a:cxn>
                  <a:cxn ang="0">
                    <a:pos x="239" y="17"/>
                  </a:cxn>
                  <a:cxn ang="0">
                    <a:pos x="245" y="20"/>
                  </a:cxn>
                  <a:cxn ang="0">
                    <a:pos x="251" y="24"/>
                  </a:cxn>
                  <a:cxn ang="0">
                    <a:pos x="257" y="26"/>
                  </a:cxn>
                  <a:cxn ang="0">
                    <a:pos x="262" y="31"/>
                  </a:cxn>
                  <a:cxn ang="0">
                    <a:pos x="267" y="36"/>
                  </a:cxn>
                  <a:cxn ang="0">
                    <a:pos x="270" y="41"/>
                  </a:cxn>
                  <a:cxn ang="0">
                    <a:pos x="274" y="46"/>
                  </a:cxn>
                  <a:cxn ang="0">
                    <a:pos x="274" y="47"/>
                  </a:cxn>
                  <a:cxn ang="0">
                    <a:pos x="277" y="47"/>
                  </a:cxn>
                  <a:cxn ang="0">
                    <a:pos x="281" y="41"/>
                  </a:cxn>
                  <a:cxn ang="0">
                    <a:pos x="285" y="36"/>
                  </a:cxn>
                  <a:cxn ang="0">
                    <a:pos x="289" y="31"/>
                  </a:cxn>
                  <a:cxn ang="0">
                    <a:pos x="294" y="26"/>
                  </a:cxn>
                  <a:cxn ang="0">
                    <a:pos x="298" y="24"/>
                  </a:cxn>
                  <a:cxn ang="0">
                    <a:pos x="305" y="20"/>
                  </a:cxn>
                  <a:cxn ang="0">
                    <a:pos x="312" y="17"/>
                  </a:cxn>
                  <a:cxn ang="0">
                    <a:pos x="319" y="16"/>
                  </a:cxn>
                  <a:cxn ang="0">
                    <a:pos x="326" y="14"/>
                  </a:cxn>
                  <a:cxn ang="0">
                    <a:pos x="333" y="14"/>
                  </a:cxn>
                  <a:cxn ang="0">
                    <a:pos x="340" y="14"/>
                  </a:cxn>
                  <a:cxn ang="0">
                    <a:pos x="346" y="14"/>
                  </a:cxn>
                  <a:cxn ang="0">
                    <a:pos x="352" y="16"/>
                  </a:cxn>
                  <a:cxn ang="0">
                    <a:pos x="359" y="17"/>
                  </a:cxn>
                  <a:cxn ang="0">
                    <a:pos x="365" y="20"/>
                  </a:cxn>
                  <a:cxn ang="0">
                    <a:pos x="372" y="24"/>
                  </a:cxn>
                  <a:cxn ang="0">
                    <a:pos x="377" y="26"/>
                  </a:cxn>
                  <a:cxn ang="0">
                    <a:pos x="382" y="31"/>
                  </a:cxn>
                  <a:cxn ang="0">
                    <a:pos x="399" y="31"/>
                  </a:cxn>
                  <a:cxn ang="0">
                    <a:pos x="399" y="99"/>
                  </a:cxn>
                  <a:cxn ang="0">
                    <a:pos x="403" y="99"/>
                  </a:cxn>
                  <a:cxn ang="0">
                    <a:pos x="403" y="31"/>
                  </a:cxn>
                  <a:cxn ang="0">
                    <a:pos x="482" y="31"/>
                  </a:cxn>
                  <a:cxn ang="0">
                    <a:pos x="482" y="67"/>
                  </a:cxn>
                  <a:cxn ang="0">
                    <a:pos x="490" y="67"/>
                  </a:cxn>
                  <a:cxn ang="0">
                    <a:pos x="492" y="0"/>
                  </a:cxn>
                  <a:cxn ang="0">
                    <a:pos x="0" y="0"/>
                  </a:cxn>
                  <a:cxn ang="0">
                    <a:pos x="0" y="31"/>
                  </a:cxn>
                </a:cxnLst>
                <a:rect l="0" t="0" r="r" b="b"/>
                <a:pathLst>
                  <a:path w="492" h="99">
                    <a:moveTo>
                      <a:pt x="0" y="31"/>
                    </a:moveTo>
                    <a:lnTo>
                      <a:pt x="167" y="31"/>
                    </a:lnTo>
                    <a:lnTo>
                      <a:pt x="173" y="26"/>
                    </a:lnTo>
                    <a:lnTo>
                      <a:pt x="179" y="24"/>
                    </a:lnTo>
                    <a:lnTo>
                      <a:pt x="185" y="20"/>
                    </a:lnTo>
                    <a:lnTo>
                      <a:pt x="191" y="17"/>
                    </a:lnTo>
                    <a:lnTo>
                      <a:pt x="197" y="16"/>
                    </a:lnTo>
                    <a:lnTo>
                      <a:pt x="204" y="14"/>
                    </a:lnTo>
                    <a:lnTo>
                      <a:pt x="211" y="14"/>
                    </a:lnTo>
                    <a:lnTo>
                      <a:pt x="218" y="14"/>
                    </a:lnTo>
                    <a:lnTo>
                      <a:pt x="227" y="14"/>
                    </a:lnTo>
                    <a:lnTo>
                      <a:pt x="232" y="16"/>
                    </a:lnTo>
                    <a:lnTo>
                      <a:pt x="239" y="17"/>
                    </a:lnTo>
                    <a:lnTo>
                      <a:pt x="245" y="20"/>
                    </a:lnTo>
                    <a:lnTo>
                      <a:pt x="251" y="24"/>
                    </a:lnTo>
                    <a:lnTo>
                      <a:pt x="257" y="26"/>
                    </a:lnTo>
                    <a:lnTo>
                      <a:pt x="262" y="31"/>
                    </a:lnTo>
                    <a:lnTo>
                      <a:pt x="267" y="36"/>
                    </a:lnTo>
                    <a:lnTo>
                      <a:pt x="270" y="41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7" y="47"/>
                    </a:lnTo>
                    <a:lnTo>
                      <a:pt x="281" y="41"/>
                    </a:lnTo>
                    <a:lnTo>
                      <a:pt x="285" y="36"/>
                    </a:lnTo>
                    <a:lnTo>
                      <a:pt x="289" y="31"/>
                    </a:lnTo>
                    <a:lnTo>
                      <a:pt x="294" y="26"/>
                    </a:lnTo>
                    <a:lnTo>
                      <a:pt x="298" y="24"/>
                    </a:lnTo>
                    <a:lnTo>
                      <a:pt x="305" y="20"/>
                    </a:lnTo>
                    <a:lnTo>
                      <a:pt x="312" y="17"/>
                    </a:lnTo>
                    <a:lnTo>
                      <a:pt x="319" y="16"/>
                    </a:lnTo>
                    <a:lnTo>
                      <a:pt x="326" y="14"/>
                    </a:lnTo>
                    <a:lnTo>
                      <a:pt x="333" y="14"/>
                    </a:lnTo>
                    <a:lnTo>
                      <a:pt x="340" y="14"/>
                    </a:lnTo>
                    <a:lnTo>
                      <a:pt x="346" y="14"/>
                    </a:lnTo>
                    <a:lnTo>
                      <a:pt x="352" y="16"/>
                    </a:lnTo>
                    <a:lnTo>
                      <a:pt x="359" y="17"/>
                    </a:lnTo>
                    <a:lnTo>
                      <a:pt x="365" y="20"/>
                    </a:lnTo>
                    <a:lnTo>
                      <a:pt x="372" y="24"/>
                    </a:lnTo>
                    <a:lnTo>
                      <a:pt x="377" y="26"/>
                    </a:lnTo>
                    <a:lnTo>
                      <a:pt x="382" y="31"/>
                    </a:lnTo>
                    <a:lnTo>
                      <a:pt x="399" y="31"/>
                    </a:lnTo>
                    <a:lnTo>
                      <a:pt x="399" y="99"/>
                    </a:lnTo>
                    <a:lnTo>
                      <a:pt x="403" y="99"/>
                    </a:lnTo>
                    <a:lnTo>
                      <a:pt x="403" y="31"/>
                    </a:lnTo>
                    <a:lnTo>
                      <a:pt x="482" y="31"/>
                    </a:lnTo>
                    <a:lnTo>
                      <a:pt x="482" y="67"/>
                    </a:lnTo>
                    <a:lnTo>
                      <a:pt x="490" y="67"/>
                    </a:lnTo>
                    <a:lnTo>
                      <a:pt x="492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761" y="1056"/>
                <a:ext cx="20" cy="72"/>
              </a:xfrm>
              <a:custGeom>
                <a:avLst/>
                <a:gdLst/>
                <a:ahLst/>
                <a:cxnLst>
                  <a:cxn ang="0">
                    <a:pos x="15" y="72"/>
                  </a:cxn>
                  <a:cxn ang="0">
                    <a:pos x="20" y="72"/>
                  </a:cxn>
                  <a:cxn ang="0">
                    <a:pos x="2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0" y="10"/>
                  </a:cxn>
                  <a:cxn ang="0">
                    <a:pos x="13" y="16"/>
                  </a:cxn>
                  <a:cxn ang="0">
                    <a:pos x="15" y="22"/>
                  </a:cxn>
                  <a:cxn ang="0">
                    <a:pos x="15" y="72"/>
                  </a:cxn>
                </a:cxnLst>
                <a:rect l="0" t="0" r="r" b="b"/>
                <a:pathLst>
                  <a:path w="20" h="72">
                    <a:moveTo>
                      <a:pt x="15" y="72"/>
                    </a:moveTo>
                    <a:lnTo>
                      <a:pt x="20" y="72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0" y="10"/>
                    </a:lnTo>
                    <a:lnTo>
                      <a:pt x="13" y="16"/>
                    </a:lnTo>
                    <a:lnTo>
                      <a:pt x="15" y="22"/>
                    </a:lnTo>
                    <a:lnTo>
                      <a:pt x="15" y="72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591" y="1033"/>
                <a:ext cx="94" cy="44"/>
              </a:xfrm>
              <a:custGeom>
                <a:avLst/>
                <a:gdLst/>
                <a:ahLst/>
                <a:cxnLst>
                  <a:cxn ang="0">
                    <a:pos x="93" y="6"/>
                  </a:cxn>
                  <a:cxn ang="0">
                    <a:pos x="94" y="13"/>
                  </a:cxn>
                  <a:cxn ang="0">
                    <a:pos x="88" y="16"/>
                  </a:cxn>
                  <a:cxn ang="0">
                    <a:pos x="82" y="20"/>
                  </a:cxn>
                  <a:cxn ang="0">
                    <a:pos x="77" y="23"/>
                  </a:cxn>
                  <a:cxn ang="0">
                    <a:pos x="72" y="28"/>
                  </a:cxn>
                  <a:cxn ang="0">
                    <a:pos x="68" y="34"/>
                  </a:cxn>
                  <a:cxn ang="0">
                    <a:pos x="65" y="39"/>
                  </a:cxn>
                  <a:cxn ang="0">
                    <a:pos x="63" y="44"/>
                  </a:cxn>
                  <a:cxn ang="0">
                    <a:pos x="61" y="39"/>
                  </a:cxn>
                  <a:cxn ang="0">
                    <a:pos x="59" y="34"/>
                  </a:cxn>
                  <a:cxn ang="0">
                    <a:pos x="54" y="28"/>
                  </a:cxn>
                  <a:cxn ang="0">
                    <a:pos x="49" y="23"/>
                  </a:cxn>
                  <a:cxn ang="0">
                    <a:pos x="45" y="20"/>
                  </a:cxn>
                  <a:cxn ang="0">
                    <a:pos x="40" y="16"/>
                  </a:cxn>
                  <a:cxn ang="0">
                    <a:pos x="33" y="13"/>
                  </a:cxn>
                  <a:cxn ang="0">
                    <a:pos x="26" y="11"/>
                  </a:cxn>
                  <a:cxn ang="0">
                    <a:pos x="21" y="8"/>
                  </a:cxn>
                  <a:cxn ang="0">
                    <a:pos x="14" y="7"/>
                  </a:cxn>
                  <a:cxn ang="0">
                    <a:pos x="7" y="7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93" y="6"/>
                  </a:cxn>
                </a:cxnLst>
                <a:rect l="0" t="0" r="r" b="b"/>
                <a:pathLst>
                  <a:path w="94" h="44">
                    <a:moveTo>
                      <a:pt x="93" y="6"/>
                    </a:moveTo>
                    <a:lnTo>
                      <a:pt x="94" y="13"/>
                    </a:lnTo>
                    <a:lnTo>
                      <a:pt x="88" y="16"/>
                    </a:lnTo>
                    <a:lnTo>
                      <a:pt x="82" y="20"/>
                    </a:lnTo>
                    <a:lnTo>
                      <a:pt x="77" y="23"/>
                    </a:lnTo>
                    <a:lnTo>
                      <a:pt x="72" y="28"/>
                    </a:lnTo>
                    <a:lnTo>
                      <a:pt x="68" y="34"/>
                    </a:lnTo>
                    <a:lnTo>
                      <a:pt x="65" y="39"/>
                    </a:lnTo>
                    <a:lnTo>
                      <a:pt x="63" y="44"/>
                    </a:lnTo>
                    <a:lnTo>
                      <a:pt x="61" y="39"/>
                    </a:lnTo>
                    <a:lnTo>
                      <a:pt x="59" y="34"/>
                    </a:lnTo>
                    <a:lnTo>
                      <a:pt x="54" y="28"/>
                    </a:lnTo>
                    <a:lnTo>
                      <a:pt x="49" y="23"/>
                    </a:lnTo>
                    <a:lnTo>
                      <a:pt x="45" y="20"/>
                    </a:lnTo>
                    <a:lnTo>
                      <a:pt x="40" y="16"/>
                    </a:lnTo>
                    <a:lnTo>
                      <a:pt x="33" y="13"/>
                    </a:lnTo>
                    <a:lnTo>
                      <a:pt x="26" y="11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93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49" y="1071"/>
                <a:ext cx="55" cy="46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0" y="15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3" y="34"/>
                  </a:cxn>
                  <a:cxn ang="0">
                    <a:pos x="5" y="37"/>
                  </a:cxn>
                  <a:cxn ang="0">
                    <a:pos x="9" y="41"/>
                  </a:cxn>
                  <a:cxn ang="0">
                    <a:pos x="12" y="43"/>
                  </a:cxn>
                  <a:cxn ang="0">
                    <a:pos x="17" y="44"/>
                  </a:cxn>
                  <a:cxn ang="0">
                    <a:pos x="21" y="46"/>
                  </a:cxn>
                  <a:cxn ang="0">
                    <a:pos x="25" y="46"/>
                  </a:cxn>
                  <a:cxn ang="0">
                    <a:pos x="30" y="46"/>
                  </a:cxn>
                  <a:cxn ang="0">
                    <a:pos x="35" y="46"/>
                  </a:cxn>
                  <a:cxn ang="0">
                    <a:pos x="39" y="44"/>
                  </a:cxn>
                  <a:cxn ang="0">
                    <a:pos x="42" y="42"/>
                  </a:cxn>
                  <a:cxn ang="0">
                    <a:pos x="46" y="41"/>
                  </a:cxn>
                  <a:cxn ang="0">
                    <a:pos x="49" y="37"/>
                  </a:cxn>
                  <a:cxn ang="0">
                    <a:pos x="51" y="34"/>
                  </a:cxn>
                  <a:cxn ang="0">
                    <a:pos x="54" y="30"/>
                  </a:cxn>
                  <a:cxn ang="0">
                    <a:pos x="55" y="26"/>
                  </a:cxn>
                  <a:cxn ang="0">
                    <a:pos x="55" y="23"/>
                  </a:cxn>
                  <a:cxn ang="0">
                    <a:pos x="55" y="20"/>
                  </a:cxn>
                  <a:cxn ang="0">
                    <a:pos x="53" y="15"/>
                  </a:cxn>
                  <a:cxn ang="0">
                    <a:pos x="51" y="11"/>
                  </a:cxn>
                  <a:cxn ang="0">
                    <a:pos x="48" y="8"/>
                  </a:cxn>
                  <a:cxn ang="0">
                    <a:pos x="46" y="6"/>
                  </a:cxn>
                  <a:cxn ang="0">
                    <a:pos x="42" y="3"/>
                  </a:cxn>
                  <a:cxn ang="0">
                    <a:pos x="39" y="1"/>
                  </a:cxn>
                  <a:cxn ang="0">
                    <a:pos x="33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9" y="0"/>
                  </a:cxn>
                  <a:cxn ang="0">
                    <a:pos x="16" y="1"/>
                  </a:cxn>
                  <a:cxn ang="0">
                    <a:pos x="12" y="3"/>
                  </a:cxn>
                  <a:cxn ang="0">
                    <a:pos x="9" y="6"/>
                  </a:cxn>
                  <a:cxn ang="0">
                    <a:pos x="5" y="8"/>
                  </a:cxn>
                  <a:cxn ang="0">
                    <a:pos x="2" y="11"/>
                  </a:cxn>
                </a:cxnLst>
                <a:rect l="0" t="0" r="r" b="b"/>
                <a:pathLst>
                  <a:path w="55" h="46">
                    <a:moveTo>
                      <a:pt x="2" y="11"/>
                    </a:moveTo>
                    <a:lnTo>
                      <a:pt x="0" y="15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9" y="41"/>
                    </a:lnTo>
                    <a:lnTo>
                      <a:pt x="12" y="43"/>
                    </a:lnTo>
                    <a:lnTo>
                      <a:pt x="17" y="44"/>
                    </a:lnTo>
                    <a:lnTo>
                      <a:pt x="21" y="46"/>
                    </a:lnTo>
                    <a:lnTo>
                      <a:pt x="25" y="46"/>
                    </a:lnTo>
                    <a:lnTo>
                      <a:pt x="30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2" y="42"/>
                    </a:lnTo>
                    <a:lnTo>
                      <a:pt x="46" y="41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54" y="30"/>
                    </a:lnTo>
                    <a:lnTo>
                      <a:pt x="55" y="26"/>
                    </a:lnTo>
                    <a:lnTo>
                      <a:pt x="55" y="23"/>
                    </a:lnTo>
                    <a:lnTo>
                      <a:pt x="55" y="20"/>
                    </a:lnTo>
                    <a:lnTo>
                      <a:pt x="53" y="15"/>
                    </a:lnTo>
                    <a:lnTo>
                      <a:pt x="51" y="11"/>
                    </a:lnTo>
                    <a:lnTo>
                      <a:pt x="48" y="8"/>
                    </a:lnTo>
                    <a:lnTo>
                      <a:pt x="46" y="6"/>
                    </a:lnTo>
                    <a:lnTo>
                      <a:pt x="42" y="3"/>
                    </a:lnTo>
                    <a:lnTo>
                      <a:pt x="39" y="1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5" y="8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267" y="1086"/>
                <a:ext cx="18" cy="16"/>
              </a:xfrm>
              <a:custGeom>
                <a:avLst/>
                <a:gdLst/>
                <a:ahLst/>
                <a:cxnLst>
                  <a:cxn ang="0">
                    <a:pos x="18" y="6"/>
                  </a:cxn>
                  <a:cxn ang="0">
                    <a:pos x="17" y="3"/>
                  </a:cxn>
                  <a:cxn ang="0">
                    <a:pos x="15" y="2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3" y="14"/>
                  </a:cxn>
                  <a:cxn ang="0">
                    <a:pos x="6" y="15"/>
                  </a:cxn>
                  <a:cxn ang="0">
                    <a:pos x="8" y="16"/>
                  </a:cxn>
                  <a:cxn ang="0">
                    <a:pos x="10" y="16"/>
                  </a:cxn>
                  <a:cxn ang="0">
                    <a:pos x="12" y="15"/>
                  </a:cxn>
                  <a:cxn ang="0">
                    <a:pos x="15" y="14"/>
                  </a:cxn>
                  <a:cxn ang="0">
                    <a:pos x="17" y="13"/>
                  </a:cxn>
                  <a:cxn ang="0">
                    <a:pos x="18" y="11"/>
                  </a:cxn>
                  <a:cxn ang="0">
                    <a:pos x="18" y="8"/>
                  </a:cxn>
                  <a:cxn ang="0">
                    <a:pos x="18" y="6"/>
                  </a:cxn>
                </a:cxnLst>
                <a:rect l="0" t="0" r="r" b="b"/>
                <a:pathLst>
                  <a:path w="18" h="16">
                    <a:moveTo>
                      <a:pt x="18" y="6"/>
                    </a:moveTo>
                    <a:lnTo>
                      <a:pt x="17" y="3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2" y="15"/>
                    </a:lnTo>
                    <a:lnTo>
                      <a:pt x="15" y="14"/>
                    </a:lnTo>
                    <a:lnTo>
                      <a:pt x="17" y="13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22" y="1047"/>
                <a:ext cx="108" cy="93"/>
              </a:xfrm>
              <a:custGeom>
                <a:avLst/>
                <a:gdLst/>
                <a:ahLst/>
                <a:cxnLst>
                  <a:cxn ang="0">
                    <a:pos x="82" y="50"/>
                  </a:cxn>
                  <a:cxn ang="0">
                    <a:pos x="78" y="58"/>
                  </a:cxn>
                  <a:cxn ang="0">
                    <a:pos x="73" y="65"/>
                  </a:cxn>
                  <a:cxn ang="0">
                    <a:pos x="66" y="68"/>
                  </a:cxn>
                  <a:cxn ang="0">
                    <a:pos x="57" y="70"/>
                  </a:cxn>
                  <a:cxn ang="0">
                    <a:pos x="48" y="70"/>
                  </a:cxn>
                  <a:cxn ang="0">
                    <a:pos x="39" y="67"/>
                  </a:cxn>
                  <a:cxn ang="0">
                    <a:pos x="32" y="61"/>
                  </a:cxn>
                  <a:cxn ang="0">
                    <a:pos x="27" y="54"/>
                  </a:cxn>
                  <a:cxn ang="0">
                    <a:pos x="27" y="47"/>
                  </a:cxn>
                  <a:cxn ang="0">
                    <a:pos x="27" y="39"/>
                  </a:cxn>
                  <a:cxn ang="0">
                    <a:pos x="32" y="32"/>
                  </a:cxn>
                  <a:cxn ang="0">
                    <a:pos x="39" y="27"/>
                  </a:cxn>
                  <a:cxn ang="0">
                    <a:pos x="46" y="24"/>
                  </a:cxn>
                  <a:cxn ang="0">
                    <a:pos x="57" y="24"/>
                  </a:cxn>
                  <a:cxn ang="0">
                    <a:pos x="66" y="25"/>
                  </a:cxn>
                  <a:cxn ang="0">
                    <a:pos x="73" y="30"/>
                  </a:cxn>
                  <a:cxn ang="0">
                    <a:pos x="78" y="35"/>
                  </a:cxn>
                  <a:cxn ang="0">
                    <a:pos x="82" y="44"/>
                  </a:cxn>
                  <a:cxn ang="0">
                    <a:pos x="108" y="47"/>
                  </a:cxn>
                  <a:cxn ang="0">
                    <a:pos x="105" y="35"/>
                  </a:cxn>
                  <a:cxn ang="0">
                    <a:pos x="101" y="25"/>
                  </a:cxn>
                  <a:cxn ang="0">
                    <a:pos x="94" y="17"/>
                  </a:cxn>
                  <a:cxn ang="0">
                    <a:pos x="85" y="8"/>
                  </a:cxn>
                  <a:cxn ang="0">
                    <a:pos x="74" y="4"/>
                  </a:cxn>
                  <a:cxn ang="0">
                    <a:pos x="62" y="0"/>
                  </a:cxn>
                  <a:cxn ang="0">
                    <a:pos x="43" y="2"/>
                  </a:cxn>
                  <a:cxn ang="0">
                    <a:pos x="30" y="4"/>
                  </a:cxn>
                  <a:cxn ang="0">
                    <a:pos x="21" y="11"/>
                  </a:cxn>
                  <a:cxn ang="0">
                    <a:pos x="11" y="19"/>
                  </a:cxn>
                  <a:cxn ang="0">
                    <a:pos x="4" y="28"/>
                  </a:cxn>
                  <a:cxn ang="0">
                    <a:pos x="2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9" y="70"/>
                  </a:cxn>
                  <a:cxn ang="0">
                    <a:pos x="16" y="80"/>
                  </a:cxn>
                  <a:cxn ang="0">
                    <a:pos x="27" y="86"/>
                  </a:cxn>
                  <a:cxn ang="0">
                    <a:pos x="39" y="92"/>
                  </a:cxn>
                  <a:cxn ang="0">
                    <a:pos x="51" y="93"/>
                  </a:cxn>
                  <a:cxn ang="0">
                    <a:pos x="63" y="93"/>
                  </a:cxn>
                  <a:cxn ang="0">
                    <a:pos x="75" y="90"/>
                  </a:cxn>
                  <a:cxn ang="0">
                    <a:pos x="86" y="83"/>
                  </a:cxn>
                  <a:cxn ang="0">
                    <a:pos x="96" y="77"/>
                  </a:cxn>
                  <a:cxn ang="0">
                    <a:pos x="103" y="67"/>
                  </a:cxn>
                  <a:cxn ang="0">
                    <a:pos x="106" y="57"/>
                  </a:cxn>
                  <a:cxn ang="0">
                    <a:pos x="108" y="47"/>
                  </a:cxn>
                </a:cxnLst>
                <a:rect l="0" t="0" r="r" b="b"/>
                <a:pathLst>
                  <a:path w="108" h="93">
                    <a:moveTo>
                      <a:pt x="82" y="47"/>
                    </a:moveTo>
                    <a:lnTo>
                      <a:pt x="82" y="50"/>
                    </a:lnTo>
                    <a:lnTo>
                      <a:pt x="81" y="54"/>
                    </a:lnTo>
                    <a:lnTo>
                      <a:pt x="78" y="58"/>
                    </a:lnTo>
                    <a:lnTo>
                      <a:pt x="76" y="61"/>
                    </a:lnTo>
                    <a:lnTo>
                      <a:pt x="73" y="65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2" y="70"/>
                    </a:lnTo>
                    <a:lnTo>
                      <a:pt x="57" y="70"/>
                    </a:lnTo>
                    <a:lnTo>
                      <a:pt x="52" y="70"/>
                    </a:lnTo>
                    <a:lnTo>
                      <a:pt x="48" y="70"/>
                    </a:lnTo>
                    <a:lnTo>
                      <a:pt x="44" y="68"/>
                    </a:lnTo>
                    <a:lnTo>
                      <a:pt x="39" y="67"/>
                    </a:lnTo>
                    <a:lnTo>
                      <a:pt x="36" y="65"/>
                    </a:lnTo>
                    <a:lnTo>
                      <a:pt x="32" y="61"/>
                    </a:lnTo>
                    <a:lnTo>
                      <a:pt x="30" y="58"/>
                    </a:lnTo>
                    <a:lnTo>
                      <a:pt x="27" y="54"/>
                    </a:lnTo>
                    <a:lnTo>
                      <a:pt x="27" y="50"/>
                    </a:lnTo>
                    <a:lnTo>
                      <a:pt x="27" y="47"/>
                    </a:lnTo>
                    <a:lnTo>
                      <a:pt x="27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2" y="32"/>
                    </a:lnTo>
                    <a:lnTo>
                      <a:pt x="36" y="30"/>
                    </a:lnTo>
                    <a:lnTo>
                      <a:pt x="39" y="27"/>
                    </a:lnTo>
                    <a:lnTo>
                      <a:pt x="43" y="25"/>
                    </a:lnTo>
                    <a:lnTo>
                      <a:pt x="46" y="24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60" y="24"/>
                    </a:lnTo>
                    <a:lnTo>
                      <a:pt x="66" y="25"/>
                    </a:lnTo>
                    <a:lnTo>
                      <a:pt x="69" y="27"/>
                    </a:lnTo>
                    <a:lnTo>
                      <a:pt x="73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80" y="39"/>
                    </a:lnTo>
                    <a:lnTo>
                      <a:pt x="82" y="44"/>
                    </a:lnTo>
                    <a:lnTo>
                      <a:pt x="82" y="47"/>
                    </a:lnTo>
                    <a:lnTo>
                      <a:pt x="108" y="47"/>
                    </a:lnTo>
                    <a:lnTo>
                      <a:pt x="108" y="41"/>
                    </a:lnTo>
                    <a:lnTo>
                      <a:pt x="105" y="35"/>
                    </a:lnTo>
                    <a:lnTo>
                      <a:pt x="104" y="31"/>
                    </a:lnTo>
                    <a:lnTo>
                      <a:pt x="101" y="25"/>
                    </a:lnTo>
                    <a:lnTo>
                      <a:pt x="99" y="20"/>
                    </a:lnTo>
                    <a:lnTo>
                      <a:pt x="94" y="17"/>
                    </a:lnTo>
                    <a:lnTo>
                      <a:pt x="90" y="12"/>
                    </a:lnTo>
                    <a:lnTo>
                      <a:pt x="85" y="8"/>
                    </a:lnTo>
                    <a:lnTo>
                      <a:pt x="80" y="6"/>
                    </a:lnTo>
                    <a:lnTo>
                      <a:pt x="74" y="4"/>
                    </a:lnTo>
                    <a:lnTo>
                      <a:pt x="69" y="2"/>
                    </a:lnTo>
                    <a:lnTo>
                      <a:pt x="62" y="0"/>
                    </a:lnTo>
                    <a:lnTo>
                      <a:pt x="50" y="0"/>
                    </a:lnTo>
                    <a:lnTo>
                      <a:pt x="43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5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9"/>
                    </a:lnTo>
                    <a:lnTo>
                      <a:pt x="7" y="24"/>
                    </a:lnTo>
                    <a:lnTo>
                      <a:pt x="4" y="28"/>
                    </a:lnTo>
                    <a:lnTo>
                      <a:pt x="3" y="34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2" y="55"/>
                    </a:lnTo>
                    <a:lnTo>
                      <a:pt x="3" y="61"/>
                    </a:lnTo>
                    <a:lnTo>
                      <a:pt x="6" y="66"/>
                    </a:lnTo>
                    <a:lnTo>
                      <a:pt x="9" y="70"/>
                    </a:lnTo>
                    <a:lnTo>
                      <a:pt x="11" y="75"/>
                    </a:lnTo>
                    <a:lnTo>
                      <a:pt x="16" y="80"/>
                    </a:lnTo>
                    <a:lnTo>
                      <a:pt x="21" y="83"/>
                    </a:lnTo>
                    <a:lnTo>
                      <a:pt x="27" y="86"/>
                    </a:lnTo>
                    <a:lnTo>
                      <a:pt x="32" y="90"/>
                    </a:lnTo>
                    <a:lnTo>
                      <a:pt x="39" y="92"/>
                    </a:lnTo>
                    <a:lnTo>
                      <a:pt x="44" y="93"/>
                    </a:lnTo>
                    <a:lnTo>
                      <a:pt x="51" y="93"/>
                    </a:lnTo>
                    <a:lnTo>
                      <a:pt x="57" y="93"/>
                    </a:lnTo>
                    <a:lnTo>
                      <a:pt x="63" y="93"/>
                    </a:lnTo>
                    <a:lnTo>
                      <a:pt x="69" y="92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6" y="77"/>
                    </a:lnTo>
                    <a:lnTo>
                      <a:pt x="99" y="72"/>
                    </a:lnTo>
                    <a:lnTo>
                      <a:pt x="103" y="67"/>
                    </a:lnTo>
                    <a:lnTo>
                      <a:pt x="104" y="63"/>
                    </a:lnTo>
                    <a:lnTo>
                      <a:pt x="106" y="57"/>
                    </a:lnTo>
                    <a:lnTo>
                      <a:pt x="108" y="52"/>
                    </a:lnTo>
                    <a:lnTo>
                      <a:pt x="108" y="47"/>
                    </a:lnTo>
                    <a:lnTo>
                      <a:pt x="82" y="47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568" y="1071"/>
                <a:ext cx="54" cy="48"/>
              </a:xfrm>
              <a:custGeom>
                <a:avLst/>
                <a:gdLst/>
                <a:ahLst/>
                <a:cxnLst>
                  <a:cxn ang="0">
                    <a:pos x="3" y="13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8"/>
                  </a:cxn>
                  <a:cxn ang="0">
                    <a:pos x="1" y="31"/>
                  </a:cxn>
                  <a:cxn ang="0">
                    <a:pos x="3" y="35"/>
                  </a:cxn>
                  <a:cxn ang="0">
                    <a:pos x="5" y="39"/>
                  </a:cxn>
                  <a:cxn ang="0">
                    <a:pos x="8" y="42"/>
                  </a:cxn>
                  <a:cxn ang="0">
                    <a:pos x="12" y="44"/>
                  </a:cxn>
                  <a:cxn ang="0">
                    <a:pos x="16" y="46"/>
                  </a:cxn>
                  <a:cxn ang="0">
                    <a:pos x="21" y="46"/>
                  </a:cxn>
                  <a:cxn ang="0">
                    <a:pos x="26" y="48"/>
                  </a:cxn>
                  <a:cxn ang="0">
                    <a:pos x="30" y="46"/>
                  </a:cxn>
                  <a:cxn ang="0">
                    <a:pos x="34" y="46"/>
                  </a:cxn>
                  <a:cxn ang="0">
                    <a:pos x="38" y="46"/>
                  </a:cxn>
                  <a:cxn ang="0">
                    <a:pos x="44" y="43"/>
                  </a:cxn>
                  <a:cxn ang="0">
                    <a:pos x="46" y="41"/>
                  </a:cxn>
                  <a:cxn ang="0">
                    <a:pos x="49" y="39"/>
                  </a:cxn>
                  <a:cxn ang="0">
                    <a:pos x="52" y="34"/>
                  </a:cxn>
                  <a:cxn ang="0">
                    <a:pos x="53" y="30"/>
                  </a:cxn>
                  <a:cxn ang="0">
                    <a:pos x="54" y="26"/>
                  </a:cxn>
                  <a:cxn ang="0">
                    <a:pos x="54" y="23"/>
                  </a:cxn>
                  <a:cxn ang="0">
                    <a:pos x="54" y="20"/>
                  </a:cxn>
                  <a:cxn ang="0">
                    <a:pos x="53" y="16"/>
                  </a:cxn>
                  <a:cxn ang="0">
                    <a:pos x="52" y="13"/>
                  </a:cxn>
                  <a:cxn ang="0">
                    <a:pos x="49" y="9"/>
                  </a:cxn>
                  <a:cxn ang="0">
                    <a:pos x="46" y="7"/>
                  </a:cxn>
                  <a:cxn ang="0">
                    <a:pos x="42" y="3"/>
                  </a:cxn>
                  <a:cxn ang="0">
                    <a:pos x="38" y="2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1" y="0"/>
                  </a:cxn>
                  <a:cxn ang="0">
                    <a:pos x="15" y="2"/>
                  </a:cxn>
                  <a:cxn ang="0">
                    <a:pos x="12" y="3"/>
                  </a:cxn>
                  <a:cxn ang="0">
                    <a:pos x="8" y="7"/>
                  </a:cxn>
                  <a:cxn ang="0">
                    <a:pos x="5" y="9"/>
                  </a:cxn>
                  <a:cxn ang="0">
                    <a:pos x="3" y="13"/>
                  </a:cxn>
                </a:cxnLst>
                <a:rect l="0" t="0" r="r" b="b"/>
                <a:pathLst>
                  <a:path w="54" h="48">
                    <a:moveTo>
                      <a:pt x="3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3" y="35"/>
                    </a:lnTo>
                    <a:lnTo>
                      <a:pt x="5" y="39"/>
                    </a:lnTo>
                    <a:lnTo>
                      <a:pt x="8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1" y="46"/>
                    </a:lnTo>
                    <a:lnTo>
                      <a:pt x="26" y="48"/>
                    </a:lnTo>
                    <a:lnTo>
                      <a:pt x="30" y="46"/>
                    </a:lnTo>
                    <a:lnTo>
                      <a:pt x="34" y="46"/>
                    </a:lnTo>
                    <a:lnTo>
                      <a:pt x="38" y="46"/>
                    </a:lnTo>
                    <a:lnTo>
                      <a:pt x="44" y="43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4"/>
                    </a:lnTo>
                    <a:lnTo>
                      <a:pt x="53" y="30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54" y="20"/>
                    </a:lnTo>
                    <a:lnTo>
                      <a:pt x="53" y="16"/>
                    </a:lnTo>
                    <a:lnTo>
                      <a:pt x="52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2" y="3"/>
                    </a:lnTo>
                    <a:lnTo>
                      <a:pt x="8" y="7"/>
                    </a:lnTo>
                    <a:lnTo>
                      <a:pt x="5" y="9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586" y="1087"/>
                <a:ext cx="19" cy="17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7" y="4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3" y="15"/>
                  </a:cxn>
                  <a:cxn ang="0">
                    <a:pos x="16" y="14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9" y="8"/>
                  </a:cxn>
                  <a:cxn ang="0">
                    <a:pos x="19" y="5"/>
                  </a:cxn>
                </a:cxnLst>
                <a:rect l="0" t="0" r="r" b="b"/>
                <a:pathLst>
                  <a:path w="19" h="17">
                    <a:moveTo>
                      <a:pt x="19" y="5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542" y="1049"/>
                <a:ext cx="107" cy="92"/>
              </a:xfrm>
              <a:custGeom>
                <a:avLst/>
                <a:gdLst/>
                <a:ahLst/>
                <a:cxnLst>
                  <a:cxn ang="0">
                    <a:pos x="80" y="48"/>
                  </a:cxn>
                  <a:cxn ang="0">
                    <a:pos x="78" y="56"/>
                  </a:cxn>
                  <a:cxn ang="0">
                    <a:pos x="72" y="63"/>
                  </a:cxn>
                  <a:cxn ang="0">
                    <a:pos x="64" y="68"/>
                  </a:cxn>
                  <a:cxn ang="0">
                    <a:pos x="56" y="68"/>
                  </a:cxn>
                  <a:cxn ang="0">
                    <a:pos x="47" y="68"/>
                  </a:cxn>
                  <a:cxn ang="0">
                    <a:pos x="38" y="66"/>
                  </a:cxn>
                  <a:cxn ang="0">
                    <a:pos x="31" y="61"/>
                  </a:cxn>
                  <a:cxn ang="0">
                    <a:pos x="27" y="53"/>
                  </a:cxn>
                  <a:cxn ang="0">
                    <a:pos x="26" y="46"/>
                  </a:cxn>
                  <a:cxn ang="0">
                    <a:pos x="27" y="38"/>
                  </a:cxn>
                  <a:cxn ang="0">
                    <a:pos x="31" y="31"/>
                  </a:cxn>
                  <a:cxn ang="0">
                    <a:pos x="38" y="26"/>
                  </a:cxn>
                  <a:cxn ang="0">
                    <a:pos x="47" y="23"/>
                  </a:cxn>
                  <a:cxn ang="0">
                    <a:pos x="54" y="22"/>
                  </a:cxn>
                  <a:cxn ang="0">
                    <a:pos x="64" y="24"/>
                  </a:cxn>
                  <a:cxn ang="0">
                    <a:pos x="72" y="29"/>
                  </a:cxn>
                  <a:cxn ang="0">
                    <a:pos x="78" y="35"/>
                  </a:cxn>
                  <a:cxn ang="0">
                    <a:pos x="80" y="43"/>
                  </a:cxn>
                  <a:cxn ang="0">
                    <a:pos x="107" y="45"/>
                  </a:cxn>
                  <a:cxn ang="0">
                    <a:pos x="105" y="35"/>
                  </a:cxn>
                  <a:cxn ang="0">
                    <a:pos x="101" y="24"/>
                  </a:cxn>
                  <a:cxn ang="0">
                    <a:pos x="94" y="15"/>
                  </a:cxn>
                  <a:cxn ang="0">
                    <a:pos x="84" y="7"/>
                  </a:cxn>
                  <a:cxn ang="0">
                    <a:pos x="73" y="2"/>
                  </a:cxn>
                  <a:cxn ang="0">
                    <a:pos x="60" y="0"/>
                  </a:cxn>
                  <a:cxn ang="0">
                    <a:pos x="41" y="0"/>
                  </a:cxn>
                  <a:cxn ang="0">
                    <a:pos x="30" y="4"/>
                  </a:cxn>
                  <a:cxn ang="0">
                    <a:pos x="19" y="10"/>
                  </a:cxn>
                  <a:cxn ang="0">
                    <a:pos x="10" y="17"/>
                  </a:cxn>
                  <a:cxn ang="0">
                    <a:pos x="4" y="28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3" y="61"/>
                  </a:cxn>
                  <a:cxn ang="0">
                    <a:pos x="7" y="70"/>
                  </a:cxn>
                  <a:cxn ang="0">
                    <a:pos x="15" y="78"/>
                  </a:cxn>
                  <a:cxn ang="0">
                    <a:pos x="26" y="85"/>
                  </a:cxn>
                  <a:cxn ang="0">
                    <a:pos x="37" y="90"/>
                  </a:cxn>
                  <a:cxn ang="0">
                    <a:pos x="49" y="92"/>
                  </a:cxn>
                  <a:cxn ang="0">
                    <a:pos x="61" y="91"/>
                  </a:cxn>
                  <a:cxn ang="0">
                    <a:pos x="73" y="88"/>
                  </a:cxn>
                  <a:cxn ang="0">
                    <a:pos x="84" y="83"/>
                  </a:cxn>
                  <a:cxn ang="0">
                    <a:pos x="94" y="75"/>
                  </a:cxn>
                  <a:cxn ang="0">
                    <a:pos x="101" y="66"/>
                  </a:cxn>
                  <a:cxn ang="0">
                    <a:pos x="105" y="56"/>
                  </a:cxn>
                  <a:cxn ang="0">
                    <a:pos x="107" y="45"/>
                  </a:cxn>
                </a:cxnLst>
                <a:rect l="0" t="0" r="r" b="b"/>
                <a:pathLst>
                  <a:path w="107" h="92">
                    <a:moveTo>
                      <a:pt x="80" y="45"/>
                    </a:moveTo>
                    <a:lnTo>
                      <a:pt x="80" y="48"/>
                    </a:lnTo>
                    <a:lnTo>
                      <a:pt x="79" y="52"/>
                    </a:lnTo>
                    <a:lnTo>
                      <a:pt x="78" y="56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70" y="65"/>
                    </a:lnTo>
                    <a:lnTo>
                      <a:pt x="64" y="68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52" y="70"/>
                    </a:lnTo>
                    <a:lnTo>
                      <a:pt x="47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4" y="64"/>
                    </a:lnTo>
                    <a:lnTo>
                      <a:pt x="31" y="61"/>
                    </a:lnTo>
                    <a:lnTo>
                      <a:pt x="29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8"/>
                    </a:lnTo>
                    <a:lnTo>
                      <a:pt x="29" y="35"/>
                    </a:lnTo>
                    <a:lnTo>
                      <a:pt x="31" y="31"/>
                    </a:lnTo>
                    <a:lnTo>
                      <a:pt x="34" y="29"/>
                    </a:lnTo>
                    <a:lnTo>
                      <a:pt x="38" y="26"/>
                    </a:lnTo>
                    <a:lnTo>
                      <a:pt x="41" y="24"/>
                    </a:lnTo>
                    <a:lnTo>
                      <a:pt x="47" y="23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3"/>
                    </a:lnTo>
                    <a:lnTo>
                      <a:pt x="64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8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7" y="45"/>
                    </a:lnTo>
                    <a:lnTo>
                      <a:pt x="107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1" y="24"/>
                    </a:lnTo>
                    <a:lnTo>
                      <a:pt x="96" y="19"/>
                    </a:lnTo>
                    <a:lnTo>
                      <a:pt x="94" y="15"/>
                    </a:lnTo>
                    <a:lnTo>
                      <a:pt x="89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10" y="17"/>
                    </a:lnTo>
                    <a:lnTo>
                      <a:pt x="7" y="23"/>
                    </a:lnTo>
                    <a:lnTo>
                      <a:pt x="4" y="28"/>
                    </a:lnTo>
                    <a:lnTo>
                      <a:pt x="1" y="32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5"/>
                    </a:lnTo>
                    <a:lnTo>
                      <a:pt x="7" y="70"/>
                    </a:lnTo>
                    <a:lnTo>
                      <a:pt x="11" y="75"/>
                    </a:lnTo>
                    <a:lnTo>
                      <a:pt x="15" y="78"/>
                    </a:lnTo>
                    <a:lnTo>
                      <a:pt x="19" y="81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2" y="91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1" y="91"/>
                    </a:lnTo>
                    <a:lnTo>
                      <a:pt x="68" y="90"/>
                    </a:lnTo>
                    <a:lnTo>
                      <a:pt x="73" y="88"/>
                    </a:lnTo>
                    <a:lnTo>
                      <a:pt x="79" y="86"/>
                    </a:lnTo>
                    <a:lnTo>
                      <a:pt x="84" y="83"/>
                    </a:lnTo>
                    <a:lnTo>
                      <a:pt x="90" y="79"/>
                    </a:lnTo>
                    <a:lnTo>
                      <a:pt x="94" y="75"/>
                    </a:lnTo>
                    <a:lnTo>
                      <a:pt x="98" y="71"/>
                    </a:lnTo>
                    <a:lnTo>
                      <a:pt x="101" y="66"/>
                    </a:lnTo>
                    <a:lnTo>
                      <a:pt x="103" y="61"/>
                    </a:lnTo>
                    <a:lnTo>
                      <a:pt x="105" y="56"/>
                    </a:lnTo>
                    <a:lnTo>
                      <a:pt x="107" y="50"/>
                    </a:lnTo>
                    <a:lnTo>
                      <a:pt x="107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688" y="1069"/>
                <a:ext cx="54" cy="48"/>
              </a:xfrm>
              <a:custGeom>
                <a:avLst/>
                <a:gdLst/>
                <a:ahLst/>
                <a:cxnLst>
                  <a:cxn ang="0">
                    <a:pos x="3" y="13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1" y="32"/>
                  </a:cxn>
                  <a:cxn ang="0">
                    <a:pos x="3" y="36"/>
                  </a:cxn>
                  <a:cxn ang="0">
                    <a:pos x="5" y="39"/>
                  </a:cxn>
                  <a:cxn ang="0">
                    <a:pos x="8" y="43"/>
                  </a:cxn>
                  <a:cxn ang="0">
                    <a:pos x="12" y="45"/>
                  </a:cxn>
                  <a:cxn ang="0">
                    <a:pos x="16" y="46"/>
                  </a:cxn>
                  <a:cxn ang="0">
                    <a:pos x="20" y="48"/>
                  </a:cxn>
                  <a:cxn ang="0">
                    <a:pos x="26" y="48"/>
                  </a:cxn>
                  <a:cxn ang="0">
                    <a:pos x="30" y="48"/>
                  </a:cxn>
                  <a:cxn ang="0">
                    <a:pos x="34" y="48"/>
                  </a:cxn>
                  <a:cxn ang="0">
                    <a:pos x="40" y="46"/>
                  </a:cxn>
                  <a:cxn ang="0">
                    <a:pos x="43" y="44"/>
                  </a:cxn>
                  <a:cxn ang="0">
                    <a:pos x="46" y="41"/>
                  </a:cxn>
                  <a:cxn ang="0">
                    <a:pos x="49" y="39"/>
                  </a:cxn>
                  <a:cxn ang="0">
                    <a:pos x="52" y="35"/>
                  </a:cxn>
                  <a:cxn ang="0">
                    <a:pos x="53" y="31"/>
                  </a:cxn>
                  <a:cxn ang="0">
                    <a:pos x="54" y="28"/>
                  </a:cxn>
                  <a:cxn ang="0">
                    <a:pos x="54" y="24"/>
                  </a:cxn>
                  <a:cxn ang="0">
                    <a:pos x="54" y="20"/>
                  </a:cxn>
                  <a:cxn ang="0">
                    <a:pos x="53" y="17"/>
                  </a:cxn>
                  <a:cxn ang="0">
                    <a:pos x="52" y="13"/>
                  </a:cxn>
                  <a:cxn ang="0">
                    <a:pos x="49" y="10"/>
                  </a:cxn>
                  <a:cxn ang="0">
                    <a:pos x="46" y="8"/>
                  </a:cxn>
                  <a:cxn ang="0">
                    <a:pos x="42" y="4"/>
                  </a:cxn>
                  <a:cxn ang="0">
                    <a:pos x="38" y="3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6" y="3"/>
                  </a:cxn>
                  <a:cxn ang="0">
                    <a:pos x="12" y="4"/>
                  </a:cxn>
                  <a:cxn ang="0">
                    <a:pos x="8" y="8"/>
                  </a:cxn>
                  <a:cxn ang="0">
                    <a:pos x="5" y="10"/>
                  </a:cxn>
                  <a:cxn ang="0">
                    <a:pos x="3" y="13"/>
                  </a:cxn>
                </a:cxnLst>
                <a:rect l="0" t="0" r="r" b="b"/>
                <a:pathLst>
                  <a:path w="54" h="48">
                    <a:moveTo>
                      <a:pt x="3" y="13"/>
                    </a:moveTo>
                    <a:lnTo>
                      <a:pt x="1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1" y="32"/>
                    </a:lnTo>
                    <a:lnTo>
                      <a:pt x="3" y="36"/>
                    </a:lnTo>
                    <a:lnTo>
                      <a:pt x="5" y="39"/>
                    </a:lnTo>
                    <a:lnTo>
                      <a:pt x="8" y="43"/>
                    </a:lnTo>
                    <a:lnTo>
                      <a:pt x="12" y="45"/>
                    </a:lnTo>
                    <a:lnTo>
                      <a:pt x="16" y="46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0" y="48"/>
                    </a:lnTo>
                    <a:lnTo>
                      <a:pt x="34" y="48"/>
                    </a:lnTo>
                    <a:lnTo>
                      <a:pt x="40" y="46"/>
                    </a:lnTo>
                    <a:lnTo>
                      <a:pt x="43" y="44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5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4" y="20"/>
                    </a:lnTo>
                    <a:lnTo>
                      <a:pt x="53" y="17"/>
                    </a:lnTo>
                    <a:lnTo>
                      <a:pt x="52" y="13"/>
                    </a:lnTo>
                    <a:lnTo>
                      <a:pt x="49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3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5" y="10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705" y="1086"/>
                <a:ext cx="20" cy="16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18" y="3"/>
                  </a:cxn>
                  <a:cxn ang="0">
                    <a:pos x="17" y="1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0"/>
                  </a:cxn>
                  <a:cxn ang="0">
                    <a:pos x="5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3" y="14"/>
                  </a:cxn>
                  <a:cxn ang="0">
                    <a:pos x="6" y="15"/>
                  </a:cxn>
                  <a:cxn ang="0">
                    <a:pos x="9" y="15"/>
                  </a:cxn>
                  <a:cxn ang="0">
                    <a:pos x="11" y="16"/>
                  </a:cxn>
                  <a:cxn ang="0">
                    <a:pos x="14" y="15"/>
                  </a:cxn>
                  <a:cxn ang="0">
                    <a:pos x="17" y="14"/>
                  </a:cxn>
                  <a:cxn ang="0">
                    <a:pos x="18" y="11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20" y="5"/>
                  </a:cxn>
                </a:cxnLst>
                <a:rect l="0" t="0" r="r" b="b"/>
                <a:pathLst>
                  <a:path w="20" h="16">
                    <a:moveTo>
                      <a:pt x="20" y="5"/>
                    </a:moveTo>
                    <a:lnTo>
                      <a:pt x="18" y="3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7" y="14"/>
                    </a:lnTo>
                    <a:lnTo>
                      <a:pt x="18" y="11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662" y="1047"/>
                <a:ext cx="106" cy="9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78" y="58"/>
                  </a:cxn>
                  <a:cxn ang="0">
                    <a:pos x="72" y="63"/>
                  </a:cxn>
                  <a:cxn ang="0">
                    <a:pos x="66" y="68"/>
                  </a:cxn>
                  <a:cxn ang="0">
                    <a:pos x="56" y="70"/>
                  </a:cxn>
                  <a:cxn ang="0">
                    <a:pos x="46" y="70"/>
                  </a:cxn>
                  <a:cxn ang="0">
                    <a:pos x="38" y="67"/>
                  </a:cxn>
                  <a:cxn ang="0">
                    <a:pos x="31" y="61"/>
                  </a:cxn>
                  <a:cxn ang="0">
                    <a:pos x="27" y="54"/>
                  </a:cxn>
                  <a:cxn ang="0">
                    <a:pos x="26" y="47"/>
                  </a:cxn>
                  <a:cxn ang="0">
                    <a:pos x="27" y="39"/>
                  </a:cxn>
                  <a:cxn ang="0">
                    <a:pos x="31" y="32"/>
                  </a:cxn>
                  <a:cxn ang="0">
                    <a:pos x="38" y="27"/>
                  </a:cxn>
                  <a:cxn ang="0">
                    <a:pos x="46" y="24"/>
                  </a:cxn>
                  <a:cxn ang="0">
                    <a:pos x="54" y="22"/>
                  </a:cxn>
                  <a:cxn ang="0">
                    <a:pos x="64" y="25"/>
                  </a:cxn>
                  <a:cxn ang="0">
                    <a:pos x="72" y="30"/>
                  </a:cxn>
                  <a:cxn ang="0">
                    <a:pos x="78" y="35"/>
                  </a:cxn>
                  <a:cxn ang="0">
                    <a:pos x="80" y="44"/>
                  </a:cxn>
                  <a:cxn ang="0">
                    <a:pos x="106" y="46"/>
                  </a:cxn>
                  <a:cxn ang="0">
                    <a:pos x="105" y="35"/>
                  </a:cxn>
                  <a:cxn ang="0">
                    <a:pos x="101" y="25"/>
                  </a:cxn>
                  <a:cxn ang="0">
                    <a:pos x="94" y="15"/>
                  </a:cxn>
                  <a:cxn ang="0">
                    <a:pos x="84" y="8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2" y="2"/>
                  </a:cxn>
                  <a:cxn ang="0">
                    <a:pos x="30" y="4"/>
                  </a:cxn>
                  <a:cxn ang="0">
                    <a:pos x="19" y="11"/>
                  </a:cxn>
                  <a:cxn ang="0">
                    <a:pos x="10" y="18"/>
                  </a:cxn>
                  <a:cxn ang="0">
                    <a:pos x="4" y="28"/>
                  </a:cxn>
                  <a:cxn ang="0">
                    <a:pos x="0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6" y="70"/>
                  </a:cxn>
                  <a:cxn ang="0">
                    <a:pos x="15" y="79"/>
                  </a:cxn>
                  <a:cxn ang="0">
                    <a:pos x="26" y="86"/>
                  </a:cxn>
                  <a:cxn ang="0">
                    <a:pos x="36" y="90"/>
                  </a:cxn>
                  <a:cxn ang="0">
                    <a:pos x="49" y="93"/>
                  </a:cxn>
                  <a:cxn ang="0">
                    <a:pos x="61" y="92"/>
                  </a:cxn>
                  <a:cxn ang="0">
                    <a:pos x="73" y="90"/>
                  </a:cxn>
                  <a:cxn ang="0">
                    <a:pos x="84" y="83"/>
                  </a:cxn>
                  <a:cxn ang="0">
                    <a:pos x="94" y="77"/>
                  </a:cxn>
                  <a:cxn ang="0">
                    <a:pos x="101" y="67"/>
                  </a:cxn>
                  <a:cxn ang="0">
                    <a:pos x="105" y="57"/>
                  </a:cxn>
                  <a:cxn ang="0">
                    <a:pos x="106" y="46"/>
                  </a:cxn>
                </a:cxnLst>
                <a:rect l="0" t="0" r="r" b="b"/>
                <a:pathLst>
                  <a:path w="106" h="93">
                    <a:moveTo>
                      <a:pt x="80" y="46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8" y="58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0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46" y="70"/>
                    </a:lnTo>
                    <a:lnTo>
                      <a:pt x="42" y="68"/>
                    </a:lnTo>
                    <a:lnTo>
                      <a:pt x="38" y="67"/>
                    </a:lnTo>
                    <a:lnTo>
                      <a:pt x="34" y="65"/>
                    </a:lnTo>
                    <a:lnTo>
                      <a:pt x="31" y="61"/>
                    </a:lnTo>
                    <a:lnTo>
                      <a:pt x="29" y="58"/>
                    </a:lnTo>
                    <a:lnTo>
                      <a:pt x="27" y="54"/>
                    </a:lnTo>
                    <a:lnTo>
                      <a:pt x="26" y="50"/>
                    </a:lnTo>
                    <a:lnTo>
                      <a:pt x="26" y="47"/>
                    </a:lnTo>
                    <a:lnTo>
                      <a:pt x="26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1" y="32"/>
                    </a:lnTo>
                    <a:lnTo>
                      <a:pt x="34" y="30"/>
                    </a:lnTo>
                    <a:lnTo>
                      <a:pt x="38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4"/>
                    </a:lnTo>
                    <a:lnTo>
                      <a:pt x="64" y="25"/>
                    </a:lnTo>
                    <a:lnTo>
                      <a:pt x="68" y="27"/>
                    </a:lnTo>
                    <a:lnTo>
                      <a:pt x="72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79" y="39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106" y="46"/>
                    </a:lnTo>
                    <a:lnTo>
                      <a:pt x="106" y="41"/>
                    </a:lnTo>
                    <a:lnTo>
                      <a:pt x="105" y="35"/>
                    </a:lnTo>
                    <a:lnTo>
                      <a:pt x="103" y="31"/>
                    </a:lnTo>
                    <a:lnTo>
                      <a:pt x="101" y="25"/>
                    </a:lnTo>
                    <a:lnTo>
                      <a:pt x="96" y="20"/>
                    </a:lnTo>
                    <a:lnTo>
                      <a:pt x="94" y="15"/>
                    </a:lnTo>
                    <a:lnTo>
                      <a:pt x="89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3" y="4"/>
                    </a:lnTo>
                    <a:lnTo>
                      <a:pt x="66" y="2"/>
                    </a:lnTo>
                    <a:lnTo>
                      <a:pt x="61" y="0"/>
                    </a:lnTo>
                    <a:lnTo>
                      <a:pt x="48" y="0"/>
                    </a:lnTo>
                    <a:lnTo>
                      <a:pt x="42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19" y="11"/>
                    </a:lnTo>
                    <a:lnTo>
                      <a:pt x="15" y="14"/>
                    </a:lnTo>
                    <a:lnTo>
                      <a:pt x="10" y="18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1" y="33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6"/>
                    </a:lnTo>
                    <a:lnTo>
                      <a:pt x="6" y="70"/>
                    </a:lnTo>
                    <a:lnTo>
                      <a:pt x="11" y="75"/>
                    </a:lnTo>
                    <a:lnTo>
                      <a:pt x="15" y="79"/>
                    </a:lnTo>
                    <a:lnTo>
                      <a:pt x="20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6" y="90"/>
                    </a:lnTo>
                    <a:lnTo>
                      <a:pt x="43" y="92"/>
                    </a:lnTo>
                    <a:lnTo>
                      <a:pt x="49" y="93"/>
                    </a:lnTo>
                    <a:lnTo>
                      <a:pt x="56" y="93"/>
                    </a:lnTo>
                    <a:lnTo>
                      <a:pt x="61" y="92"/>
                    </a:lnTo>
                    <a:lnTo>
                      <a:pt x="68" y="90"/>
                    </a:lnTo>
                    <a:lnTo>
                      <a:pt x="73" y="90"/>
                    </a:lnTo>
                    <a:lnTo>
                      <a:pt x="80" y="87"/>
                    </a:lnTo>
                    <a:lnTo>
                      <a:pt x="84" y="83"/>
                    </a:lnTo>
                    <a:lnTo>
                      <a:pt x="90" y="80"/>
                    </a:lnTo>
                    <a:lnTo>
                      <a:pt x="94" y="77"/>
                    </a:lnTo>
                    <a:lnTo>
                      <a:pt x="98" y="72"/>
                    </a:lnTo>
                    <a:lnTo>
                      <a:pt x="101" y="67"/>
                    </a:lnTo>
                    <a:lnTo>
                      <a:pt x="103" y="61"/>
                    </a:lnTo>
                    <a:lnTo>
                      <a:pt x="105" y="57"/>
                    </a:lnTo>
                    <a:lnTo>
                      <a:pt x="106" y="50"/>
                    </a:lnTo>
                    <a:lnTo>
                      <a:pt x="106" y="46"/>
                    </a:lnTo>
                    <a:lnTo>
                      <a:pt x="8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1348" y="1069"/>
                <a:ext cx="56" cy="4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2" y="17"/>
                  </a:cxn>
                  <a:cxn ang="0">
                    <a:pos x="0" y="20"/>
                  </a:cxn>
                  <a:cxn ang="0">
                    <a:pos x="0" y="25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4" y="36"/>
                  </a:cxn>
                  <a:cxn ang="0">
                    <a:pos x="5" y="39"/>
                  </a:cxn>
                  <a:cxn ang="0">
                    <a:pos x="9" y="43"/>
                  </a:cxn>
                  <a:cxn ang="0">
                    <a:pos x="14" y="45"/>
                  </a:cxn>
                  <a:cxn ang="0">
                    <a:pos x="18" y="46"/>
                  </a:cxn>
                  <a:cxn ang="0">
                    <a:pos x="21" y="48"/>
                  </a:cxn>
                  <a:cxn ang="0">
                    <a:pos x="26" y="48"/>
                  </a:cxn>
                  <a:cxn ang="0">
                    <a:pos x="32" y="48"/>
                  </a:cxn>
                  <a:cxn ang="0">
                    <a:pos x="35" y="48"/>
                  </a:cxn>
                  <a:cxn ang="0">
                    <a:pos x="39" y="46"/>
                  </a:cxn>
                  <a:cxn ang="0">
                    <a:pos x="44" y="44"/>
                  </a:cxn>
                  <a:cxn ang="0">
                    <a:pos x="48" y="41"/>
                  </a:cxn>
                  <a:cxn ang="0">
                    <a:pos x="50" y="39"/>
                  </a:cxn>
                  <a:cxn ang="0">
                    <a:pos x="53" y="35"/>
                  </a:cxn>
                  <a:cxn ang="0">
                    <a:pos x="55" y="31"/>
                  </a:cxn>
                  <a:cxn ang="0">
                    <a:pos x="56" y="28"/>
                  </a:cxn>
                  <a:cxn ang="0">
                    <a:pos x="56" y="24"/>
                  </a:cxn>
                  <a:cxn ang="0">
                    <a:pos x="56" y="20"/>
                  </a:cxn>
                  <a:cxn ang="0">
                    <a:pos x="55" y="17"/>
                  </a:cxn>
                  <a:cxn ang="0">
                    <a:pos x="51" y="13"/>
                  </a:cxn>
                  <a:cxn ang="0">
                    <a:pos x="50" y="10"/>
                  </a:cxn>
                  <a:cxn ang="0">
                    <a:pos x="46" y="8"/>
                  </a:cxn>
                  <a:cxn ang="0">
                    <a:pos x="42" y="4"/>
                  </a:cxn>
                  <a:cxn ang="0">
                    <a:pos x="39" y="3"/>
                  </a:cxn>
                  <a:cxn ang="0">
                    <a:pos x="34" y="0"/>
                  </a:cxn>
                  <a:cxn ang="0">
                    <a:pos x="30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6" y="3"/>
                  </a:cxn>
                  <a:cxn ang="0">
                    <a:pos x="12" y="4"/>
                  </a:cxn>
                  <a:cxn ang="0">
                    <a:pos x="9" y="8"/>
                  </a:cxn>
                  <a:cxn ang="0">
                    <a:pos x="5" y="10"/>
                  </a:cxn>
                  <a:cxn ang="0">
                    <a:pos x="2" y="13"/>
                  </a:cxn>
                </a:cxnLst>
                <a:rect l="0" t="0" r="r" b="b"/>
                <a:pathLst>
                  <a:path w="56" h="48">
                    <a:moveTo>
                      <a:pt x="2" y="13"/>
                    </a:moveTo>
                    <a:lnTo>
                      <a:pt x="2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5" y="39"/>
                    </a:lnTo>
                    <a:lnTo>
                      <a:pt x="9" y="43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2" y="48"/>
                    </a:lnTo>
                    <a:lnTo>
                      <a:pt x="35" y="48"/>
                    </a:lnTo>
                    <a:lnTo>
                      <a:pt x="39" y="46"/>
                    </a:lnTo>
                    <a:lnTo>
                      <a:pt x="44" y="44"/>
                    </a:lnTo>
                    <a:lnTo>
                      <a:pt x="48" y="41"/>
                    </a:lnTo>
                    <a:lnTo>
                      <a:pt x="50" y="39"/>
                    </a:lnTo>
                    <a:lnTo>
                      <a:pt x="53" y="35"/>
                    </a:lnTo>
                    <a:lnTo>
                      <a:pt x="55" y="31"/>
                    </a:lnTo>
                    <a:lnTo>
                      <a:pt x="56" y="28"/>
                    </a:lnTo>
                    <a:lnTo>
                      <a:pt x="56" y="24"/>
                    </a:lnTo>
                    <a:lnTo>
                      <a:pt x="56" y="20"/>
                    </a:lnTo>
                    <a:lnTo>
                      <a:pt x="55" y="17"/>
                    </a:lnTo>
                    <a:lnTo>
                      <a:pt x="51" y="13"/>
                    </a:lnTo>
                    <a:lnTo>
                      <a:pt x="50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9" y="3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9" y="8"/>
                    </a:lnTo>
                    <a:lnTo>
                      <a:pt x="5" y="1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1367" y="1086"/>
                <a:ext cx="18" cy="16"/>
              </a:xfrm>
              <a:custGeom>
                <a:avLst/>
                <a:gdLst/>
                <a:ahLst/>
                <a:cxnLst>
                  <a:cxn ang="0">
                    <a:pos x="18" y="5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2" y="14"/>
                  </a:cxn>
                  <a:cxn ang="0">
                    <a:pos x="6" y="15"/>
                  </a:cxn>
                  <a:cxn ang="0">
                    <a:pos x="8" y="15"/>
                  </a:cxn>
                  <a:cxn ang="0">
                    <a:pos x="9" y="16"/>
                  </a:cxn>
                  <a:cxn ang="0">
                    <a:pos x="13" y="15"/>
                  </a:cxn>
                  <a:cxn ang="0">
                    <a:pos x="15" y="14"/>
                  </a:cxn>
                  <a:cxn ang="0">
                    <a:pos x="16" y="11"/>
                  </a:cxn>
                  <a:cxn ang="0">
                    <a:pos x="18" y="9"/>
                  </a:cxn>
                  <a:cxn ang="0">
                    <a:pos x="18" y="8"/>
                  </a:cxn>
                  <a:cxn ang="0">
                    <a:pos x="18" y="5"/>
                  </a:cxn>
                </a:cxnLst>
                <a:rect l="0" t="0" r="r" b="b"/>
                <a:pathLst>
                  <a:path w="18" h="16">
                    <a:moveTo>
                      <a:pt x="18" y="5"/>
                    </a:moveTo>
                    <a:lnTo>
                      <a:pt x="16" y="3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1322" y="1047"/>
                <a:ext cx="107" cy="93"/>
              </a:xfrm>
              <a:custGeom>
                <a:avLst/>
                <a:gdLst/>
                <a:ahLst/>
                <a:cxnLst>
                  <a:cxn ang="0">
                    <a:pos x="82" y="50"/>
                  </a:cxn>
                  <a:cxn ang="0">
                    <a:pos x="79" y="58"/>
                  </a:cxn>
                  <a:cxn ang="0">
                    <a:pos x="74" y="63"/>
                  </a:cxn>
                  <a:cxn ang="0">
                    <a:pos x="65" y="68"/>
                  </a:cxn>
                  <a:cxn ang="0">
                    <a:pos x="58" y="70"/>
                  </a:cxn>
                  <a:cxn ang="0">
                    <a:pos x="47" y="70"/>
                  </a:cxn>
                  <a:cxn ang="0">
                    <a:pos x="40" y="67"/>
                  </a:cxn>
                  <a:cxn ang="0">
                    <a:pos x="33" y="61"/>
                  </a:cxn>
                  <a:cxn ang="0">
                    <a:pos x="28" y="54"/>
                  </a:cxn>
                  <a:cxn ang="0">
                    <a:pos x="26" y="47"/>
                  </a:cxn>
                  <a:cxn ang="0">
                    <a:pos x="28" y="39"/>
                  </a:cxn>
                  <a:cxn ang="0">
                    <a:pos x="33" y="32"/>
                  </a:cxn>
                  <a:cxn ang="0">
                    <a:pos x="40" y="27"/>
                  </a:cxn>
                  <a:cxn ang="0">
                    <a:pos x="46" y="24"/>
                  </a:cxn>
                  <a:cxn ang="0">
                    <a:pos x="56" y="22"/>
                  </a:cxn>
                  <a:cxn ang="0">
                    <a:pos x="65" y="25"/>
                  </a:cxn>
                  <a:cxn ang="0">
                    <a:pos x="72" y="30"/>
                  </a:cxn>
                  <a:cxn ang="0">
                    <a:pos x="77" y="35"/>
                  </a:cxn>
                  <a:cxn ang="0">
                    <a:pos x="82" y="44"/>
                  </a:cxn>
                  <a:cxn ang="0">
                    <a:pos x="107" y="46"/>
                  </a:cxn>
                  <a:cxn ang="0">
                    <a:pos x="106" y="35"/>
                  </a:cxn>
                  <a:cxn ang="0">
                    <a:pos x="100" y="25"/>
                  </a:cxn>
                  <a:cxn ang="0">
                    <a:pos x="94" y="15"/>
                  </a:cxn>
                  <a:cxn ang="0">
                    <a:pos x="84" y="8"/>
                  </a:cxn>
                  <a:cxn ang="0">
                    <a:pos x="74" y="4"/>
                  </a:cxn>
                  <a:cxn ang="0">
                    <a:pos x="61" y="0"/>
                  </a:cxn>
                  <a:cxn ang="0">
                    <a:pos x="42" y="2"/>
                  </a:cxn>
                  <a:cxn ang="0">
                    <a:pos x="30" y="4"/>
                  </a:cxn>
                  <a:cxn ang="0">
                    <a:pos x="21" y="11"/>
                  </a:cxn>
                  <a:cxn ang="0">
                    <a:pos x="11" y="18"/>
                  </a:cxn>
                  <a:cxn ang="0">
                    <a:pos x="4" y="28"/>
                  </a:cxn>
                  <a:cxn ang="0">
                    <a:pos x="1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8" y="70"/>
                  </a:cxn>
                  <a:cxn ang="0">
                    <a:pos x="16" y="79"/>
                  </a:cxn>
                  <a:cxn ang="0">
                    <a:pos x="26" y="86"/>
                  </a:cxn>
                  <a:cxn ang="0">
                    <a:pos x="38" y="90"/>
                  </a:cxn>
                  <a:cxn ang="0">
                    <a:pos x="51" y="93"/>
                  </a:cxn>
                  <a:cxn ang="0">
                    <a:pos x="63" y="92"/>
                  </a:cxn>
                  <a:cxn ang="0">
                    <a:pos x="75" y="90"/>
                  </a:cxn>
                  <a:cxn ang="0">
                    <a:pos x="86" y="83"/>
                  </a:cxn>
                  <a:cxn ang="0">
                    <a:pos x="95" y="77"/>
                  </a:cxn>
                  <a:cxn ang="0">
                    <a:pos x="102" y="67"/>
                  </a:cxn>
                  <a:cxn ang="0">
                    <a:pos x="106" y="57"/>
                  </a:cxn>
                  <a:cxn ang="0">
                    <a:pos x="107" y="46"/>
                  </a:cxn>
                </a:cxnLst>
                <a:rect l="0" t="0" r="r" b="b"/>
                <a:pathLst>
                  <a:path w="107" h="93">
                    <a:moveTo>
                      <a:pt x="82" y="46"/>
                    </a:moveTo>
                    <a:lnTo>
                      <a:pt x="82" y="50"/>
                    </a:lnTo>
                    <a:lnTo>
                      <a:pt x="81" y="53"/>
                    </a:lnTo>
                    <a:lnTo>
                      <a:pt x="79" y="58"/>
                    </a:lnTo>
                    <a:lnTo>
                      <a:pt x="76" y="61"/>
                    </a:lnTo>
                    <a:lnTo>
                      <a:pt x="74" y="63"/>
                    </a:lnTo>
                    <a:lnTo>
                      <a:pt x="70" y="66"/>
                    </a:lnTo>
                    <a:lnTo>
                      <a:pt x="65" y="68"/>
                    </a:lnTo>
                    <a:lnTo>
                      <a:pt x="61" y="70"/>
                    </a:lnTo>
                    <a:lnTo>
                      <a:pt x="58" y="70"/>
                    </a:lnTo>
                    <a:lnTo>
                      <a:pt x="53" y="70"/>
                    </a:lnTo>
                    <a:lnTo>
                      <a:pt x="47" y="70"/>
                    </a:lnTo>
                    <a:lnTo>
                      <a:pt x="44" y="68"/>
                    </a:lnTo>
                    <a:lnTo>
                      <a:pt x="40" y="67"/>
                    </a:lnTo>
                    <a:lnTo>
                      <a:pt x="35" y="65"/>
                    </a:lnTo>
                    <a:lnTo>
                      <a:pt x="33" y="61"/>
                    </a:lnTo>
                    <a:lnTo>
                      <a:pt x="30" y="58"/>
                    </a:lnTo>
                    <a:lnTo>
                      <a:pt x="28" y="54"/>
                    </a:lnTo>
                    <a:lnTo>
                      <a:pt x="28" y="50"/>
                    </a:lnTo>
                    <a:lnTo>
                      <a:pt x="26" y="47"/>
                    </a:lnTo>
                    <a:lnTo>
                      <a:pt x="28" y="44"/>
                    </a:lnTo>
                    <a:lnTo>
                      <a:pt x="28" y="39"/>
                    </a:lnTo>
                    <a:lnTo>
                      <a:pt x="30" y="35"/>
                    </a:lnTo>
                    <a:lnTo>
                      <a:pt x="33" y="32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2" y="22"/>
                    </a:lnTo>
                    <a:lnTo>
                      <a:pt x="56" y="22"/>
                    </a:lnTo>
                    <a:lnTo>
                      <a:pt x="61" y="24"/>
                    </a:lnTo>
                    <a:lnTo>
                      <a:pt x="65" y="25"/>
                    </a:lnTo>
                    <a:lnTo>
                      <a:pt x="70" y="27"/>
                    </a:lnTo>
                    <a:lnTo>
                      <a:pt x="72" y="30"/>
                    </a:lnTo>
                    <a:lnTo>
                      <a:pt x="76" y="32"/>
                    </a:lnTo>
                    <a:lnTo>
                      <a:pt x="77" y="35"/>
                    </a:lnTo>
                    <a:lnTo>
                      <a:pt x="81" y="39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107" y="46"/>
                    </a:lnTo>
                    <a:lnTo>
                      <a:pt x="107" y="41"/>
                    </a:lnTo>
                    <a:lnTo>
                      <a:pt x="106" y="35"/>
                    </a:lnTo>
                    <a:lnTo>
                      <a:pt x="104" y="31"/>
                    </a:lnTo>
                    <a:lnTo>
                      <a:pt x="100" y="25"/>
                    </a:lnTo>
                    <a:lnTo>
                      <a:pt x="98" y="20"/>
                    </a:lnTo>
                    <a:lnTo>
                      <a:pt x="94" y="15"/>
                    </a:lnTo>
                    <a:lnTo>
                      <a:pt x="90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1" y="0"/>
                    </a:lnTo>
                    <a:lnTo>
                      <a:pt x="49" y="0"/>
                    </a:lnTo>
                    <a:lnTo>
                      <a:pt x="42" y="2"/>
                    </a:lnTo>
                    <a:lnTo>
                      <a:pt x="37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8" y="24"/>
                    </a:lnTo>
                    <a:lnTo>
                      <a:pt x="4" y="28"/>
                    </a:lnTo>
                    <a:lnTo>
                      <a:pt x="3" y="33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1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8" y="90"/>
                    </a:lnTo>
                    <a:lnTo>
                      <a:pt x="44" y="92"/>
                    </a:lnTo>
                    <a:lnTo>
                      <a:pt x="51" y="93"/>
                    </a:lnTo>
                    <a:lnTo>
                      <a:pt x="56" y="93"/>
                    </a:lnTo>
                    <a:lnTo>
                      <a:pt x="63" y="92"/>
                    </a:lnTo>
                    <a:lnTo>
                      <a:pt x="70" y="90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1" y="80"/>
                    </a:lnTo>
                    <a:lnTo>
                      <a:pt x="95" y="77"/>
                    </a:lnTo>
                    <a:lnTo>
                      <a:pt x="98" y="72"/>
                    </a:lnTo>
                    <a:lnTo>
                      <a:pt x="102" y="67"/>
                    </a:lnTo>
                    <a:lnTo>
                      <a:pt x="105" y="61"/>
                    </a:lnTo>
                    <a:lnTo>
                      <a:pt x="106" y="57"/>
                    </a:lnTo>
                    <a:lnTo>
                      <a:pt x="107" y="50"/>
                    </a:lnTo>
                    <a:lnTo>
                      <a:pt x="107" y="46"/>
                    </a:lnTo>
                    <a:lnTo>
                      <a:pt x="82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1230" y="1071"/>
                <a:ext cx="54" cy="4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1" y="31"/>
                  </a:cxn>
                  <a:cxn ang="0">
                    <a:pos x="2" y="35"/>
                  </a:cxn>
                  <a:cxn ang="0">
                    <a:pos x="5" y="39"/>
                  </a:cxn>
                  <a:cxn ang="0">
                    <a:pos x="9" y="42"/>
                  </a:cxn>
                  <a:cxn ang="0">
                    <a:pos x="12" y="44"/>
                  </a:cxn>
                  <a:cxn ang="0">
                    <a:pos x="16" y="46"/>
                  </a:cxn>
                  <a:cxn ang="0">
                    <a:pos x="20" y="46"/>
                  </a:cxn>
                  <a:cxn ang="0">
                    <a:pos x="25" y="48"/>
                  </a:cxn>
                  <a:cxn ang="0">
                    <a:pos x="30" y="48"/>
                  </a:cxn>
                  <a:cxn ang="0">
                    <a:pos x="34" y="46"/>
                  </a:cxn>
                  <a:cxn ang="0">
                    <a:pos x="39" y="46"/>
                  </a:cxn>
                  <a:cxn ang="0">
                    <a:pos x="43" y="43"/>
                  </a:cxn>
                  <a:cxn ang="0">
                    <a:pos x="46" y="42"/>
                  </a:cxn>
                  <a:cxn ang="0">
                    <a:pos x="50" y="39"/>
                  </a:cxn>
                  <a:cxn ang="0">
                    <a:pos x="51" y="34"/>
                  </a:cxn>
                  <a:cxn ang="0">
                    <a:pos x="53" y="31"/>
                  </a:cxn>
                  <a:cxn ang="0">
                    <a:pos x="54" y="28"/>
                  </a:cxn>
                  <a:cxn ang="0">
                    <a:pos x="54" y="23"/>
                  </a:cxn>
                  <a:cxn ang="0">
                    <a:pos x="54" y="21"/>
                  </a:cxn>
                  <a:cxn ang="0">
                    <a:pos x="53" y="16"/>
                  </a:cxn>
                  <a:cxn ang="0">
                    <a:pos x="51" y="13"/>
                  </a:cxn>
                  <a:cxn ang="0">
                    <a:pos x="49" y="9"/>
                  </a:cxn>
                  <a:cxn ang="0">
                    <a:pos x="46" y="7"/>
                  </a:cxn>
                  <a:cxn ang="0">
                    <a:pos x="42" y="3"/>
                  </a:cxn>
                  <a:cxn ang="0">
                    <a:pos x="37" y="2"/>
                  </a:cxn>
                  <a:cxn ang="0">
                    <a:pos x="34" y="1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20" y="1"/>
                  </a:cxn>
                  <a:cxn ang="0">
                    <a:pos x="16" y="2"/>
                  </a:cxn>
                  <a:cxn ang="0">
                    <a:pos x="12" y="3"/>
                  </a:cxn>
                  <a:cxn ang="0">
                    <a:pos x="7" y="7"/>
                  </a:cxn>
                  <a:cxn ang="0">
                    <a:pos x="5" y="9"/>
                  </a:cxn>
                  <a:cxn ang="0">
                    <a:pos x="2" y="13"/>
                  </a:cxn>
                </a:cxnLst>
                <a:rect l="0" t="0" r="r" b="b"/>
                <a:pathLst>
                  <a:path w="54" h="48">
                    <a:moveTo>
                      <a:pt x="2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2" y="35"/>
                    </a:lnTo>
                    <a:lnTo>
                      <a:pt x="5" y="39"/>
                    </a:lnTo>
                    <a:lnTo>
                      <a:pt x="9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0" y="46"/>
                    </a:lnTo>
                    <a:lnTo>
                      <a:pt x="25" y="48"/>
                    </a:lnTo>
                    <a:lnTo>
                      <a:pt x="30" y="48"/>
                    </a:lnTo>
                    <a:lnTo>
                      <a:pt x="34" y="46"/>
                    </a:lnTo>
                    <a:lnTo>
                      <a:pt x="39" y="46"/>
                    </a:lnTo>
                    <a:lnTo>
                      <a:pt x="43" y="43"/>
                    </a:lnTo>
                    <a:lnTo>
                      <a:pt x="46" y="42"/>
                    </a:lnTo>
                    <a:lnTo>
                      <a:pt x="50" y="39"/>
                    </a:lnTo>
                    <a:lnTo>
                      <a:pt x="51" y="34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3"/>
                    </a:lnTo>
                    <a:lnTo>
                      <a:pt x="54" y="21"/>
                    </a:lnTo>
                    <a:lnTo>
                      <a:pt x="53" y="16"/>
                    </a:lnTo>
                    <a:lnTo>
                      <a:pt x="51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1248" y="1087"/>
                <a:ext cx="19" cy="17"/>
              </a:xfrm>
              <a:custGeom>
                <a:avLst/>
                <a:gdLst/>
                <a:ahLst/>
                <a:cxnLst>
                  <a:cxn ang="0">
                    <a:pos x="19" y="6"/>
                  </a:cxn>
                  <a:cxn ang="0">
                    <a:pos x="17" y="4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7" y="17"/>
                  </a:cxn>
                  <a:cxn ang="0">
                    <a:pos x="10" y="17"/>
                  </a:cxn>
                  <a:cxn ang="0">
                    <a:pos x="13" y="15"/>
                  </a:cxn>
                  <a:cxn ang="0">
                    <a:pos x="16" y="14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9" y="8"/>
                  </a:cxn>
                  <a:cxn ang="0">
                    <a:pos x="19" y="6"/>
                  </a:cxn>
                </a:cxnLst>
                <a:rect l="0" t="0" r="r" b="b"/>
                <a:pathLst>
                  <a:path w="19" h="17">
                    <a:moveTo>
                      <a:pt x="19" y="6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1204" y="1049"/>
                <a:ext cx="106" cy="91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77" y="57"/>
                  </a:cxn>
                  <a:cxn ang="0">
                    <a:pos x="72" y="64"/>
                  </a:cxn>
                  <a:cxn ang="0">
                    <a:pos x="65" y="68"/>
                  </a:cxn>
                  <a:cxn ang="0">
                    <a:pos x="56" y="70"/>
                  </a:cxn>
                  <a:cxn ang="0">
                    <a:pos x="46" y="68"/>
                  </a:cxn>
                  <a:cxn ang="0">
                    <a:pos x="38" y="66"/>
                  </a:cxn>
                  <a:cxn ang="0">
                    <a:pos x="31" y="61"/>
                  </a:cxn>
                  <a:cxn ang="0">
                    <a:pos x="27" y="53"/>
                  </a:cxn>
                  <a:cxn ang="0">
                    <a:pos x="26" y="46"/>
                  </a:cxn>
                  <a:cxn ang="0">
                    <a:pos x="27" y="39"/>
                  </a:cxn>
                  <a:cxn ang="0">
                    <a:pos x="31" y="31"/>
                  </a:cxn>
                  <a:cxn ang="0">
                    <a:pos x="38" y="26"/>
                  </a:cxn>
                  <a:cxn ang="0">
                    <a:pos x="46" y="23"/>
                  </a:cxn>
                  <a:cxn ang="0">
                    <a:pos x="56" y="23"/>
                  </a:cxn>
                  <a:cxn ang="0">
                    <a:pos x="63" y="24"/>
                  </a:cxn>
                  <a:cxn ang="0">
                    <a:pos x="72" y="29"/>
                  </a:cxn>
                  <a:cxn ang="0">
                    <a:pos x="77" y="35"/>
                  </a:cxn>
                  <a:cxn ang="0">
                    <a:pos x="80" y="43"/>
                  </a:cxn>
                  <a:cxn ang="0">
                    <a:pos x="106" y="45"/>
                  </a:cxn>
                  <a:cxn ang="0">
                    <a:pos x="105" y="35"/>
                  </a:cxn>
                  <a:cxn ang="0">
                    <a:pos x="100" y="24"/>
                  </a:cxn>
                  <a:cxn ang="0">
                    <a:pos x="93" y="15"/>
                  </a:cxn>
                  <a:cxn ang="0">
                    <a:pos x="84" y="7"/>
                  </a:cxn>
                  <a:cxn ang="0">
                    <a:pos x="73" y="2"/>
                  </a:cxn>
                  <a:cxn ang="0">
                    <a:pos x="61" y="0"/>
                  </a:cxn>
                  <a:cxn ang="0">
                    <a:pos x="42" y="0"/>
                  </a:cxn>
                  <a:cxn ang="0">
                    <a:pos x="30" y="4"/>
                  </a:cxn>
                  <a:cxn ang="0">
                    <a:pos x="19" y="10"/>
                  </a:cxn>
                  <a:cxn ang="0">
                    <a:pos x="9" y="18"/>
                  </a:cxn>
                  <a:cxn ang="0">
                    <a:pos x="3" y="28"/>
                  </a:cxn>
                  <a:cxn ang="0">
                    <a:pos x="0" y="38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7" y="70"/>
                  </a:cxn>
                  <a:cxn ang="0">
                    <a:pos x="15" y="78"/>
                  </a:cxn>
                  <a:cxn ang="0">
                    <a:pos x="26" y="85"/>
                  </a:cxn>
                  <a:cxn ang="0">
                    <a:pos x="37" y="90"/>
                  </a:cxn>
                  <a:cxn ang="0">
                    <a:pos x="49" y="90"/>
                  </a:cxn>
                  <a:cxn ang="0">
                    <a:pos x="63" y="91"/>
                  </a:cxn>
                  <a:cxn ang="0">
                    <a:pos x="75" y="88"/>
                  </a:cxn>
                  <a:cxn ang="0">
                    <a:pos x="86" y="83"/>
                  </a:cxn>
                  <a:cxn ang="0">
                    <a:pos x="93" y="76"/>
                  </a:cxn>
                  <a:cxn ang="0">
                    <a:pos x="100" y="66"/>
                  </a:cxn>
                  <a:cxn ang="0">
                    <a:pos x="106" y="56"/>
                  </a:cxn>
                  <a:cxn ang="0">
                    <a:pos x="106" y="45"/>
                  </a:cxn>
                </a:cxnLst>
                <a:rect l="0" t="0" r="r" b="b"/>
                <a:pathLst>
                  <a:path w="106" h="91">
                    <a:moveTo>
                      <a:pt x="80" y="45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7" y="57"/>
                    </a:lnTo>
                    <a:lnTo>
                      <a:pt x="76" y="61"/>
                    </a:lnTo>
                    <a:lnTo>
                      <a:pt x="72" y="64"/>
                    </a:lnTo>
                    <a:lnTo>
                      <a:pt x="69" y="65"/>
                    </a:lnTo>
                    <a:lnTo>
                      <a:pt x="65" y="68"/>
                    </a:lnTo>
                    <a:lnTo>
                      <a:pt x="60" y="68"/>
                    </a:lnTo>
                    <a:lnTo>
                      <a:pt x="56" y="70"/>
                    </a:lnTo>
                    <a:lnTo>
                      <a:pt x="51" y="70"/>
                    </a:lnTo>
                    <a:lnTo>
                      <a:pt x="46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5" y="64"/>
                    </a:lnTo>
                    <a:lnTo>
                      <a:pt x="31" y="61"/>
                    </a:lnTo>
                    <a:lnTo>
                      <a:pt x="30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9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8" y="26"/>
                    </a:lnTo>
                    <a:lnTo>
                      <a:pt x="42" y="24"/>
                    </a:lnTo>
                    <a:lnTo>
                      <a:pt x="46" y="23"/>
                    </a:lnTo>
                    <a:lnTo>
                      <a:pt x="50" y="23"/>
                    </a:lnTo>
                    <a:lnTo>
                      <a:pt x="56" y="23"/>
                    </a:lnTo>
                    <a:lnTo>
                      <a:pt x="60" y="23"/>
                    </a:lnTo>
                    <a:lnTo>
                      <a:pt x="63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7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6" y="45"/>
                    </a:lnTo>
                    <a:lnTo>
                      <a:pt x="106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0" y="24"/>
                    </a:lnTo>
                    <a:lnTo>
                      <a:pt x="96" y="19"/>
                    </a:lnTo>
                    <a:lnTo>
                      <a:pt x="93" y="15"/>
                    </a:lnTo>
                    <a:lnTo>
                      <a:pt x="88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2"/>
                    </a:lnTo>
                    <a:lnTo>
                      <a:pt x="61" y="0"/>
                    </a:lnTo>
                    <a:lnTo>
                      <a:pt x="47" y="0"/>
                    </a:lnTo>
                    <a:lnTo>
                      <a:pt x="42" y="0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9" y="18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1" y="33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5"/>
                    </a:lnTo>
                    <a:lnTo>
                      <a:pt x="7" y="70"/>
                    </a:lnTo>
                    <a:lnTo>
                      <a:pt x="10" y="75"/>
                    </a:lnTo>
                    <a:lnTo>
                      <a:pt x="15" y="78"/>
                    </a:lnTo>
                    <a:lnTo>
                      <a:pt x="21" y="83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4" y="91"/>
                    </a:lnTo>
                    <a:lnTo>
                      <a:pt x="49" y="90"/>
                    </a:lnTo>
                    <a:lnTo>
                      <a:pt x="56" y="90"/>
                    </a:lnTo>
                    <a:lnTo>
                      <a:pt x="63" y="91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80" y="86"/>
                    </a:lnTo>
                    <a:lnTo>
                      <a:pt x="86" y="83"/>
                    </a:lnTo>
                    <a:lnTo>
                      <a:pt x="90" y="79"/>
                    </a:lnTo>
                    <a:lnTo>
                      <a:pt x="93" y="76"/>
                    </a:lnTo>
                    <a:lnTo>
                      <a:pt x="98" y="71"/>
                    </a:lnTo>
                    <a:lnTo>
                      <a:pt x="100" y="66"/>
                    </a:lnTo>
                    <a:lnTo>
                      <a:pt x="103" y="61"/>
                    </a:lnTo>
                    <a:lnTo>
                      <a:pt x="106" y="56"/>
                    </a:lnTo>
                    <a:lnTo>
                      <a:pt x="106" y="50"/>
                    </a:lnTo>
                    <a:lnTo>
                      <a:pt x="106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511" y="1058"/>
                <a:ext cx="25" cy="33"/>
              </a:xfrm>
              <a:custGeom>
                <a:avLst/>
                <a:gdLst/>
                <a:ahLst/>
                <a:cxnLst>
                  <a:cxn ang="0">
                    <a:pos x="9" y="33"/>
                  </a:cxn>
                  <a:cxn ang="0">
                    <a:pos x="0" y="33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0" y="6"/>
                  </a:cxn>
                  <a:cxn ang="0">
                    <a:pos x="16" y="13"/>
                  </a:cxn>
                  <a:cxn ang="0">
                    <a:pos x="13" y="20"/>
                  </a:cxn>
                  <a:cxn ang="0">
                    <a:pos x="11" y="26"/>
                  </a:cxn>
                  <a:cxn ang="0">
                    <a:pos x="9" y="33"/>
                  </a:cxn>
                </a:cxnLst>
                <a:rect l="0" t="0" r="r" b="b"/>
                <a:pathLst>
                  <a:path w="25" h="33">
                    <a:moveTo>
                      <a:pt x="9" y="33"/>
                    </a:moveTo>
                    <a:lnTo>
                      <a:pt x="0" y="33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0" y="6"/>
                    </a:lnTo>
                    <a:lnTo>
                      <a:pt x="16" y="13"/>
                    </a:lnTo>
                    <a:lnTo>
                      <a:pt x="13" y="20"/>
                    </a:lnTo>
                    <a:lnTo>
                      <a:pt x="11" y="26"/>
                    </a:lnTo>
                    <a:lnTo>
                      <a:pt x="9" y="3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520" y="1040"/>
                <a:ext cx="39" cy="5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4" y="1"/>
                  </a:cxn>
                  <a:cxn ang="0">
                    <a:pos x="28" y="6"/>
                  </a:cxn>
                  <a:cxn ang="0">
                    <a:pos x="22" y="11"/>
                  </a:cxn>
                  <a:cxn ang="0">
                    <a:pos x="16" y="18"/>
                  </a:cxn>
                  <a:cxn ang="0">
                    <a:pos x="11" y="24"/>
                  </a:cxn>
                  <a:cxn ang="0">
                    <a:pos x="7" y="31"/>
                  </a:cxn>
                  <a:cxn ang="0">
                    <a:pos x="4" y="38"/>
                  </a:cxn>
                  <a:cxn ang="0">
                    <a:pos x="2" y="44"/>
                  </a:cxn>
                  <a:cxn ang="0">
                    <a:pos x="0" y="51"/>
                  </a:cxn>
                  <a:cxn ang="0">
                    <a:pos x="0" y="55"/>
                  </a:cxn>
                  <a:cxn ang="0">
                    <a:pos x="9" y="55"/>
                  </a:cxn>
                  <a:cxn ang="0">
                    <a:pos x="9" y="51"/>
                  </a:cxn>
                  <a:cxn ang="0">
                    <a:pos x="10" y="44"/>
                  </a:cxn>
                  <a:cxn ang="0">
                    <a:pos x="13" y="38"/>
                  </a:cxn>
                  <a:cxn ang="0">
                    <a:pos x="16" y="32"/>
                  </a:cxn>
                  <a:cxn ang="0">
                    <a:pos x="18" y="27"/>
                  </a:cxn>
                  <a:cxn ang="0">
                    <a:pos x="22" y="21"/>
                  </a:cxn>
                  <a:cxn ang="0">
                    <a:pos x="26" y="18"/>
                  </a:cxn>
                  <a:cxn ang="0">
                    <a:pos x="32" y="13"/>
                  </a:cxn>
                  <a:cxn ang="0">
                    <a:pos x="37" y="9"/>
                  </a:cxn>
                  <a:cxn ang="0">
                    <a:pos x="39" y="9"/>
                  </a:cxn>
                  <a:cxn ang="0">
                    <a:pos x="39" y="0"/>
                  </a:cxn>
                </a:cxnLst>
                <a:rect l="0" t="0" r="r" b="b"/>
                <a:pathLst>
                  <a:path w="39" h="55">
                    <a:moveTo>
                      <a:pt x="39" y="0"/>
                    </a:moveTo>
                    <a:lnTo>
                      <a:pt x="34" y="1"/>
                    </a:lnTo>
                    <a:lnTo>
                      <a:pt x="28" y="6"/>
                    </a:lnTo>
                    <a:lnTo>
                      <a:pt x="22" y="11"/>
                    </a:lnTo>
                    <a:lnTo>
                      <a:pt x="16" y="18"/>
                    </a:lnTo>
                    <a:lnTo>
                      <a:pt x="11" y="24"/>
                    </a:lnTo>
                    <a:lnTo>
                      <a:pt x="7" y="31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9" y="55"/>
                    </a:lnTo>
                    <a:lnTo>
                      <a:pt x="9" y="51"/>
                    </a:lnTo>
                    <a:lnTo>
                      <a:pt x="10" y="44"/>
                    </a:lnTo>
                    <a:lnTo>
                      <a:pt x="13" y="38"/>
                    </a:lnTo>
                    <a:lnTo>
                      <a:pt x="16" y="32"/>
                    </a:lnTo>
                    <a:lnTo>
                      <a:pt x="18" y="27"/>
                    </a:lnTo>
                    <a:lnTo>
                      <a:pt x="22" y="21"/>
                    </a:lnTo>
                    <a:lnTo>
                      <a:pt x="26" y="18"/>
                    </a:lnTo>
                    <a:lnTo>
                      <a:pt x="32" y="13"/>
                    </a:lnTo>
                    <a:lnTo>
                      <a:pt x="37" y="9"/>
                    </a:lnTo>
                    <a:lnTo>
                      <a:pt x="39" y="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Rectangle 27"/>
              <p:cNvSpPr>
                <a:spLocks noChangeArrowheads="1"/>
              </p:cNvSpPr>
              <p:nvPr/>
            </p:nvSpPr>
            <p:spPr bwMode="auto">
              <a:xfrm>
                <a:off x="490" y="1051"/>
                <a:ext cx="2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Rectangle 28"/>
              <p:cNvSpPr>
                <a:spLocks noChangeArrowheads="1"/>
              </p:cNvSpPr>
              <p:nvPr/>
            </p:nvSpPr>
            <p:spPr bwMode="auto">
              <a:xfrm>
                <a:off x="423" y="1051"/>
                <a:ext cx="18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Rectangle 29"/>
              <p:cNvSpPr>
                <a:spLocks noChangeArrowheads="1"/>
              </p:cNvSpPr>
              <p:nvPr/>
            </p:nvSpPr>
            <p:spPr bwMode="auto">
              <a:xfrm>
                <a:off x="447" y="1051"/>
                <a:ext cx="4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Rectangle 30"/>
              <p:cNvSpPr>
                <a:spLocks noChangeArrowheads="1"/>
              </p:cNvSpPr>
              <p:nvPr/>
            </p:nvSpPr>
            <p:spPr bwMode="auto">
              <a:xfrm>
                <a:off x="351" y="1067"/>
                <a:ext cx="62" cy="32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Rectangle 31"/>
              <p:cNvSpPr>
                <a:spLocks noChangeArrowheads="1"/>
              </p:cNvSpPr>
              <p:nvPr/>
            </p:nvSpPr>
            <p:spPr bwMode="auto">
              <a:xfrm>
                <a:off x="351" y="1053"/>
                <a:ext cx="62" cy="7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372" y="790"/>
                <a:ext cx="122" cy="121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45" y="121"/>
                  </a:cxn>
                  <a:cxn ang="0">
                    <a:pos x="45" y="94"/>
                  </a:cxn>
                  <a:cxn ang="0">
                    <a:pos x="45" y="90"/>
                  </a:cxn>
                  <a:cxn ang="0">
                    <a:pos x="46" y="86"/>
                  </a:cxn>
                  <a:cxn ang="0">
                    <a:pos x="48" y="81"/>
                  </a:cxn>
                  <a:cxn ang="0">
                    <a:pos x="51" y="79"/>
                  </a:cxn>
                  <a:cxn ang="0">
                    <a:pos x="55" y="76"/>
                  </a:cxn>
                  <a:cxn ang="0">
                    <a:pos x="57" y="74"/>
                  </a:cxn>
                  <a:cxn ang="0">
                    <a:pos x="62" y="72"/>
                  </a:cxn>
                  <a:cxn ang="0">
                    <a:pos x="64" y="71"/>
                  </a:cxn>
                  <a:cxn ang="0">
                    <a:pos x="64" y="85"/>
                  </a:cxn>
                  <a:cxn ang="0">
                    <a:pos x="62" y="86"/>
                  </a:cxn>
                  <a:cxn ang="0">
                    <a:pos x="60" y="89"/>
                  </a:cxn>
                  <a:cxn ang="0">
                    <a:pos x="58" y="91"/>
                  </a:cxn>
                  <a:cxn ang="0">
                    <a:pos x="58" y="94"/>
                  </a:cxn>
                  <a:cxn ang="0">
                    <a:pos x="58" y="119"/>
                  </a:cxn>
                  <a:cxn ang="0">
                    <a:pos x="122" y="119"/>
                  </a:cxn>
                  <a:cxn ang="0">
                    <a:pos x="122" y="0"/>
                  </a:cxn>
                  <a:cxn ang="0">
                    <a:pos x="116" y="2"/>
                  </a:cxn>
                  <a:cxn ang="0">
                    <a:pos x="111" y="3"/>
                  </a:cxn>
                  <a:cxn ang="0">
                    <a:pos x="108" y="6"/>
                  </a:cxn>
                  <a:cxn ang="0">
                    <a:pos x="0" y="121"/>
                  </a:cxn>
                </a:cxnLst>
                <a:rect l="0" t="0" r="r" b="b"/>
                <a:pathLst>
                  <a:path w="122" h="121">
                    <a:moveTo>
                      <a:pt x="0" y="121"/>
                    </a:moveTo>
                    <a:lnTo>
                      <a:pt x="45" y="121"/>
                    </a:lnTo>
                    <a:lnTo>
                      <a:pt x="45" y="94"/>
                    </a:lnTo>
                    <a:lnTo>
                      <a:pt x="45" y="90"/>
                    </a:lnTo>
                    <a:lnTo>
                      <a:pt x="46" y="86"/>
                    </a:lnTo>
                    <a:lnTo>
                      <a:pt x="48" y="81"/>
                    </a:lnTo>
                    <a:lnTo>
                      <a:pt x="51" y="79"/>
                    </a:lnTo>
                    <a:lnTo>
                      <a:pt x="55" y="76"/>
                    </a:lnTo>
                    <a:lnTo>
                      <a:pt x="57" y="74"/>
                    </a:lnTo>
                    <a:lnTo>
                      <a:pt x="62" y="72"/>
                    </a:lnTo>
                    <a:lnTo>
                      <a:pt x="64" y="71"/>
                    </a:lnTo>
                    <a:lnTo>
                      <a:pt x="64" y="85"/>
                    </a:lnTo>
                    <a:lnTo>
                      <a:pt x="62" y="86"/>
                    </a:lnTo>
                    <a:lnTo>
                      <a:pt x="60" y="89"/>
                    </a:lnTo>
                    <a:lnTo>
                      <a:pt x="58" y="91"/>
                    </a:lnTo>
                    <a:lnTo>
                      <a:pt x="58" y="94"/>
                    </a:lnTo>
                    <a:lnTo>
                      <a:pt x="58" y="119"/>
                    </a:lnTo>
                    <a:lnTo>
                      <a:pt x="122" y="119"/>
                    </a:lnTo>
                    <a:lnTo>
                      <a:pt x="122" y="0"/>
                    </a:lnTo>
                    <a:lnTo>
                      <a:pt x="116" y="2"/>
                    </a:lnTo>
                    <a:lnTo>
                      <a:pt x="111" y="3"/>
                    </a:lnTo>
                    <a:lnTo>
                      <a:pt x="108" y="6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413" y="861"/>
                <a:ext cx="23" cy="186"/>
              </a:xfrm>
              <a:custGeom>
                <a:avLst/>
                <a:gdLst/>
                <a:ahLst/>
                <a:cxnLst>
                  <a:cxn ang="0">
                    <a:pos x="17" y="56"/>
                  </a:cxn>
                  <a:cxn ang="0">
                    <a:pos x="17" y="79"/>
                  </a:cxn>
                  <a:cxn ang="0">
                    <a:pos x="22" y="79"/>
                  </a:cxn>
                  <a:cxn ang="0">
                    <a:pos x="22" y="168"/>
                  </a:cxn>
                  <a:cxn ang="0">
                    <a:pos x="15" y="168"/>
                  </a:cxn>
                  <a:cxn ang="0">
                    <a:pos x="15" y="186"/>
                  </a:cxn>
                  <a:cxn ang="0">
                    <a:pos x="5" y="186"/>
                  </a:cxn>
                  <a:cxn ang="0">
                    <a:pos x="5" y="168"/>
                  </a:cxn>
                  <a:cxn ang="0">
                    <a:pos x="0" y="168"/>
                  </a:cxn>
                  <a:cxn ang="0">
                    <a:pos x="0" y="79"/>
                  </a:cxn>
                  <a:cxn ang="0">
                    <a:pos x="4" y="79"/>
                  </a:cxn>
                  <a:cxn ang="0">
                    <a:pos x="4" y="23"/>
                  </a:cxn>
                  <a:cxn ang="0">
                    <a:pos x="4" y="19"/>
                  </a:cxn>
                  <a:cxn ang="0">
                    <a:pos x="5" y="15"/>
                  </a:cxn>
                  <a:cxn ang="0">
                    <a:pos x="7" y="10"/>
                  </a:cxn>
                  <a:cxn ang="0">
                    <a:pos x="10" y="8"/>
                  </a:cxn>
                  <a:cxn ang="0">
                    <a:pos x="14" y="5"/>
                  </a:cxn>
                  <a:cxn ang="0">
                    <a:pos x="16" y="3"/>
                  </a:cxn>
                  <a:cxn ang="0">
                    <a:pos x="21" y="1"/>
                  </a:cxn>
                  <a:cxn ang="0">
                    <a:pos x="23" y="0"/>
                  </a:cxn>
                  <a:cxn ang="0">
                    <a:pos x="23" y="14"/>
                  </a:cxn>
                  <a:cxn ang="0">
                    <a:pos x="21" y="15"/>
                  </a:cxn>
                  <a:cxn ang="0">
                    <a:pos x="19" y="18"/>
                  </a:cxn>
                  <a:cxn ang="0">
                    <a:pos x="17" y="20"/>
                  </a:cxn>
                  <a:cxn ang="0">
                    <a:pos x="17" y="23"/>
                  </a:cxn>
                  <a:cxn ang="0">
                    <a:pos x="17" y="56"/>
                  </a:cxn>
                </a:cxnLst>
                <a:rect l="0" t="0" r="r" b="b"/>
                <a:pathLst>
                  <a:path w="23" h="186">
                    <a:moveTo>
                      <a:pt x="17" y="56"/>
                    </a:moveTo>
                    <a:lnTo>
                      <a:pt x="17" y="79"/>
                    </a:lnTo>
                    <a:lnTo>
                      <a:pt x="22" y="79"/>
                    </a:lnTo>
                    <a:lnTo>
                      <a:pt x="22" y="168"/>
                    </a:lnTo>
                    <a:lnTo>
                      <a:pt x="15" y="168"/>
                    </a:lnTo>
                    <a:lnTo>
                      <a:pt x="15" y="186"/>
                    </a:lnTo>
                    <a:lnTo>
                      <a:pt x="5" y="186"/>
                    </a:lnTo>
                    <a:lnTo>
                      <a:pt x="5" y="168"/>
                    </a:lnTo>
                    <a:lnTo>
                      <a:pt x="0" y="168"/>
                    </a:lnTo>
                    <a:lnTo>
                      <a:pt x="0" y="79"/>
                    </a:lnTo>
                    <a:lnTo>
                      <a:pt x="4" y="79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5" y="15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4" y="5"/>
                    </a:lnTo>
                    <a:lnTo>
                      <a:pt x="16" y="3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3" y="14"/>
                    </a:lnTo>
                    <a:lnTo>
                      <a:pt x="21" y="15"/>
                    </a:lnTo>
                    <a:lnTo>
                      <a:pt x="19" y="18"/>
                    </a:lnTo>
                    <a:lnTo>
                      <a:pt x="17" y="20"/>
                    </a:lnTo>
                    <a:lnTo>
                      <a:pt x="17" y="23"/>
                    </a:lnTo>
                    <a:lnTo>
                      <a:pt x="17" y="56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154" y="1068"/>
                <a:ext cx="35" cy="36"/>
              </a:xfrm>
              <a:custGeom>
                <a:avLst/>
                <a:gdLst/>
                <a:ahLst/>
                <a:cxnLst>
                  <a:cxn ang="0">
                    <a:pos x="35" y="4"/>
                  </a:cxn>
                  <a:cxn ang="0">
                    <a:pos x="0" y="0"/>
                  </a:cxn>
                  <a:cxn ang="0">
                    <a:pos x="0" y="31"/>
                  </a:cxn>
                  <a:cxn ang="0">
                    <a:pos x="35" y="36"/>
                  </a:cxn>
                  <a:cxn ang="0">
                    <a:pos x="35" y="4"/>
                  </a:cxn>
                </a:cxnLst>
                <a:rect l="0" t="0" r="r" b="b"/>
                <a:pathLst>
                  <a:path w="35" h="36">
                    <a:moveTo>
                      <a:pt x="35" y="4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5" y="36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Freeform 35"/>
              <p:cNvSpPr>
                <a:spLocks/>
              </p:cNvSpPr>
              <p:nvPr/>
            </p:nvSpPr>
            <p:spPr bwMode="auto">
              <a:xfrm>
                <a:off x="163" y="908"/>
                <a:ext cx="334" cy="198"/>
              </a:xfrm>
              <a:custGeom>
                <a:avLst/>
                <a:gdLst/>
                <a:ahLst/>
                <a:cxnLst>
                  <a:cxn ang="0">
                    <a:pos x="255" y="121"/>
                  </a:cxn>
                  <a:cxn ang="0">
                    <a:pos x="250" y="32"/>
                  </a:cxn>
                  <a:cxn ang="0">
                    <a:pos x="254" y="6"/>
                  </a:cxn>
                  <a:cxn ang="0">
                    <a:pos x="198" y="3"/>
                  </a:cxn>
                  <a:cxn ang="0">
                    <a:pos x="194" y="0"/>
                  </a:cxn>
                  <a:cxn ang="0">
                    <a:pos x="182" y="5"/>
                  </a:cxn>
                  <a:cxn ang="0">
                    <a:pos x="158" y="13"/>
                  </a:cxn>
                  <a:cxn ang="0">
                    <a:pos x="178" y="16"/>
                  </a:cxn>
                  <a:cxn ang="0">
                    <a:pos x="179" y="58"/>
                  </a:cxn>
                  <a:cxn ang="0">
                    <a:pos x="234" y="22"/>
                  </a:cxn>
                  <a:cxn ang="0">
                    <a:pos x="165" y="58"/>
                  </a:cxn>
                  <a:cxn ang="0">
                    <a:pos x="116" y="62"/>
                  </a:cxn>
                  <a:cxn ang="0">
                    <a:pos x="58" y="73"/>
                  </a:cxn>
                  <a:cxn ang="0">
                    <a:pos x="0" y="87"/>
                  </a:cxn>
                  <a:cxn ang="0">
                    <a:pos x="51" y="167"/>
                  </a:cxn>
                  <a:cxn ang="0">
                    <a:pos x="54" y="158"/>
                  </a:cxn>
                  <a:cxn ang="0">
                    <a:pos x="58" y="150"/>
                  </a:cxn>
                  <a:cxn ang="0">
                    <a:pos x="63" y="143"/>
                  </a:cxn>
                  <a:cxn ang="0">
                    <a:pos x="70" y="137"/>
                  </a:cxn>
                  <a:cxn ang="0">
                    <a:pos x="80" y="131"/>
                  </a:cxn>
                  <a:cxn ang="0">
                    <a:pos x="88" y="127"/>
                  </a:cxn>
                  <a:cxn ang="0">
                    <a:pos x="98" y="124"/>
                  </a:cxn>
                  <a:cxn ang="0">
                    <a:pos x="109" y="123"/>
                  </a:cxn>
                  <a:cxn ang="0">
                    <a:pos x="123" y="123"/>
                  </a:cxn>
                  <a:cxn ang="0">
                    <a:pos x="133" y="125"/>
                  </a:cxn>
                  <a:cxn ang="0">
                    <a:pos x="141" y="130"/>
                  </a:cxn>
                  <a:cxn ang="0">
                    <a:pos x="151" y="134"/>
                  </a:cxn>
                  <a:cxn ang="0">
                    <a:pos x="158" y="141"/>
                  </a:cxn>
                  <a:cxn ang="0">
                    <a:pos x="164" y="146"/>
                  </a:cxn>
                  <a:cxn ang="0">
                    <a:pos x="170" y="154"/>
                  </a:cxn>
                  <a:cxn ang="0">
                    <a:pos x="172" y="163"/>
                  </a:cxn>
                  <a:cxn ang="0">
                    <a:pos x="183" y="167"/>
                  </a:cxn>
                  <a:cxn ang="0">
                    <a:pos x="188" y="198"/>
                  </a:cxn>
                  <a:cxn ang="0">
                    <a:pos x="250" y="145"/>
                  </a:cxn>
                  <a:cxn ang="0">
                    <a:pos x="188" y="152"/>
                  </a:cxn>
                  <a:cxn ang="0">
                    <a:pos x="250" y="159"/>
                  </a:cxn>
                  <a:cxn ang="0">
                    <a:pos x="260" y="180"/>
                  </a:cxn>
                  <a:cxn ang="0">
                    <a:pos x="278" y="143"/>
                  </a:cxn>
                  <a:cxn ang="0">
                    <a:pos x="284" y="191"/>
                  </a:cxn>
                  <a:cxn ang="0">
                    <a:pos x="324" y="143"/>
                  </a:cxn>
                  <a:cxn ang="0">
                    <a:pos x="327" y="191"/>
                  </a:cxn>
                  <a:cxn ang="0">
                    <a:pos x="334" y="143"/>
                  </a:cxn>
                  <a:cxn ang="0">
                    <a:pos x="331" y="11"/>
                  </a:cxn>
                  <a:cxn ang="0">
                    <a:pos x="325" y="9"/>
                  </a:cxn>
                  <a:cxn ang="0">
                    <a:pos x="267" y="32"/>
                  </a:cxn>
                  <a:cxn ang="0">
                    <a:pos x="272" y="121"/>
                  </a:cxn>
                  <a:cxn ang="0">
                    <a:pos x="265" y="139"/>
                  </a:cxn>
                </a:cxnLst>
                <a:rect l="0" t="0" r="r" b="b"/>
                <a:pathLst>
                  <a:path w="334" h="198">
                    <a:moveTo>
                      <a:pt x="255" y="139"/>
                    </a:moveTo>
                    <a:lnTo>
                      <a:pt x="255" y="121"/>
                    </a:lnTo>
                    <a:lnTo>
                      <a:pt x="250" y="121"/>
                    </a:lnTo>
                    <a:lnTo>
                      <a:pt x="250" y="32"/>
                    </a:lnTo>
                    <a:lnTo>
                      <a:pt x="254" y="32"/>
                    </a:lnTo>
                    <a:lnTo>
                      <a:pt x="254" y="6"/>
                    </a:lnTo>
                    <a:lnTo>
                      <a:pt x="198" y="6"/>
                    </a:lnTo>
                    <a:lnTo>
                      <a:pt x="198" y="3"/>
                    </a:lnTo>
                    <a:lnTo>
                      <a:pt x="194" y="3"/>
                    </a:lnTo>
                    <a:lnTo>
                      <a:pt x="194" y="0"/>
                    </a:lnTo>
                    <a:lnTo>
                      <a:pt x="182" y="0"/>
                    </a:lnTo>
                    <a:lnTo>
                      <a:pt x="182" y="5"/>
                    </a:lnTo>
                    <a:lnTo>
                      <a:pt x="171" y="7"/>
                    </a:lnTo>
                    <a:lnTo>
                      <a:pt x="158" y="13"/>
                    </a:lnTo>
                    <a:lnTo>
                      <a:pt x="165" y="16"/>
                    </a:lnTo>
                    <a:lnTo>
                      <a:pt x="178" y="16"/>
                    </a:lnTo>
                    <a:lnTo>
                      <a:pt x="167" y="58"/>
                    </a:lnTo>
                    <a:lnTo>
                      <a:pt x="179" y="58"/>
                    </a:lnTo>
                    <a:lnTo>
                      <a:pt x="188" y="22"/>
                    </a:lnTo>
                    <a:lnTo>
                      <a:pt x="234" y="22"/>
                    </a:lnTo>
                    <a:lnTo>
                      <a:pt x="234" y="58"/>
                    </a:lnTo>
                    <a:lnTo>
                      <a:pt x="165" y="58"/>
                    </a:lnTo>
                    <a:lnTo>
                      <a:pt x="142" y="60"/>
                    </a:lnTo>
                    <a:lnTo>
                      <a:pt x="116" y="62"/>
                    </a:lnTo>
                    <a:lnTo>
                      <a:pt x="86" y="67"/>
                    </a:lnTo>
                    <a:lnTo>
                      <a:pt x="58" y="73"/>
                    </a:lnTo>
                    <a:lnTo>
                      <a:pt x="28" y="80"/>
                    </a:lnTo>
                    <a:lnTo>
                      <a:pt x="0" y="87"/>
                    </a:lnTo>
                    <a:lnTo>
                      <a:pt x="0" y="160"/>
                    </a:lnTo>
                    <a:lnTo>
                      <a:pt x="51" y="167"/>
                    </a:lnTo>
                    <a:lnTo>
                      <a:pt x="52" y="163"/>
                    </a:lnTo>
                    <a:lnTo>
                      <a:pt x="54" y="158"/>
                    </a:lnTo>
                    <a:lnTo>
                      <a:pt x="56" y="154"/>
                    </a:lnTo>
                    <a:lnTo>
                      <a:pt x="58" y="150"/>
                    </a:lnTo>
                    <a:lnTo>
                      <a:pt x="61" y="146"/>
                    </a:lnTo>
                    <a:lnTo>
                      <a:pt x="63" y="143"/>
                    </a:lnTo>
                    <a:lnTo>
                      <a:pt x="68" y="139"/>
                    </a:lnTo>
                    <a:lnTo>
                      <a:pt x="70" y="137"/>
                    </a:lnTo>
                    <a:lnTo>
                      <a:pt x="74" y="133"/>
                    </a:lnTo>
                    <a:lnTo>
                      <a:pt x="80" y="131"/>
                    </a:lnTo>
                    <a:lnTo>
                      <a:pt x="84" y="128"/>
                    </a:lnTo>
                    <a:lnTo>
                      <a:pt x="88" y="127"/>
                    </a:lnTo>
                    <a:lnTo>
                      <a:pt x="92" y="125"/>
                    </a:lnTo>
                    <a:lnTo>
                      <a:pt x="98" y="124"/>
                    </a:lnTo>
                    <a:lnTo>
                      <a:pt x="103" y="123"/>
                    </a:lnTo>
                    <a:lnTo>
                      <a:pt x="109" y="123"/>
                    </a:lnTo>
                    <a:lnTo>
                      <a:pt x="118" y="123"/>
                    </a:lnTo>
                    <a:lnTo>
                      <a:pt x="123" y="123"/>
                    </a:lnTo>
                    <a:lnTo>
                      <a:pt x="128" y="124"/>
                    </a:lnTo>
                    <a:lnTo>
                      <a:pt x="133" y="125"/>
                    </a:lnTo>
                    <a:lnTo>
                      <a:pt x="137" y="127"/>
                    </a:lnTo>
                    <a:lnTo>
                      <a:pt x="141" y="130"/>
                    </a:lnTo>
                    <a:lnTo>
                      <a:pt x="146" y="131"/>
                    </a:lnTo>
                    <a:lnTo>
                      <a:pt x="151" y="134"/>
                    </a:lnTo>
                    <a:lnTo>
                      <a:pt x="155" y="137"/>
                    </a:lnTo>
                    <a:lnTo>
                      <a:pt x="158" y="141"/>
                    </a:lnTo>
                    <a:lnTo>
                      <a:pt x="162" y="143"/>
                    </a:lnTo>
                    <a:lnTo>
                      <a:pt x="164" y="146"/>
                    </a:lnTo>
                    <a:lnTo>
                      <a:pt x="167" y="151"/>
                    </a:lnTo>
                    <a:lnTo>
                      <a:pt x="170" y="154"/>
                    </a:lnTo>
                    <a:lnTo>
                      <a:pt x="171" y="159"/>
                    </a:lnTo>
                    <a:lnTo>
                      <a:pt x="172" y="163"/>
                    </a:lnTo>
                    <a:lnTo>
                      <a:pt x="174" y="167"/>
                    </a:lnTo>
                    <a:lnTo>
                      <a:pt x="183" y="167"/>
                    </a:lnTo>
                    <a:lnTo>
                      <a:pt x="183" y="198"/>
                    </a:lnTo>
                    <a:lnTo>
                      <a:pt x="188" y="198"/>
                    </a:lnTo>
                    <a:lnTo>
                      <a:pt x="188" y="145"/>
                    </a:lnTo>
                    <a:lnTo>
                      <a:pt x="250" y="145"/>
                    </a:lnTo>
                    <a:lnTo>
                      <a:pt x="250" y="152"/>
                    </a:lnTo>
                    <a:lnTo>
                      <a:pt x="188" y="152"/>
                    </a:lnTo>
                    <a:lnTo>
                      <a:pt x="188" y="159"/>
                    </a:lnTo>
                    <a:lnTo>
                      <a:pt x="250" y="159"/>
                    </a:lnTo>
                    <a:lnTo>
                      <a:pt x="250" y="180"/>
                    </a:lnTo>
                    <a:lnTo>
                      <a:pt x="260" y="180"/>
                    </a:lnTo>
                    <a:lnTo>
                      <a:pt x="260" y="143"/>
                    </a:lnTo>
                    <a:lnTo>
                      <a:pt x="278" y="143"/>
                    </a:lnTo>
                    <a:lnTo>
                      <a:pt x="278" y="191"/>
                    </a:lnTo>
                    <a:lnTo>
                      <a:pt x="284" y="191"/>
                    </a:lnTo>
                    <a:lnTo>
                      <a:pt x="284" y="143"/>
                    </a:lnTo>
                    <a:lnTo>
                      <a:pt x="324" y="143"/>
                    </a:lnTo>
                    <a:lnTo>
                      <a:pt x="324" y="191"/>
                    </a:lnTo>
                    <a:lnTo>
                      <a:pt x="327" y="191"/>
                    </a:lnTo>
                    <a:lnTo>
                      <a:pt x="327" y="143"/>
                    </a:lnTo>
                    <a:lnTo>
                      <a:pt x="334" y="143"/>
                    </a:lnTo>
                    <a:lnTo>
                      <a:pt x="334" y="14"/>
                    </a:lnTo>
                    <a:lnTo>
                      <a:pt x="331" y="11"/>
                    </a:lnTo>
                    <a:lnTo>
                      <a:pt x="329" y="9"/>
                    </a:lnTo>
                    <a:lnTo>
                      <a:pt x="325" y="9"/>
                    </a:lnTo>
                    <a:lnTo>
                      <a:pt x="267" y="9"/>
                    </a:lnTo>
                    <a:lnTo>
                      <a:pt x="267" y="32"/>
                    </a:lnTo>
                    <a:lnTo>
                      <a:pt x="272" y="32"/>
                    </a:lnTo>
                    <a:lnTo>
                      <a:pt x="272" y="121"/>
                    </a:lnTo>
                    <a:lnTo>
                      <a:pt x="265" y="121"/>
                    </a:lnTo>
                    <a:lnTo>
                      <a:pt x="265" y="139"/>
                    </a:lnTo>
                    <a:lnTo>
                      <a:pt x="255" y="139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" name="Rectangle 36"/>
            <p:cNvSpPr>
              <a:spLocks noChangeArrowheads="1"/>
            </p:cNvSpPr>
            <p:nvPr/>
          </p:nvSpPr>
          <p:spPr bwMode="auto">
            <a:xfrm>
              <a:off x="885" y="807"/>
              <a:ext cx="463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900" b="1">
                  <a:solidFill>
                    <a:srgbClr val="000000"/>
                  </a:solidFill>
                  <a:latin typeface="Arial" charset="0"/>
                </a:rPr>
                <a:t>运入货物</a:t>
              </a:r>
              <a:endParaRPr lang="zh-CN" altLang="en-US" sz="24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" name="Rectangle 37"/>
            <p:cNvSpPr>
              <a:spLocks noChangeArrowheads="1"/>
            </p:cNvSpPr>
            <p:nvPr/>
          </p:nvSpPr>
          <p:spPr bwMode="auto">
            <a:xfrm>
              <a:off x="951" y="893"/>
              <a:ext cx="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240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3523928" y="3288655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黑体" panose="02010609060101010101" pitchFamily="49" charset="-122"/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V="1">
            <a:off x="4285928" y="1764655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黑体" panose="02010609060101010101" pitchFamily="49" charset="-122"/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>
            <a:off x="3523928" y="1764655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黑体" panose="02010609060101010101" pitchFamily="49" charset="-122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1771328" y="1536055"/>
            <a:ext cx="1524000" cy="801688"/>
            <a:chOff x="1152" y="1152"/>
            <a:chExt cx="960" cy="505"/>
          </a:xfrm>
        </p:grpSpPr>
        <p:grpSp>
          <p:nvGrpSpPr>
            <p:cNvPr id="43" name="Group 42"/>
            <p:cNvGrpSpPr>
              <a:grpSpLocks/>
            </p:cNvGrpSpPr>
            <p:nvPr/>
          </p:nvGrpSpPr>
          <p:grpSpPr bwMode="auto">
            <a:xfrm>
              <a:off x="1440" y="1150"/>
              <a:ext cx="668" cy="507"/>
              <a:chOff x="1440" y="1150"/>
              <a:chExt cx="668" cy="507"/>
            </a:xfrm>
          </p:grpSpPr>
          <p:grpSp>
            <p:nvGrpSpPr>
              <p:cNvPr id="45" name="Group 43"/>
              <p:cNvGrpSpPr>
                <a:grpSpLocks/>
              </p:cNvGrpSpPr>
              <p:nvPr/>
            </p:nvGrpSpPr>
            <p:grpSpPr bwMode="auto">
              <a:xfrm>
                <a:off x="1440" y="1150"/>
                <a:ext cx="287" cy="288"/>
                <a:chOff x="2173" y="1751"/>
                <a:chExt cx="706" cy="644"/>
              </a:xfrm>
            </p:grpSpPr>
            <p:sp>
              <p:nvSpPr>
                <p:cNvPr id="191" name="Rectangle 44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2" name="Rectangle 45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3" name="Rectangle 46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4" name="Freeform 47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5" name="Freeform 48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6" name="Freeform 49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6"/>
                    </a:cxn>
                    <a:cxn ang="0">
                      <a:pos x="52" y="190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6"/>
                    </a:cxn>
                  </a:cxnLst>
                  <a:rect l="0" t="0" r="r" b="b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7" name="Freeform 50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/>
                  <a:ahLst/>
                  <a:cxnLst>
                    <a:cxn ang="0">
                      <a:pos x="103" y="97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103" y="97"/>
                    </a:cxn>
                  </a:cxnLst>
                  <a:rect l="0" t="0" r="r" b="b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8" name="Freeform 51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9" name="Freeform 52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0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1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2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3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" name="Line 57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5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6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7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8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9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0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1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2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3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4" name="Line 67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5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6" name="Line 69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7" name="Line 70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8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9" name="Rectangle 72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0" name="Rectangle 73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1" name="Rectangle 74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2" name="Freeform 75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/>
                  <a:ahLst/>
                  <a:cxnLst>
                    <a:cxn ang="0">
                      <a:pos x="36" y="1"/>
                    </a:cxn>
                    <a:cxn ang="0">
                      <a:pos x="24" y="0"/>
                    </a:cxn>
                    <a:cxn ang="0">
                      <a:pos x="14" y="1"/>
                    </a:cxn>
                    <a:cxn ang="0">
                      <a:pos x="7" y="8"/>
                    </a:cxn>
                    <a:cxn ang="0">
                      <a:pos x="3" y="20"/>
                    </a:cxn>
                    <a:cxn ang="0">
                      <a:pos x="0" y="35"/>
                    </a:cxn>
                    <a:cxn ang="0">
                      <a:pos x="1" y="51"/>
                    </a:cxn>
                    <a:cxn ang="0">
                      <a:pos x="4" y="71"/>
                    </a:cxn>
                  </a:cxnLst>
                  <a:rect l="0" t="0" r="r" b="b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3" name="Freeform 76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/>
                  <a:ahLst/>
                  <a:cxnLst>
                    <a:cxn ang="0">
                      <a:pos x="37" y="3"/>
                    </a:cxn>
                    <a:cxn ang="0">
                      <a:pos x="26" y="0"/>
                    </a:cxn>
                    <a:cxn ang="0">
                      <a:pos x="15" y="1"/>
                    </a:cxn>
                    <a:cxn ang="0">
                      <a:pos x="8" y="8"/>
                    </a:cxn>
                    <a:cxn ang="0">
                      <a:pos x="2" y="18"/>
                    </a:cxn>
                    <a:cxn ang="0">
                      <a:pos x="0" y="33"/>
                    </a:cxn>
                    <a:cxn ang="0">
                      <a:pos x="1" y="51"/>
                    </a:cxn>
                    <a:cxn ang="0">
                      <a:pos x="5" y="73"/>
                    </a:cxn>
                  </a:cxnLst>
                  <a:rect l="0" t="0" r="r" b="b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4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5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6" name="Freeform 79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7" y="6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7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8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9" name="Rectangle 82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0" name="Freeform 83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1" name="Freeform 84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2" name="Line 85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3" name="Line 86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4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5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6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7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8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9" name="Rectangle 92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0" name="Freeform 93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1" name="Freeform 94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3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2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3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4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5" name="Line 98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6" name="Line 99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7" name="Line 100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8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9" name="Freeform 102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1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0" name="Rectangle 103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1" name="Freeform 104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2" name="Line 105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3" name="Line 106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4" name="Line 107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5" name="Line 108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6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7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8" name="Line 111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9" name="Freeform 112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0" name="Freeform 113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1" name="Freeform 114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2" name="Line 115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3" name="Line 116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4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5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6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7" name="Line 120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8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9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0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1" name="Line 124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2" name="Line 125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3" name="Line 126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4" name="Line 127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5" name="Line 128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6" name="Line 129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7" name="Line 130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8" name="Line 131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9" name="Line 132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0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1" name="Rectangle 134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2" name="Freeform 135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3" name="Freeform 136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1" y="192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4" name="Line 137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5" name="Line 138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6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7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8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9" name="Line 142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0" name="Line 143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1" name="Rectangle 144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2" name="Freeform 145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3" name="Freeform 146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4" name="Line 147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5" name="Line 148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6" name="Line 149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7" name="Line 150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8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9" name="Line 152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0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1" name="Rectangle 154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2" name="Freeform 155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2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3" name="Line 156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4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5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6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7" name="Line 160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8" name="Line 161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9" name="Line 162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0" name="Freeform 163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1" name="Freeform 164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2" name="Line 165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3" name="Line 166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4" name="Line 167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5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6" name="Line 169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7" name="Line 170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8" name="Freeform 171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3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9" name="Line 172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0" name="Line 173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1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2" name="Line 175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3" name="Line 176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4" name="Line 177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5" name="Line 178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6" name="Freeform 179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7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8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9" name="Line 182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0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1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2" name="Line 185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3" name="Line 186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46" name="Group 187"/>
              <p:cNvGrpSpPr>
                <a:grpSpLocks/>
              </p:cNvGrpSpPr>
              <p:nvPr/>
            </p:nvGrpSpPr>
            <p:grpSpPr bwMode="auto">
              <a:xfrm>
                <a:off x="1821" y="1150"/>
                <a:ext cx="287" cy="288"/>
                <a:chOff x="2173" y="1751"/>
                <a:chExt cx="706" cy="644"/>
              </a:xfrm>
            </p:grpSpPr>
            <p:sp>
              <p:nvSpPr>
                <p:cNvPr id="48" name="Rectangle 188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9" name="Rectangle 189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Rectangle 190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Freeform 191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2" name="Freeform 192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3" name="Freeform 193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6"/>
                    </a:cxn>
                    <a:cxn ang="0">
                      <a:pos x="52" y="190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6"/>
                    </a:cxn>
                  </a:cxnLst>
                  <a:rect l="0" t="0" r="r" b="b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4" name="Freeform 194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/>
                  <a:ahLst/>
                  <a:cxnLst>
                    <a:cxn ang="0">
                      <a:pos x="103" y="97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103" y="97"/>
                    </a:cxn>
                  </a:cxnLst>
                  <a:rect l="0" t="0" r="r" b="b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5" name="Freeform 195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6" name="Freeform 196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7" name="Line 197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8" name="Line 198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9" name="Line 199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0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1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2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3" name="Line 203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4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5" name="Line 205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6" name="Line 206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7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8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9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0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" name="Line 211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2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3" name="Line 213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4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5" name="Line 215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6" name="Rectangle 216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7" name="Rectangle 217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8" name="Rectangle 218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9" name="Freeform 219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/>
                  <a:ahLst/>
                  <a:cxnLst>
                    <a:cxn ang="0">
                      <a:pos x="36" y="1"/>
                    </a:cxn>
                    <a:cxn ang="0">
                      <a:pos x="24" y="0"/>
                    </a:cxn>
                    <a:cxn ang="0">
                      <a:pos x="14" y="1"/>
                    </a:cxn>
                    <a:cxn ang="0">
                      <a:pos x="7" y="8"/>
                    </a:cxn>
                    <a:cxn ang="0">
                      <a:pos x="3" y="20"/>
                    </a:cxn>
                    <a:cxn ang="0">
                      <a:pos x="0" y="35"/>
                    </a:cxn>
                    <a:cxn ang="0">
                      <a:pos x="1" y="51"/>
                    </a:cxn>
                    <a:cxn ang="0">
                      <a:pos x="4" y="71"/>
                    </a:cxn>
                  </a:cxnLst>
                  <a:rect l="0" t="0" r="r" b="b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0" name="Freeform 220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/>
                  <a:ahLst/>
                  <a:cxnLst>
                    <a:cxn ang="0">
                      <a:pos x="37" y="3"/>
                    </a:cxn>
                    <a:cxn ang="0">
                      <a:pos x="26" y="0"/>
                    </a:cxn>
                    <a:cxn ang="0">
                      <a:pos x="15" y="1"/>
                    </a:cxn>
                    <a:cxn ang="0">
                      <a:pos x="8" y="8"/>
                    </a:cxn>
                    <a:cxn ang="0">
                      <a:pos x="2" y="18"/>
                    </a:cxn>
                    <a:cxn ang="0">
                      <a:pos x="0" y="33"/>
                    </a:cxn>
                    <a:cxn ang="0">
                      <a:pos x="1" y="51"/>
                    </a:cxn>
                    <a:cxn ang="0">
                      <a:pos x="5" y="73"/>
                    </a:cxn>
                  </a:cxnLst>
                  <a:rect l="0" t="0" r="r" b="b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1" name="Line 221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2" name="Line 222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3" name="Freeform 223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7" y="6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4" name="Line 224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5" name="Line 225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6" name="Rectangle 226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7" name="Freeform 227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8" name="Freeform 228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9" name="Line 229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0" name="Line 230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1" name="Line 231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2" name="Line 232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3" name="Line 233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4" name="Line 234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5" name="Line 235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6" name="Rectangle 236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7" name="Freeform 237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8" name="Freeform 238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3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9" name="Line 239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0" name="Line 240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1" name="Line 241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2" name="Line 242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3" name="Line 243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4" name="Line 244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5" name="Line 245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6" name="Freeform 246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1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7" name="Rectangle 247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8" name="Freeform 248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9" name="Line 249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0" name="Line 250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1" name="Line 251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2" name="Line 252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3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4" name="Line 254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5" name="Line 255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6" name="Freeform 256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7" name="Freeform 257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8" name="Freeform 258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9" name="Line 259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0" name="Line 260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1" name="Line 261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2" name="Line 262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4" name="Line 264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5" name="Line 265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6" name="Line 266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7" name="Line 267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8" name="Line 268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9" name="Line 269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0" name="Line 270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1" name="Line 271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2" name="Line 272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3" name="Line 273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4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5" name="Line 275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6" name="Line 276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7" name="Line 277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8" name="Rectangle 278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9" name="Freeform 279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0" name="Freeform 280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1" y="192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1" name="Line 281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2" name="Line 282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3" name="Line 283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4" name="Line 284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5" name="Line 285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6" name="Line 286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7" name="Line 287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8" name="Rectangle 288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9" name="Freeform 289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0" name="Freeform 290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1" name="Line 291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2" name="Line 292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3" name="Line 293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4" name="Line 294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5" name="Line 295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6" name="Line 296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7" name="Line 297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8" name="Rectangle 298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9" name="Freeform 299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2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0" name="Line 300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1" name="Line 301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2" name="Line 302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3" name="Line 303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4" name="Line 304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5" name="Line 305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6" name="Line 306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7" name="Freeform 307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8" name="Freeform 308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9" name="Line 309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0" name="Line 310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1" name="Line 311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2" name="Line 312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3" name="Line 313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4" name="Line 314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5" name="Freeform 315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3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6" name="Line 316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7" name="Line 317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8" name="Line 318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9" name="Line 319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0" name="Line 320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1" name="Line 321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2" name="Line 322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3" name="Freeform 323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4" name="Line 324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5" name="Line 325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6" name="Line 326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7" name="Line 327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8" name="Line 328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9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90" name="Line 330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7" name="Text Box 331"/>
              <p:cNvSpPr txBox="1">
                <a:spLocks noChangeArrowheads="1"/>
              </p:cNvSpPr>
              <p:nvPr/>
            </p:nvSpPr>
            <p:spPr bwMode="auto">
              <a:xfrm>
                <a:off x="1493" y="1484"/>
                <a:ext cx="308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lang="zh-CN" altLang="en-US" sz="1200" b="1">
                    <a:solidFill>
                      <a:srgbClr val="000000"/>
                    </a:solidFill>
                    <a:latin typeface="Arial" charset="0"/>
                  </a:rPr>
                  <a:t>收货</a:t>
                </a:r>
              </a:p>
            </p:txBody>
          </p:sp>
        </p:grpSp>
        <p:sp>
          <p:nvSpPr>
            <p:cNvPr id="44" name="Line 332"/>
            <p:cNvSpPr>
              <a:spLocks noChangeShapeType="1"/>
            </p:cNvSpPr>
            <p:nvPr/>
          </p:nvSpPr>
          <p:spPr bwMode="auto">
            <a:xfrm>
              <a:off x="1152" y="129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 sz="2400">
                <a:solidFill>
                  <a:srgbClr val="000000"/>
                </a:solidFill>
                <a:latin typeface="Arial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4" name="Group 333"/>
          <p:cNvGrpSpPr>
            <a:grpSpLocks/>
          </p:cNvGrpSpPr>
          <p:nvPr/>
        </p:nvGrpSpPr>
        <p:grpSpPr bwMode="auto">
          <a:xfrm>
            <a:off x="1923728" y="2983855"/>
            <a:ext cx="1285875" cy="1165225"/>
            <a:chOff x="1248" y="1872"/>
            <a:chExt cx="912" cy="935"/>
          </a:xfrm>
        </p:grpSpPr>
        <p:grpSp>
          <p:nvGrpSpPr>
            <p:cNvPr id="335" name="Group 334"/>
            <p:cNvGrpSpPr>
              <a:grpSpLocks/>
            </p:cNvGrpSpPr>
            <p:nvPr/>
          </p:nvGrpSpPr>
          <p:grpSpPr bwMode="auto">
            <a:xfrm>
              <a:off x="1244" y="1875"/>
              <a:ext cx="911" cy="740"/>
              <a:chOff x="2678" y="1200"/>
              <a:chExt cx="1199" cy="969"/>
            </a:xfrm>
          </p:grpSpPr>
          <p:sp>
            <p:nvSpPr>
              <p:cNvPr id="337" name="Freeform 335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38" name="Freeform 336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39" name="Freeform 337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0" name="Freeform 338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1" name="Freeform 339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2" name="Freeform 340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3" name="Freeform 341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110" y="534"/>
                  </a:cxn>
                  <a:cxn ang="0">
                    <a:pos x="1512" y="294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4" name="Freeform 342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110" y="534"/>
                  </a:cxn>
                  <a:cxn ang="0">
                    <a:pos x="1512" y="294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5" name="Freeform 343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90"/>
                  </a:cxn>
                  <a:cxn ang="0">
                    <a:pos x="0" y="174"/>
                  </a:cxn>
                </a:cxnLst>
                <a:rect l="0" t="0" r="r" b="b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6" name="Freeform 344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90"/>
                  </a:cxn>
                  <a:cxn ang="0">
                    <a:pos x="0" y="174"/>
                  </a:cxn>
                </a:cxnLst>
                <a:rect l="0" t="0" r="r" b="b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7" name="Line 345"/>
              <p:cNvSpPr>
                <a:spLocks noChangeShapeType="1"/>
              </p:cNvSpPr>
              <p:nvPr/>
            </p:nvSpPr>
            <p:spPr bwMode="auto">
              <a:xfrm flipV="1">
                <a:off x="3295" y="1645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8" name="Line 346"/>
              <p:cNvSpPr>
                <a:spLocks noChangeShapeType="1"/>
              </p:cNvSpPr>
              <p:nvPr/>
            </p:nvSpPr>
            <p:spPr bwMode="auto">
              <a:xfrm flipV="1">
                <a:off x="3484" y="1718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9" name="Line 347"/>
              <p:cNvSpPr>
                <a:spLocks noChangeShapeType="1"/>
              </p:cNvSpPr>
              <p:nvPr/>
            </p:nvSpPr>
            <p:spPr bwMode="auto">
              <a:xfrm flipH="1" flipV="1">
                <a:off x="3237" y="1619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0" name="Freeform 348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1" name="Freeform 349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2" name="Freeform 350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3" name="Freeform 351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4" name="Line 352"/>
              <p:cNvSpPr>
                <a:spLocks noChangeShapeType="1"/>
              </p:cNvSpPr>
              <p:nvPr/>
            </p:nvSpPr>
            <p:spPr bwMode="auto">
              <a:xfrm flipV="1">
                <a:off x="3295" y="157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5" name="Line 353"/>
              <p:cNvSpPr>
                <a:spLocks noChangeShapeType="1"/>
              </p:cNvSpPr>
              <p:nvPr/>
            </p:nvSpPr>
            <p:spPr bwMode="auto">
              <a:xfrm flipV="1">
                <a:off x="3484" y="164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6" name="Line 354"/>
              <p:cNvSpPr>
                <a:spLocks noChangeShapeType="1"/>
              </p:cNvSpPr>
              <p:nvPr/>
            </p:nvSpPr>
            <p:spPr bwMode="auto">
              <a:xfrm flipH="1" flipV="1">
                <a:off x="3237" y="154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7" name="Freeform 355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8" name="Freeform 356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9" name="Freeform 357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0" name="Freeform 358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1" name="Line 359"/>
              <p:cNvSpPr>
                <a:spLocks noChangeShapeType="1"/>
              </p:cNvSpPr>
              <p:nvPr/>
            </p:nvSpPr>
            <p:spPr bwMode="auto">
              <a:xfrm flipV="1">
                <a:off x="3295" y="149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2" name="Line 360"/>
              <p:cNvSpPr>
                <a:spLocks noChangeShapeType="1"/>
              </p:cNvSpPr>
              <p:nvPr/>
            </p:nvSpPr>
            <p:spPr bwMode="auto">
              <a:xfrm flipV="1">
                <a:off x="3484" y="1567"/>
                <a:ext cx="187" cy="10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3" name="Line 361"/>
              <p:cNvSpPr>
                <a:spLocks noChangeShapeType="1"/>
              </p:cNvSpPr>
              <p:nvPr/>
            </p:nvSpPr>
            <p:spPr bwMode="auto">
              <a:xfrm flipH="1" flipV="1">
                <a:off x="3237" y="146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4" name="Freeform 362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5" name="Freeform 363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6" name="Freeform 364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7" name="Freeform 365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8" name="Line 366"/>
              <p:cNvSpPr>
                <a:spLocks noChangeShapeType="1"/>
              </p:cNvSpPr>
              <p:nvPr/>
            </p:nvSpPr>
            <p:spPr bwMode="auto">
              <a:xfrm flipV="1">
                <a:off x="3295" y="1418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9" name="Line 367"/>
              <p:cNvSpPr>
                <a:spLocks noChangeShapeType="1"/>
              </p:cNvSpPr>
              <p:nvPr/>
            </p:nvSpPr>
            <p:spPr bwMode="auto">
              <a:xfrm flipV="1">
                <a:off x="3484" y="149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0" name="Line 368"/>
              <p:cNvSpPr>
                <a:spLocks noChangeShapeType="1"/>
              </p:cNvSpPr>
              <p:nvPr/>
            </p:nvSpPr>
            <p:spPr bwMode="auto">
              <a:xfrm flipH="1" flipV="1">
                <a:off x="3237" y="139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1" name="Freeform 369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2" name="Freeform 370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3" name="Freeform 371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4" name="Freeform 372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5" name="Line 373"/>
              <p:cNvSpPr>
                <a:spLocks noChangeShapeType="1"/>
              </p:cNvSpPr>
              <p:nvPr/>
            </p:nvSpPr>
            <p:spPr bwMode="auto">
              <a:xfrm flipV="1">
                <a:off x="3295" y="1343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6" name="Line 374"/>
              <p:cNvSpPr>
                <a:spLocks noChangeShapeType="1"/>
              </p:cNvSpPr>
              <p:nvPr/>
            </p:nvSpPr>
            <p:spPr bwMode="auto">
              <a:xfrm flipV="1">
                <a:off x="3484" y="1415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7" name="Line 375"/>
              <p:cNvSpPr>
                <a:spLocks noChangeShapeType="1"/>
              </p:cNvSpPr>
              <p:nvPr/>
            </p:nvSpPr>
            <p:spPr bwMode="auto">
              <a:xfrm flipH="1" flipV="1">
                <a:off x="3237" y="1316"/>
                <a:ext cx="538" cy="2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8" name="Freeform 376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9" name="Freeform 377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0" name="Freeform 378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1" name="Freeform 379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2" name="Line 380"/>
              <p:cNvSpPr>
                <a:spLocks noChangeShapeType="1"/>
              </p:cNvSpPr>
              <p:nvPr/>
            </p:nvSpPr>
            <p:spPr bwMode="auto">
              <a:xfrm flipV="1">
                <a:off x="3295" y="1267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3" name="Line 381"/>
              <p:cNvSpPr>
                <a:spLocks noChangeShapeType="1"/>
              </p:cNvSpPr>
              <p:nvPr/>
            </p:nvSpPr>
            <p:spPr bwMode="auto">
              <a:xfrm flipV="1">
                <a:off x="3484" y="1337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4" name="Line 382"/>
              <p:cNvSpPr>
                <a:spLocks noChangeShapeType="1"/>
              </p:cNvSpPr>
              <p:nvPr/>
            </p:nvSpPr>
            <p:spPr bwMode="auto">
              <a:xfrm flipH="1" flipV="1">
                <a:off x="3237" y="124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5" name="Freeform 383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6" name="Freeform 384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7" name="Freeform 385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8" name="Freeform 386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9" name="Freeform 387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0" name="Freeform 388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1" name="Freeform 389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2" name="Freeform 390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3" name="Freeform 391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4" name="Freeform 392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5" name="Freeform 393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6" name="Freeform 394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7" name="Freeform 395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8" name="Freeform 396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9" name="Freeform 397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2" y="804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0" name="Freeform 398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2" y="804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1" name="Freeform 399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2" name="Freeform 400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3" name="Freeform 401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8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4" name="Freeform 402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8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5" name="Freeform 403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/>
                <a:ahLst/>
                <a:cxnLst>
                  <a:cxn ang="0">
                    <a:pos x="402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40" y="216"/>
                  </a:cxn>
                  <a:cxn ang="0">
                    <a:pos x="402" y="420"/>
                  </a:cxn>
                  <a:cxn ang="0">
                    <a:pos x="402" y="438"/>
                  </a:cxn>
                </a:cxnLst>
                <a:rect l="0" t="0" r="r" b="b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6" name="Freeform 404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/>
                <a:ahLst/>
                <a:cxnLst>
                  <a:cxn ang="0">
                    <a:pos x="402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40" y="216"/>
                  </a:cxn>
                  <a:cxn ang="0">
                    <a:pos x="402" y="420"/>
                  </a:cxn>
                  <a:cxn ang="0">
                    <a:pos x="402" y="438"/>
                  </a:cxn>
                </a:cxnLst>
                <a:rect l="0" t="0" r="r" b="b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7" name="Freeform 405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8" name="Freeform 406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9" name="Freeform 407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4" y="204"/>
                  </a:cxn>
                  <a:cxn ang="0">
                    <a:pos x="174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0" name="Freeform 408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4" y="204"/>
                  </a:cxn>
                  <a:cxn ang="0">
                    <a:pos x="174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1" name="Freeform 409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74" y="18"/>
                  </a:cxn>
                  <a:cxn ang="0">
                    <a:pos x="168" y="0"/>
                  </a:cxn>
                </a:cxnLst>
                <a:rect l="0" t="0" r="r" b="b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2" name="Freeform 410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74" y="18"/>
                  </a:cxn>
                  <a:cxn ang="0">
                    <a:pos x="168" y="0"/>
                  </a:cxn>
                </a:cxnLst>
                <a:rect l="0" t="0" r="r" b="b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3" name="Freeform 411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4" name="Freeform 412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5" name="Freeform 413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6" name="Freeform 414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7" name="Freeform 415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8" name="Freeform 416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19" name="Freeform 417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0" name="Freeform 418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1" name="Freeform 419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2" name="Freeform 420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3" name="Freeform 421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4" name="Freeform 422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5" name="Freeform 423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6" name="Freeform 424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7" name="Freeform 425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8" name="Freeform 426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9" name="Freeform 427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0" name="Freeform 428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1" name="Freeform 429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2" name="Freeform 430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3" name="Freeform 431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4" name="Freeform 432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5" name="Freeform 433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6" name="Freeform 434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7" name="Freeform 435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8" name="Freeform 436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9" name="Freeform 437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0" name="Freeform 438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1" name="Freeform 439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2" name="Freeform 440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3" name="Line 441"/>
              <p:cNvSpPr>
                <a:spLocks noChangeShapeType="1"/>
              </p:cNvSpPr>
              <p:nvPr/>
            </p:nvSpPr>
            <p:spPr bwMode="auto">
              <a:xfrm flipV="1">
                <a:off x="2838" y="189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4" name="Line 442"/>
              <p:cNvSpPr>
                <a:spLocks noChangeShapeType="1"/>
              </p:cNvSpPr>
              <p:nvPr/>
            </p:nvSpPr>
            <p:spPr bwMode="auto">
              <a:xfrm flipV="1">
                <a:off x="3027" y="196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5" name="Line 443"/>
              <p:cNvSpPr>
                <a:spLocks noChangeShapeType="1"/>
              </p:cNvSpPr>
              <p:nvPr/>
            </p:nvSpPr>
            <p:spPr bwMode="auto">
              <a:xfrm flipH="1" flipV="1">
                <a:off x="2780" y="186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6" name="Freeform 444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7" name="Freeform 445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8" name="Freeform 446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49" name="Freeform 447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0" name="Line 448"/>
              <p:cNvSpPr>
                <a:spLocks noChangeShapeType="1"/>
              </p:cNvSpPr>
              <p:nvPr/>
            </p:nvSpPr>
            <p:spPr bwMode="auto">
              <a:xfrm flipV="1">
                <a:off x="2838" y="181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1" name="Line 449"/>
              <p:cNvSpPr>
                <a:spLocks noChangeShapeType="1"/>
              </p:cNvSpPr>
              <p:nvPr/>
            </p:nvSpPr>
            <p:spPr bwMode="auto">
              <a:xfrm flipV="1">
                <a:off x="3027" y="1887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2" name="Line 450"/>
              <p:cNvSpPr>
                <a:spLocks noChangeShapeType="1"/>
              </p:cNvSpPr>
              <p:nvPr/>
            </p:nvSpPr>
            <p:spPr bwMode="auto">
              <a:xfrm flipH="1" flipV="1">
                <a:off x="2780" y="178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3" name="Freeform 451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4" name="Freeform 452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5" name="Freeform 453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6" name="Freeform 454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7" name="Line 455"/>
              <p:cNvSpPr>
                <a:spLocks noChangeShapeType="1"/>
              </p:cNvSpPr>
              <p:nvPr/>
            </p:nvSpPr>
            <p:spPr bwMode="auto">
              <a:xfrm flipV="1">
                <a:off x="2838" y="173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8" name="Line 456"/>
              <p:cNvSpPr>
                <a:spLocks noChangeShapeType="1"/>
              </p:cNvSpPr>
              <p:nvPr/>
            </p:nvSpPr>
            <p:spPr bwMode="auto">
              <a:xfrm flipV="1">
                <a:off x="3027" y="181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9" name="Line 457"/>
              <p:cNvSpPr>
                <a:spLocks noChangeShapeType="1"/>
              </p:cNvSpPr>
              <p:nvPr/>
            </p:nvSpPr>
            <p:spPr bwMode="auto">
              <a:xfrm flipH="1" flipV="1">
                <a:off x="2780" y="171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0" name="Freeform 458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1" name="Freeform 459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2" name="Freeform 460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3" name="Freeform 461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4" name="Line 462"/>
              <p:cNvSpPr>
                <a:spLocks noChangeShapeType="1"/>
              </p:cNvSpPr>
              <p:nvPr/>
            </p:nvSpPr>
            <p:spPr bwMode="auto">
              <a:xfrm flipV="1">
                <a:off x="2838" y="1663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5" name="Line 463"/>
              <p:cNvSpPr>
                <a:spLocks noChangeShapeType="1"/>
              </p:cNvSpPr>
              <p:nvPr/>
            </p:nvSpPr>
            <p:spPr bwMode="auto">
              <a:xfrm flipV="1">
                <a:off x="3027" y="1735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6" name="Line 464"/>
              <p:cNvSpPr>
                <a:spLocks noChangeShapeType="1"/>
              </p:cNvSpPr>
              <p:nvPr/>
            </p:nvSpPr>
            <p:spPr bwMode="auto">
              <a:xfrm flipH="1" flipV="1">
                <a:off x="2780" y="1636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7" name="Freeform 465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8" name="Freeform 466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9" name="Freeform 467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0" name="Freeform 468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1" name="Line 469"/>
              <p:cNvSpPr>
                <a:spLocks noChangeShapeType="1"/>
              </p:cNvSpPr>
              <p:nvPr/>
            </p:nvSpPr>
            <p:spPr bwMode="auto">
              <a:xfrm flipV="1">
                <a:off x="2838" y="1587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2" name="Line 470"/>
              <p:cNvSpPr>
                <a:spLocks noChangeShapeType="1"/>
              </p:cNvSpPr>
              <p:nvPr/>
            </p:nvSpPr>
            <p:spPr bwMode="auto">
              <a:xfrm flipV="1">
                <a:off x="3027" y="1660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3" name="Line 471"/>
              <p:cNvSpPr>
                <a:spLocks noChangeShapeType="1"/>
              </p:cNvSpPr>
              <p:nvPr/>
            </p:nvSpPr>
            <p:spPr bwMode="auto">
              <a:xfrm flipH="1" flipV="1">
                <a:off x="2780" y="156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4" name="Freeform 472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5" name="Freeform 473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6" name="Freeform 474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7" name="Freeform 475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8" name="Line 476"/>
              <p:cNvSpPr>
                <a:spLocks noChangeShapeType="1"/>
              </p:cNvSpPr>
              <p:nvPr/>
            </p:nvSpPr>
            <p:spPr bwMode="auto">
              <a:xfrm flipV="1">
                <a:off x="2838" y="150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79" name="Line 477"/>
              <p:cNvSpPr>
                <a:spLocks noChangeShapeType="1"/>
              </p:cNvSpPr>
              <p:nvPr/>
            </p:nvSpPr>
            <p:spPr bwMode="auto">
              <a:xfrm flipV="1">
                <a:off x="3027" y="1581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0" name="Line 478"/>
              <p:cNvSpPr>
                <a:spLocks noChangeShapeType="1"/>
              </p:cNvSpPr>
              <p:nvPr/>
            </p:nvSpPr>
            <p:spPr bwMode="auto">
              <a:xfrm flipH="1" flipV="1">
                <a:off x="2780" y="1485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1" name="Freeform 479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2" name="Freeform 480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3" name="Freeform 481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4" name="Freeform 482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5" name="Freeform 483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6" name="Freeform 484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7" name="Freeform 485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8" name="Freeform 486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89" name="Freeform 487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24" y="810"/>
                  </a:cxn>
                  <a:cxn ang="0">
                    <a:pos x="24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0" name="Freeform 488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24" y="810"/>
                  </a:cxn>
                  <a:cxn ang="0">
                    <a:pos x="24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1" name="Freeform 489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2" name="Freeform 490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3" name="Freeform 491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4" name="Freeform 492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5" name="Freeform 493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6" name="Freeform 494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7" name="Freeform 495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8" name="Freeform 496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9" name="Freeform 497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2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0" name="Freeform 498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2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1" name="Freeform 499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/>
                <a:ahLst/>
                <a:cxnLst>
                  <a:cxn ang="0">
                    <a:pos x="396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34" y="216"/>
                  </a:cxn>
                  <a:cxn ang="0">
                    <a:pos x="396" y="420"/>
                  </a:cxn>
                  <a:cxn ang="0">
                    <a:pos x="396" y="438"/>
                  </a:cxn>
                </a:cxnLst>
                <a:rect l="0" t="0" r="r" b="b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2" name="Freeform 500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/>
                <a:ahLst/>
                <a:cxnLst>
                  <a:cxn ang="0">
                    <a:pos x="396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34" y="216"/>
                  </a:cxn>
                  <a:cxn ang="0">
                    <a:pos x="396" y="420"/>
                  </a:cxn>
                  <a:cxn ang="0">
                    <a:pos x="396" y="438"/>
                  </a:cxn>
                </a:cxnLst>
                <a:rect l="0" t="0" r="r" b="b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3" name="Freeform 501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4" name="Freeform 502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5" name="Freeform 503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8" y="204"/>
                  </a:cxn>
                  <a:cxn ang="0">
                    <a:pos x="168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6" name="Freeform 504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8" y="204"/>
                  </a:cxn>
                  <a:cxn ang="0">
                    <a:pos x="168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7" name="Freeform 505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68" y="18"/>
                  </a:cxn>
                  <a:cxn ang="0">
                    <a:pos x="168" y="0"/>
                  </a:cxn>
                </a:cxnLst>
                <a:rect l="0" t="0" r="r" b="b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8" name="Freeform 506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68" y="18"/>
                  </a:cxn>
                  <a:cxn ang="0">
                    <a:pos x="168" y="0"/>
                  </a:cxn>
                </a:cxnLst>
                <a:rect l="0" t="0" r="r" b="b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09" name="Freeform 507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0" name="Freeform 508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1" name="Freeform 509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2" name="Freeform 510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3" name="Freeform 511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4" name="Freeform 512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5" name="Freeform 513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6" name="Freeform 514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7" name="Freeform 515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8" name="Freeform 516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9" name="Freeform 517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0" name="Freeform 518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1" name="Freeform 519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2" name="Freeform 520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3" name="Freeform 521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4" name="Freeform 522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5" name="Freeform 523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6" name="Freeform 524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7" name="Freeform 525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28" name="Freeform 526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36" name="Text Box 527"/>
            <p:cNvSpPr txBox="1">
              <a:spLocks noChangeArrowheads="1"/>
            </p:cNvSpPr>
            <p:nvPr/>
          </p:nvSpPr>
          <p:spPr bwMode="auto">
            <a:xfrm>
              <a:off x="1296" y="2587"/>
              <a:ext cx="455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b="1">
                  <a:solidFill>
                    <a:srgbClr val="000000"/>
                  </a:solidFill>
                  <a:latin typeface="Arial" charset="0"/>
                </a:rPr>
                <a:t>储存区</a:t>
              </a:r>
            </a:p>
          </p:txBody>
        </p:sp>
      </p:grpSp>
      <p:grpSp>
        <p:nvGrpSpPr>
          <p:cNvPr id="529" name="Group 528"/>
          <p:cNvGrpSpPr>
            <a:grpSpLocks/>
          </p:cNvGrpSpPr>
          <p:nvPr/>
        </p:nvGrpSpPr>
        <p:grpSpPr bwMode="auto">
          <a:xfrm>
            <a:off x="3904928" y="2145655"/>
            <a:ext cx="838200" cy="725488"/>
            <a:chOff x="2496" y="1536"/>
            <a:chExt cx="528" cy="457"/>
          </a:xfrm>
        </p:grpSpPr>
        <p:sp>
          <p:nvSpPr>
            <p:cNvPr id="530" name="Rectangle 529"/>
            <p:cNvSpPr>
              <a:spLocks noChangeArrowheads="1"/>
            </p:cNvSpPr>
            <p:nvPr/>
          </p:nvSpPr>
          <p:spPr bwMode="auto">
            <a:xfrm>
              <a:off x="2496" y="1820"/>
              <a:ext cx="3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b="1">
                  <a:solidFill>
                    <a:srgbClr val="000000"/>
                  </a:solidFill>
                  <a:latin typeface="Arial" charset="0"/>
                </a:rPr>
                <a:t>上架</a:t>
              </a:r>
            </a:p>
          </p:txBody>
        </p:sp>
        <p:graphicFrame>
          <p:nvGraphicFramePr>
            <p:cNvPr id="531" name="Object 530"/>
            <p:cNvGraphicFramePr>
              <a:graphicFrameLocks noChangeAspect="1"/>
            </p:cNvGraphicFramePr>
            <p:nvPr/>
          </p:nvGraphicFramePr>
          <p:xfrm>
            <a:off x="2544" y="1536"/>
            <a:ext cx="480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11" name="Clip" r:id="rId3" imgW="6000750" imgH="4010025" progId="">
                    <p:embed/>
                  </p:oleObj>
                </mc:Choice>
                <mc:Fallback>
                  <p:oleObj name="Clip" r:id="rId3" imgW="6000750" imgH="4010025" progId="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4" y="1536"/>
                          <a:ext cx="480" cy="32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2" name="Line 531"/>
          <p:cNvSpPr>
            <a:spLocks noChangeShapeType="1"/>
          </p:cNvSpPr>
          <p:nvPr/>
        </p:nvSpPr>
        <p:spPr bwMode="auto">
          <a:xfrm flipV="1">
            <a:off x="4285928" y="2907655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黑体" panose="02010609060101010101" pitchFamily="49" charset="-122"/>
            </a:endParaRPr>
          </a:p>
        </p:txBody>
      </p:sp>
      <p:sp>
        <p:nvSpPr>
          <p:cNvPr id="533" name="Line 536"/>
          <p:cNvSpPr>
            <a:spLocks noChangeShapeType="1"/>
          </p:cNvSpPr>
          <p:nvPr/>
        </p:nvSpPr>
        <p:spPr bwMode="auto">
          <a:xfrm flipH="1">
            <a:off x="4227191" y="349661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黑体" panose="02010609060101010101" pitchFamily="49" charset="-122"/>
            </a:endParaRPr>
          </a:p>
        </p:txBody>
      </p:sp>
      <p:pic>
        <p:nvPicPr>
          <p:cNvPr id="53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4666" y="3915620"/>
            <a:ext cx="1250924" cy="198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9" name="Rectangle 533"/>
          <p:cNvSpPr>
            <a:spLocks noChangeArrowheads="1"/>
          </p:cNvSpPr>
          <p:nvPr/>
        </p:nvSpPr>
        <p:spPr bwMode="auto">
          <a:xfrm>
            <a:off x="5006974" y="1103910"/>
            <a:ext cx="413702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31775" indent="-231775" eaLnBrk="0" fontAlgn="auto" hangingPunct="0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006666"/>
              </a:buClr>
              <a:buFontTx/>
              <a:buChar char="•"/>
              <a:tabLst>
                <a:tab pos="123825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WMS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自动计算暂存区的非冻结物料上架</a:t>
            </a: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marL="231775" indent="-231775" eaLnBrk="0" fontAlgn="auto" hangingPunct="0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006666"/>
              </a:buClr>
              <a:buFontTx/>
              <a:buChar char="•"/>
              <a:tabLst>
                <a:tab pos="1238250" algn="l"/>
              </a:tabLst>
            </a:pP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marL="231775" indent="-231775" eaLnBrk="0" fontAlgn="auto" hangingPunct="0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006666"/>
              </a:buClr>
              <a:buFontTx/>
              <a:buChar char="•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上架情形</a:t>
            </a:r>
            <a:endParaRPr lang="zh-CN" altLang="en-AU" dirty="0">
              <a:solidFill>
                <a:srgbClr val="000000"/>
              </a:solidFill>
              <a:latin typeface="+mn-ea"/>
              <a:ea typeface="+mn-ea"/>
            </a:endParaRPr>
          </a:p>
          <a:p>
            <a:pPr marL="857250" lvl="1" indent="-398463" eaLnBrk="0" fontAlgn="auto" hangingPunct="0"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AU" dirty="0" smtClean="0">
                <a:solidFill>
                  <a:srgbClr val="000000"/>
                </a:solidFill>
                <a:latin typeface="+mn-ea"/>
                <a:ea typeface="+mn-ea"/>
              </a:rPr>
              <a:t>放入存储区</a:t>
            </a:r>
          </a:p>
          <a:p>
            <a:pPr marL="857250" lvl="1" indent="-398463" eaLnBrk="0" fontAlgn="auto" hangingPunct="0"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AU" dirty="0" smtClean="0">
                <a:solidFill>
                  <a:srgbClr val="000000"/>
                </a:solidFill>
                <a:latin typeface="+mn-ea"/>
                <a:ea typeface="+mn-ea"/>
              </a:rPr>
              <a:t>为拣货面补货</a:t>
            </a:r>
          </a:p>
          <a:p>
            <a:pPr marL="857250" lvl="1" indent="-398463" eaLnBrk="0" fontAlgn="auto" hangingPunct="0"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AU" dirty="0" smtClean="0">
                <a:solidFill>
                  <a:srgbClr val="000000"/>
                </a:solidFill>
                <a:latin typeface="+mn-ea"/>
                <a:ea typeface="+mn-ea"/>
              </a:rPr>
              <a:t>越库转运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（直接发货到产线）</a:t>
            </a:r>
            <a:endParaRPr lang="zh-CN" altLang="en-AU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eaLnBrk="0" fontAlgn="auto" hangingPunct="0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006666"/>
              </a:buClr>
              <a:buFontTx/>
              <a:buChar char="•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入库上架指引的形式</a:t>
            </a:r>
          </a:p>
          <a:p>
            <a:pPr marL="857250" lvl="1" indent="-398463" eaLnBrk="0" fontAlgn="auto" hangingPunct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上架单据</a:t>
            </a:r>
          </a:p>
          <a:p>
            <a:pPr marL="857250" lvl="1" indent="-398463" eaLnBrk="0" fontAlgn="auto" hangingPunct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通过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RF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设备自动指引</a:t>
            </a:r>
          </a:p>
          <a:p>
            <a:pPr marL="857250" lvl="1" indent="-398463" eaLnBrk="0" fontAlgn="auto" hangingPunct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上架标签</a:t>
            </a:r>
          </a:p>
          <a:p>
            <a:pPr marL="857250" lvl="1" indent="-398463" eaLnBrk="0" fontAlgn="auto" hangingPunct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电子标签</a:t>
            </a: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marL="857250" lvl="1" indent="-398463" eaLnBrk="0" fontAlgn="auto" hangingPunct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6666"/>
              </a:buClr>
              <a:buFont typeface="Arial" panose="020B0604020202020204" pitchFamily="34" charset="0"/>
              <a:buChar char="–"/>
              <a:tabLst>
                <a:tab pos="1238250" algn="l"/>
              </a:tabLst>
            </a:pP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eaLnBrk="0" fontAlgn="auto" hangingPunct="0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006666"/>
              </a:buClr>
              <a:buFontTx/>
              <a:buChar char="•"/>
              <a:tabLst>
                <a:tab pos="123825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RF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扫描库位号确认上架完成</a:t>
            </a: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fontAlgn="auto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E9A614"/>
              </a:buClr>
              <a:buFontTx/>
              <a:buChar char="•"/>
              <a:tabLst>
                <a:tab pos="1238250" algn="l"/>
              </a:tabLst>
            </a:pPr>
            <a:endParaRPr lang="en-US" altLang="zh-CN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marL="692150" lvl="2" indent="241300" fontAlgn="auto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E9A614"/>
              </a:buClr>
              <a:buFontTx/>
              <a:buChar char="•"/>
              <a:tabLst>
                <a:tab pos="1238250" algn="l"/>
              </a:tabLst>
            </a:pPr>
            <a:endParaRPr lang="zh-CN" altLang="en-AU" dirty="0">
              <a:solidFill>
                <a:srgbClr val="000000"/>
              </a:solidFill>
              <a:latin typeface="+mn-ea"/>
              <a:ea typeface="+mn-ea"/>
            </a:endParaRPr>
          </a:p>
          <a:p>
            <a:pPr marL="231775" indent="-231775" fontAlgn="auto">
              <a:lnSpc>
                <a:spcPct val="95000"/>
              </a:lnSpc>
              <a:spcBef>
                <a:spcPct val="25000"/>
              </a:spcBef>
              <a:spcAft>
                <a:spcPts val="0"/>
              </a:spcAft>
              <a:buClr>
                <a:srgbClr val="E9A614"/>
              </a:buClr>
              <a:buFontTx/>
              <a:buChar char="•"/>
              <a:tabLst>
                <a:tab pos="1238250" algn="l"/>
              </a:tabLst>
            </a:pPr>
            <a:endParaRPr lang="zh-CN" altLang="en-AU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建波次</a:t>
            </a:r>
            <a:endParaRPr lang="zh-CN" altLang="en-US" sz="3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ounded Rectangle 9"/>
          <p:cNvSpPr>
            <a:spLocks noChangeArrowheads="1"/>
          </p:cNvSpPr>
          <p:nvPr/>
        </p:nvSpPr>
        <p:spPr bwMode="auto">
          <a:xfrm>
            <a:off x="7716838" y="1463675"/>
            <a:ext cx="1103312" cy="19558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 algn="ctr">
            <a:solidFill>
              <a:schemeClr val="accent2"/>
            </a:solidFill>
            <a:round/>
            <a:headEnd/>
            <a:tailEnd type="triangle" w="sm" len="lg"/>
          </a:ln>
        </p:spPr>
        <p:txBody>
          <a:bodyPr wrap="none" lIns="90000" tIns="46800" rIns="90000" bIns="46800"/>
          <a:lstStyle/>
          <a:p>
            <a:pPr marL="244475" indent="-244475"/>
            <a:r>
              <a:rPr lang="zh-CN" altLang="en-US" sz="14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发货区：</a:t>
            </a:r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850" y="1371600"/>
            <a:ext cx="3702050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14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合并订单，实行集合拣配</a:t>
            </a:r>
            <a:endParaRPr lang="en-US" altLang="zh-CN" sz="1400" b="1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主要的合并条件：</a:t>
            </a:r>
            <a:endParaRPr lang="en-US" altLang="zh-CN" sz="1200" b="1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ü"/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按物料</a:t>
            </a:r>
            <a:endParaRPr lang="en-US" altLang="zh-CN" sz="12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ü"/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按客户</a:t>
            </a:r>
            <a:endParaRPr lang="en-US" altLang="zh-CN" sz="12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ü"/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按发货时间</a:t>
            </a:r>
            <a:endParaRPr lang="en-US" altLang="zh-CN" sz="12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ü"/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按运输路由（承运商，路线。。）</a:t>
            </a:r>
            <a:endParaRPr lang="en-US" altLang="zh-CN" sz="12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ü"/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按库门或发货区</a:t>
            </a:r>
            <a:endParaRPr lang="en-US" altLang="zh-CN" sz="12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en-US" altLang="zh-CN" sz="140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  <a:buClr>
                <a:srgbClr val="F0AB00"/>
              </a:buClr>
              <a:buSzPct val="80000"/>
              <a:buFont typeface="Wingdings" pitchFamily="2" charset="2"/>
              <a:buChar char="n"/>
              <a:defRPr/>
            </a:pPr>
            <a:r>
              <a:rPr lang="zh-CN" altLang="en-US" sz="14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按时间轴，排列订单，按计划派发任务</a:t>
            </a:r>
          </a:p>
        </p:txBody>
      </p:sp>
      <p:sp>
        <p:nvSpPr>
          <p:cNvPr id="5" name="Rounded Rectangle 9"/>
          <p:cNvSpPr>
            <a:spLocks noChangeArrowheads="1"/>
          </p:cNvSpPr>
          <p:nvPr/>
        </p:nvSpPr>
        <p:spPr bwMode="auto">
          <a:xfrm>
            <a:off x="2981325" y="1460500"/>
            <a:ext cx="1331913" cy="19558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 algn="ctr">
            <a:solidFill>
              <a:schemeClr val="accent2"/>
            </a:solidFill>
            <a:round/>
            <a:headEnd/>
            <a:tailEnd type="triangle" w="sm" len="lg"/>
          </a:ln>
        </p:spPr>
        <p:txBody>
          <a:bodyPr wrap="none" lIns="90000" tIns="46800" rIns="90000" bIns="46800"/>
          <a:lstStyle/>
          <a:p>
            <a:pPr marL="244475" indent="-244475"/>
            <a:r>
              <a:rPr lang="zh-CN" altLang="en-US" sz="14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仓储区：</a:t>
            </a:r>
            <a:endParaRPr lang="en-US" altLang="zh-CN" sz="140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/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Isosceles Triangle 41"/>
          <p:cNvSpPr>
            <a:spLocks noChangeArrowheads="1"/>
          </p:cNvSpPr>
          <p:nvPr/>
        </p:nvSpPr>
        <p:spPr bwMode="auto">
          <a:xfrm>
            <a:off x="3209787" y="1974850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Isosceles Triangle 42"/>
          <p:cNvSpPr>
            <a:spLocks noChangeArrowheads="1"/>
          </p:cNvSpPr>
          <p:nvPr/>
        </p:nvSpPr>
        <p:spPr bwMode="auto">
          <a:xfrm>
            <a:off x="3336787" y="2228850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8" name="Oval 44"/>
          <p:cNvSpPr>
            <a:spLocks noChangeArrowheads="1"/>
          </p:cNvSpPr>
          <p:nvPr/>
        </p:nvSpPr>
        <p:spPr bwMode="auto">
          <a:xfrm>
            <a:off x="3892412" y="2549525"/>
            <a:ext cx="266700" cy="220663"/>
          </a:xfrm>
          <a:prstGeom prst="ellipse">
            <a:avLst/>
          </a:prstGeom>
          <a:solidFill>
            <a:srgbClr val="00B0F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Oval 45"/>
          <p:cNvSpPr>
            <a:spLocks noChangeArrowheads="1"/>
          </p:cNvSpPr>
          <p:nvPr/>
        </p:nvSpPr>
        <p:spPr bwMode="auto">
          <a:xfrm>
            <a:off x="3673337" y="2851150"/>
            <a:ext cx="265113" cy="219075"/>
          </a:xfrm>
          <a:prstGeom prst="ellipse">
            <a:avLst/>
          </a:prstGeom>
          <a:solidFill>
            <a:srgbClr val="00B0F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Oval 46"/>
          <p:cNvSpPr>
            <a:spLocks noChangeArrowheads="1"/>
          </p:cNvSpPr>
          <p:nvPr/>
        </p:nvSpPr>
        <p:spPr bwMode="auto">
          <a:xfrm>
            <a:off x="4008300" y="2862263"/>
            <a:ext cx="266700" cy="219075"/>
          </a:xfrm>
          <a:prstGeom prst="ellipse">
            <a:avLst/>
          </a:prstGeom>
          <a:solidFill>
            <a:srgbClr val="00B0F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Isosceles Triangle 47"/>
          <p:cNvSpPr>
            <a:spLocks noChangeArrowheads="1"/>
          </p:cNvSpPr>
          <p:nvPr/>
        </p:nvSpPr>
        <p:spPr bwMode="auto">
          <a:xfrm>
            <a:off x="3058974" y="2239962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Oval 44"/>
          <p:cNvSpPr>
            <a:spLocks noChangeArrowheads="1"/>
          </p:cNvSpPr>
          <p:nvPr/>
        </p:nvSpPr>
        <p:spPr bwMode="auto">
          <a:xfrm>
            <a:off x="3539987" y="2549525"/>
            <a:ext cx="266700" cy="220663"/>
          </a:xfrm>
          <a:prstGeom prst="ellipse">
            <a:avLst/>
          </a:prstGeom>
          <a:solidFill>
            <a:srgbClr val="00B0F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Isosceles Triangle 41"/>
          <p:cNvSpPr>
            <a:spLocks noChangeArrowheads="1"/>
          </p:cNvSpPr>
          <p:nvPr/>
        </p:nvSpPr>
        <p:spPr bwMode="auto">
          <a:xfrm>
            <a:off x="3511412" y="1908175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Isosceles Triangle 42"/>
          <p:cNvSpPr>
            <a:spLocks noChangeArrowheads="1"/>
          </p:cNvSpPr>
          <p:nvPr/>
        </p:nvSpPr>
        <p:spPr bwMode="auto">
          <a:xfrm>
            <a:off x="3638412" y="2228850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Rounded Rectangle 9"/>
          <p:cNvSpPr>
            <a:spLocks noChangeArrowheads="1"/>
          </p:cNvSpPr>
          <p:nvPr/>
        </p:nvSpPr>
        <p:spPr bwMode="auto">
          <a:xfrm>
            <a:off x="5859463" y="1460500"/>
            <a:ext cx="1103312" cy="195580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algn="ctr">
            <a:solidFill>
              <a:schemeClr val="accent2"/>
            </a:solidFill>
            <a:round/>
            <a:headEnd/>
            <a:tailEnd type="triangle" w="sm" len="lg"/>
          </a:ln>
        </p:spPr>
        <p:txBody>
          <a:bodyPr wrap="none" lIns="90000" tIns="46800" rIns="90000" bIns="46800"/>
          <a:lstStyle/>
          <a:p>
            <a:pPr marL="244475" indent="-244475">
              <a:defRPr/>
            </a:pPr>
            <a:r>
              <a:rPr lang="zh-CN" altLang="en-US" sz="140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分拣区：</a:t>
            </a: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>
              <a:defRPr/>
            </a:pP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>
              <a:defRPr/>
            </a:pP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>
              <a:defRPr/>
            </a:pP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>
              <a:defRPr/>
            </a:pP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244475" indent="-244475">
              <a:defRPr/>
            </a:pPr>
            <a:endParaRPr lang="en-US" altLang="zh-CN" sz="14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4383088" y="1936750"/>
            <a:ext cx="1428750" cy="576263"/>
            <a:chOff x="4402000" y="2012950"/>
            <a:chExt cx="1428887" cy="577055"/>
          </a:xfrm>
        </p:grpSpPr>
        <p:sp>
          <p:nvSpPr>
            <p:cNvPr id="17" name="Right Arrow 39"/>
            <p:cNvSpPr/>
            <p:nvPr/>
          </p:nvSpPr>
          <p:spPr bwMode="gray">
            <a:xfrm>
              <a:off x="4402000" y="2322938"/>
              <a:ext cx="1403485" cy="267067"/>
            </a:xfrm>
            <a:prstGeom prst="rightArrow">
              <a:avLst/>
            </a:prstGeom>
            <a:solidFill>
              <a:srgbClr val="002060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endParaRPr lang="zh-CN" altLang="en-US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00523" y="2012950"/>
              <a:ext cx="930364" cy="3083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集合拣配</a:t>
              </a:r>
            </a:p>
          </p:txBody>
        </p:sp>
      </p:grpSp>
      <p:grpSp>
        <p:nvGrpSpPr>
          <p:cNvPr id="16" name="Group 26"/>
          <p:cNvGrpSpPr>
            <a:grpSpLocks/>
          </p:cNvGrpSpPr>
          <p:nvPr/>
        </p:nvGrpSpPr>
        <p:grpSpPr bwMode="auto">
          <a:xfrm>
            <a:off x="7053263" y="1820863"/>
            <a:ext cx="949325" cy="1120775"/>
            <a:chOff x="7052537" y="1820961"/>
            <a:chExt cx="950049" cy="1120122"/>
          </a:xfrm>
        </p:grpSpPr>
        <p:sp>
          <p:nvSpPr>
            <p:cNvPr id="20" name="Right Arrow 41"/>
            <p:cNvSpPr/>
            <p:nvPr/>
          </p:nvSpPr>
          <p:spPr bwMode="gray">
            <a:xfrm rot="20164686">
              <a:off x="7084311" y="2222364"/>
              <a:ext cx="613242" cy="222121"/>
            </a:xfrm>
            <a:prstGeom prst="rightArrow">
              <a:avLst/>
            </a:prstGeom>
            <a:solidFill>
              <a:srgbClr val="002060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endParaRPr lang="zh-CN" altLang="en-US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1" name="Right Arrow 42"/>
            <p:cNvSpPr/>
            <p:nvPr/>
          </p:nvSpPr>
          <p:spPr bwMode="gray">
            <a:xfrm rot="1653841">
              <a:off x="7052537" y="2718962"/>
              <a:ext cx="613242" cy="222121"/>
            </a:xfrm>
            <a:prstGeom prst="rightArrow">
              <a:avLst/>
            </a:prstGeom>
            <a:solidFill>
              <a:srgbClr val="002060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endParaRPr lang="zh-CN" altLang="en-US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071602" y="1820961"/>
              <a:ext cx="930984" cy="3077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分拣</a:t>
              </a:r>
            </a:p>
          </p:txBody>
        </p:sp>
      </p:grpSp>
      <p:sp>
        <p:nvSpPr>
          <p:cNvPr id="23" name="Right Arrow 47"/>
          <p:cNvSpPr/>
          <p:nvPr/>
        </p:nvSpPr>
        <p:spPr bwMode="gray">
          <a:xfrm>
            <a:off x="1285875" y="4343400"/>
            <a:ext cx="7734300" cy="495300"/>
          </a:xfrm>
          <a:prstGeom prst="rightArrow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zh-CN" altLang="en-US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Rectangle 51"/>
          <p:cNvSpPr/>
          <p:nvPr/>
        </p:nvSpPr>
        <p:spPr bwMode="gray">
          <a:xfrm>
            <a:off x="1336675" y="4521200"/>
            <a:ext cx="1439863" cy="152400"/>
          </a:xfrm>
          <a:prstGeom prst="rect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 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～ 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endParaRPr lang="zh-CN" altLang="en-US" sz="110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Rectangle 52"/>
          <p:cNvSpPr/>
          <p:nvPr/>
        </p:nvSpPr>
        <p:spPr bwMode="gray">
          <a:xfrm>
            <a:off x="2809875" y="4521200"/>
            <a:ext cx="1439863" cy="152400"/>
          </a:xfrm>
          <a:prstGeom prst="rect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～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r>
              <a:rPr lang="zh-CN" altLang="en-US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endParaRPr lang="zh-CN" altLang="en-US" sz="110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Rectangle 53"/>
          <p:cNvSpPr/>
          <p:nvPr/>
        </p:nvSpPr>
        <p:spPr bwMode="gray">
          <a:xfrm>
            <a:off x="4279900" y="4521200"/>
            <a:ext cx="1439863" cy="152400"/>
          </a:xfrm>
          <a:prstGeom prst="rect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 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～ 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endParaRPr lang="zh-CN" altLang="en-US" sz="110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Rectangle 54"/>
          <p:cNvSpPr/>
          <p:nvPr/>
        </p:nvSpPr>
        <p:spPr bwMode="gray">
          <a:xfrm>
            <a:off x="5740400" y="4521200"/>
            <a:ext cx="1439863" cy="152400"/>
          </a:xfrm>
          <a:prstGeom prst="rect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 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～ 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endParaRPr lang="zh-CN" altLang="en-US" sz="110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Rectangle 55"/>
          <p:cNvSpPr/>
          <p:nvPr/>
        </p:nvSpPr>
        <p:spPr bwMode="gray">
          <a:xfrm>
            <a:off x="7196138" y="4521200"/>
            <a:ext cx="1439862" cy="152400"/>
          </a:xfrm>
          <a:prstGeom prst="rect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 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～ 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  <a:r>
              <a:rPr lang="zh-CN" altLang="en-US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10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00</a:t>
            </a:r>
            <a:endParaRPr lang="zh-CN" altLang="en-US" sz="110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36675" y="4178300"/>
            <a:ext cx="143986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波订单集合时段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76538" y="4191000"/>
            <a:ext cx="14398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波订单集合时段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81488" y="4191000"/>
            <a:ext cx="14398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波订单集合时段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56275" y="4191000"/>
            <a:ext cx="143986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波订单集合时段</a:t>
            </a:r>
          </a:p>
        </p:txBody>
      </p:sp>
      <p:sp>
        <p:nvSpPr>
          <p:cNvPr id="33" name="Up Arrow 63"/>
          <p:cNvSpPr/>
          <p:nvPr/>
        </p:nvSpPr>
        <p:spPr bwMode="gray">
          <a:xfrm>
            <a:off x="1366838" y="4787900"/>
            <a:ext cx="177800" cy="292100"/>
          </a:xfrm>
          <a:prstGeom prst="upArrow">
            <a:avLst/>
          </a:prstGeom>
          <a:solidFill>
            <a:srgbClr val="00206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zh-CN" altLang="en-US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Up Arrow 64"/>
          <p:cNvSpPr/>
          <p:nvPr/>
        </p:nvSpPr>
        <p:spPr bwMode="gray">
          <a:xfrm>
            <a:off x="2835275" y="4787900"/>
            <a:ext cx="177800" cy="292100"/>
          </a:xfrm>
          <a:prstGeom prst="upArrow">
            <a:avLst/>
          </a:prstGeom>
          <a:solidFill>
            <a:srgbClr val="00206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zh-CN" altLang="en-US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Up Arrow 65"/>
          <p:cNvSpPr/>
          <p:nvPr/>
        </p:nvSpPr>
        <p:spPr bwMode="gray">
          <a:xfrm>
            <a:off x="4313238" y="4787900"/>
            <a:ext cx="177800" cy="292100"/>
          </a:xfrm>
          <a:prstGeom prst="upArrow">
            <a:avLst/>
          </a:prstGeom>
          <a:solidFill>
            <a:srgbClr val="00206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zh-CN" altLang="en-US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Up Arrow 66"/>
          <p:cNvSpPr/>
          <p:nvPr/>
        </p:nvSpPr>
        <p:spPr bwMode="gray">
          <a:xfrm>
            <a:off x="5722938" y="4787900"/>
            <a:ext cx="177800" cy="292100"/>
          </a:xfrm>
          <a:prstGeom prst="upArrow">
            <a:avLst/>
          </a:prstGeom>
          <a:solidFill>
            <a:srgbClr val="002060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zh-CN" altLang="en-US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33513" y="4883150"/>
            <a:ext cx="14398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波任务派发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903538" y="4889500"/>
            <a:ext cx="14398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波任务派发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811838" y="4876800"/>
            <a:ext cx="14398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波任务派发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87850" y="4876800"/>
            <a:ext cx="143986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第</a:t>
            </a:r>
            <a:r>
              <a:rPr lang="en-US" altLang="zh-CN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sz="105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波任务派发</a:t>
            </a:r>
          </a:p>
        </p:txBody>
      </p:sp>
      <p:cxnSp>
        <p:nvCxnSpPr>
          <p:cNvPr id="41" name="Straight Connector 72"/>
          <p:cNvCxnSpPr/>
          <p:nvPr/>
        </p:nvCxnSpPr>
        <p:spPr>
          <a:xfrm rot="5400000">
            <a:off x="679450" y="5324475"/>
            <a:ext cx="121285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3"/>
          <p:cNvCxnSpPr/>
          <p:nvPr/>
        </p:nvCxnSpPr>
        <p:spPr>
          <a:xfrm rot="5400000">
            <a:off x="2170113" y="5324475"/>
            <a:ext cx="121285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4"/>
          <p:cNvCxnSpPr/>
          <p:nvPr/>
        </p:nvCxnSpPr>
        <p:spPr>
          <a:xfrm rot="5400000">
            <a:off x="3654425" y="5324475"/>
            <a:ext cx="121285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5"/>
          <p:cNvCxnSpPr/>
          <p:nvPr/>
        </p:nvCxnSpPr>
        <p:spPr>
          <a:xfrm rot="5400000">
            <a:off x="5113338" y="5324475"/>
            <a:ext cx="121285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76"/>
          <p:cNvCxnSpPr/>
          <p:nvPr/>
        </p:nvCxnSpPr>
        <p:spPr>
          <a:xfrm rot="5400000">
            <a:off x="6586538" y="5324475"/>
            <a:ext cx="121285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88"/>
          <p:cNvGrpSpPr>
            <a:grpSpLocks/>
          </p:cNvGrpSpPr>
          <p:nvPr/>
        </p:nvGrpSpPr>
        <p:grpSpPr bwMode="auto">
          <a:xfrm>
            <a:off x="38100" y="4718050"/>
            <a:ext cx="1041400" cy="476250"/>
            <a:chOff x="38100" y="4718050"/>
            <a:chExt cx="1041400" cy="476208"/>
          </a:xfrm>
        </p:grpSpPr>
        <p:sp>
          <p:nvSpPr>
            <p:cNvPr id="47" name="Rectangle 77"/>
            <p:cNvSpPr/>
            <p:nvPr/>
          </p:nvSpPr>
          <p:spPr bwMode="gray">
            <a:xfrm>
              <a:off x="38100" y="4718050"/>
              <a:ext cx="1041400" cy="12063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10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15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" name="Rectangle 78"/>
            <p:cNvSpPr/>
            <p:nvPr/>
          </p:nvSpPr>
          <p:spPr bwMode="gray">
            <a:xfrm>
              <a:off x="38100" y="4889485"/>
              <a:ext cx="1041400" cy="12063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10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45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9" name="Rectangle 79"/>
            <p:cNvSpPr/>
            <p:nvPr/>
          </p:nvSpPr>
          <p:spPr bwMode="gray">
            <a:xfrm>
              <a:off x="38100" y="5073619"/>
              <a:ext cx="1041400" cy="12063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 algn="ctr">
              <a:solidFill>
                <a:schemeClr val="accent4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10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50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7888" name="Group 89"/>
          <p:cNvGrpSpPr>
            <a:grpSpLocks/>
          </p:cNvGrpSpPr>
          <p:nvPr/>
        </p:nvGrpSpPr>
        <p:grpSpPr bwMode="auto">
          <a:xfrm>
            <a:off x="38100" y="5245100"/>
            <a:ext cx="1041400" cy="292100"/>
            <a:chOff x="38100" y="5245058"/>
            <a:chExt cx="1041400" cy="292100"/>
          </a:xfrm>
        </p:grpSpPr>
        <p:sp>
          <p:nvSpPr>
            <p:cNvPr id="51" name="Rectangle 80"/>
            <p:cNvSpPr/>
            <p:nvPr/>
          </p:nvSpPr>
          <p:spPr bwMode="gray">
            <a:xfrm>
              <a:off x="38100" y="5245058"/>
              <a:ext cx="1041400" cy="1206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11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30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2" name="Rectangle 81"/>
            <p:cNvSpPr/>
            <p:nvPr/>
          </p:nvSpPr>
          <p:spPr bwMode="gray">
            <a:xfrm>
              <a:off x="38100" y="5416508"/>
              <a:ext cx="1041400" cy="12065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 algn="ctr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11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40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53" name="Rectangle 82"/>
          <p:cNvSpPr/>
          <p:nvPr/>
        </p:nvSpPr>
        <p:spPr bwMode="gray">
          <a:xfrm>
            <a:off x="38100" y="5588000"/>
            <a:ext cx="1041400" cy="1206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 algn="ctr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en-US" altLang="zh-CN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r>
              <a: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  <a:endParaRPr lang="zh-CN" altLang="en-US" sz="1050" i="0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7889" name="Group 90"/>
          <p:cNvGrpSpPr>
            <a:grpSpLocks/>
          </p:cNvGrpSpPr>
          <p:nvPr/>
        </p:nvGrpSpPr>
        <p:grpSpPr bwMode="auto">
          <a:xfrm>
            <a:off x="38100" y="5753100"/>
            <a:ext cx="1041400" cy="431800"/>
            <a:chOff x="38100" y="5753058"/>
            <a:chExt cx="1041400" cy="431842"/>
          </a:xfrm>
        </p:grpSpPr>
        <p:sp>
          <p:nvSpPr>
            <p:cNvPr id="55" name="Rectangle 83"/>
            <p:cNvSpPr/>
            <p:nvPr/>
          </p:nvSpPr>
          <p:spPr bwMode="gray">
            <a:xfrm>
              <a:off x="38100" y="5753058"/>
              <a:ext cx="1041400" cy="12066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 algn="ctr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13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30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6" name="Rectangle 84"/>
            <p:cNvSpPr/>
            <p:nvPr/>
          </p:nvSpPr>
          <p:spPr bwMode="gray">
            <a:xfrm>
              <a:off x="38100" y="5905473"/>
              <a:ext cx="1041400" cy="12066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 algn="ctr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13</a:t>
              </a:r>
              <a:r>
                <a:rPr lang="zh-CN" altLang="en-US" sz="105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45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7" name="Rectangle 85"/>
            <p:cNvSpPr/>
            <p:nvPr/>
          </p:nvSpPr>
          <p:spPr bwMode="gray">
            <a:xfrm>
              <a:off x="38100" y="6064238"/>
              <a:ext cx="1041400" cy="12066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6350" algn="ctr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lIns="90000" tIns="72000" rIns="90000" bIns="7200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  <a:defRPr/>
              </a:pP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13</a:t>
              </a:r>
              <a:r>
                <a:rPr lang="zh-CN" altLang="en-US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：</a:t>
              </a:r>
              <a:r>
                <a:rPr lang="en-US" altLang="zh-CN" sz="1050" i="0" kern="0" dirty="0">
                  <a:solidFill>
                    <a:schemeClr val="tx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50</a:t>
              </a:r>
              <a:endParaRPr lang="zh-CN" altLang="en-US" sz="1050" i="0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60350" y="4419600"/>
            <a:ext cx="7556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订 单</a:t>
            </a:r>
          </a:p>
        </p:txBody>
      </p:sp>
      <p:pic>
        <p:nvPicPr>
          <p:cNvPr id="59" name="Picture 86" descr="forklif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5913" y="2098675"/>
            <a:ext cx="503237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6065838" y="2916238"/>
            <a:ext cx="7239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400" kern="0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捡货框</a:t>
            </a:r>
            <a:endParaRPr lang="en-US" sz="1400" kern="0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7891" name="Group 48"/>
          <p:cNvGrpSpPr>
            <a:grpSpLocks/>
          </p:cNvGrpSpPr>
          <p:nvPr/>
        </p:nvGrpSpPr>
        <p:grpSpPr bwMode="auto">
          <a:xfrm>
            <a:off x="5969000" y="2184400"/>
            <a:ext cx="935038" cy="695325"/>
            <a:chOff x="5969532" y="2184910"/>
            <a:chExt cx="934779" cy="694815"/>
          </a:xfrm>
        </p:grpSpPr>
        <p:cxnSp>
          <p:nvCxnSpPr>
            <p:cNvPr id="62" name="Straight Connector 27"/>
            <p:cNvCxnSpPr/>
            <p:nvPr/>
          </p:nvCxnSpPr>
          <p:spPr>
            <a:xfrm>
              <a:off x="5969532" y="2184910"/>
              <a:ext cx="15871" cy="6932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87"/>
            <p:cNvCxnSpPr/>
            <p:nvPr/>
          </p:nvCxnSpPr>
          <p:spPr>
            <a:xfrm>
              <a:off x="6875744" y="2184910"/>
              <a:ext cx="14283" cy="6932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88"/>
            <p:cNvCxnSpPr/>
            <p:nvPr/>
          </p:nvCxnSpPr>
          <p:spPr>
            <a:xfrm flipH="1" flipV="1">
              <a:off x="5991751" y="2878139"/>
              <a:ext cx="912560" cy="158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ube 89"/>
          <p:cNvSpPr/>
          <p:nvPr/>
        </p:nvSpPr>
        <p:spPr bwMode="gray">
          <a:xfrm>
            <a:off x="7821613" y="2659063"/>
            <a:ext cx="750887" cy="685800"/>
          </a:xfrm>
          <a:prstGeom prst="cube">
            <a:avLst/>
          </a:prstGeom>
          <a:solidFill>
            <a:schemeClr val="accent2">
              <a:lumMod val="75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en-US" i="0" kern="0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69238" y="2620963"/>
            <a:ext cx="75088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订单</a:t>
            </a:r>
            <a:r>
              <a:rPr lang="en-US" altLang="zh-CN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200" b="1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7" name="Cube 29"/>
          <p:cNvSpPr/>
          <p:nvPr/>
        </p:nvSpPr>
        <p:spPr bwMode="gray">
          <a:xfrm>
            <a:off x="7835900" y="1936750"/>
            <a:ext cx="750888" cy="684213"/>
          </a:xfrm>
          <a:prstGeom prst="cube">
            <a:avLst/>
          </a:prstGeom>
          <a:solidFill>
            <a:schemeClr val="accent1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anchor="ctr"/>
          <a:lstStyle/>
          <a:p>
            <a:pPr algn="ctr"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endParaRPr lang="en-US" i="0" kern="0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848600" y="1892300"/>
            <a:ext cx="74930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0AB00"/>
              </a:buClr>
              <a:buSzPct val="80000"/>
              <a:defRPr/>
            </a:pPr>
            <a:r>
              <a:rPr lang="zh-CN" altLang="en-US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订单</a:t>
            </a:r>
            <a:r>
              <a:rPr lang="en-US" altLang="zh-CN" sz="1200" b="1" kern="0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1200" b="1" kern="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9" name="Isosceles Triangle 41"/>
          <p:cNvSpPr>
            <a:spLocks noChangeArrowheads="1"/>
          </p:cNvSpPr>
          <p:nvPr/>
        </p:nvSpPr>
        <p:spPr bwMode="auto">
          <a:xfrm>
            <a:off x="6621462" y="2254250"/>
            <a:ext cx="196850" cy="2317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7892" name="Group 35"/>
          <p:cNvGrpSpPr>
            <a:grpSpLocks/>
          </p:cNvGrpSpPr>
          <p:nvPr/>
        </p:nvGrpSpPr>
        <p:grpSpPr bwMode="auto">
          <a:xfrm>
            <a:off x="6035675" y="2263775"/>
            <a:ext cx="454025" cy="231775"/>
            <a:chOff x="6035674" y="2263775"/>
            <a:chExt cx="454026" cy="231775"/>
          </a:xfrm>
        </p:grpSpPr>
        <p:sp>
          <p:nvSpPr>
            <p:cNvPr id="71" name="Isosceles Triangle 42"/>
            <p:cNvSpPr>
              <a:spLocks noChangeArrowheads="1"/>
            </p:cNvSpPr>
            <p:nvPr/>
          </p:nvSpPr>
          <p:spPr bwMode="auto">
            <a:xfrm>
              <a:off x="6292850" y="2263775"/>
              <a:ext cx="196850" cy="231775"/>
            </a:xfrm>
            <a:prstGeom prst="triangle">
              <a:avLst>
                <a:gd name="adj" fmla="val 50000"/>
              </a:avLst>
            </a:prstGeom>
            <a:solidFill>
              <a:srgbClr val="92D050"/>
            </a:solidFill>
            <a:ln w="9525" algn="ctr">
              <a:noFill/>
              <a:round/>
              <a:headEnd/>
              <a:tailEnd type="triangle" w="sm" len="lg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lIns="90000" tIns="46800" rIns="90000" bIns="46800" anchor="ctr"/>
            <a:lstStyle/>
            <a:p>
              <a:pPr marL="244475" indent="-244475">
                <a:defRPr/>
              </a:pPr>
              <a:endParaRPr lang="en-US" altLang="zh-CN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2" name="Isosceles Triangle 47"/>
            <p:cNvSpPr>
              <a:spLocks noChangeArrowheads="1"/>
            </p:cNvSpPr>
            <p:nvPr/>
          </p:nvSpPr>
          <p:spPr bwMode="auto">
            <a:xfrm>
              <a:off x="6035674" y="2263775"/>
              <a:ext cx="196850" cy="231775"/>
            </a:xfrm>
            <a:prstGeom prst="triangle">
              <a:avLst>
                <a:gd name="adj" fmla="val 50000"/>
              </a:avLst>
            </a:prstGeom>
            <a:solidFill>
              <a:srgbClr val="92D050"/>
            </a:solidFill>
            <a:ln w="9525" algn="ctr">
              <a:noFill/>
              <a:round/>
              <a:headEnd/>
              <a:tailEnd type="triangle" w="sm" len="lg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lIns="90000" tIns="46800" rIns="90000" bIns="46800" anchor="ctr"/>
            <a:lstStyle/>
            <a:p>
              <a:pPr marL="244475" indent="-244475">
                <a:defRPr/>
              </a:pPr>
              <a:endParaRPr lang="en-US" altLang="zh-CN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7893" name="Group 45"/>
          <p:cNvGrpSpPr>
            <a:grpSpLocks/>
          </p:cNvGrpSpPr>
          <p:nvPr/>
        </p:nvGrpSpPr>
        <p:grpSpPr bwMode="auto">
          <a:xfrm>
            <a:off x="6013450" y="2600325"/>
            <a:ext cx="561975" cy="220663"/>
            <a:chOff x="6013449" y="2599570"/>
            <a:chExt cx="561976" cy="220663"/>
          </a:xfrm>
        </p:grpSpPr>
        <p:sp>
          <p:nvSpPr>
            <p:cNvPr id="74" name="Oval 44"/>
            <p:cNvSpPr>
              <a:spLocks noChangeArrowheads="1"/>
            </p:cNvSpPr>
            <p:nvPr/>
          </p:nvSpPr>
          <p:spPr bwMode="auto">
            <a:xfrm>
              <a:off x="6013449" y="2599570"/>
              <a:ext cx="266700" cy="220663"/>
            </a:xfrm>
            <a:prstGeom prst="ellipse">
              <a:avLst/>
            </a:prstGeom>
            <a:solidFill>
              <a:srgbClr val="00B0F0"/>
            </a:solidFill>
            <a:ln w="9525" algn="ctr">
              <a:noFill/>
              <a:round/>
              <a:headEnd/>
              <a:tailEnd type="triangle" w="sm" len="lg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lIns="90000" tIns="46800" rIns="90000" bIns="46800" anchor="ctr"/>
            <a:lstStyle/>
            <a:p>
              <a:pPr marL="244475" indent="-244475">
                <a:defRPr/>
              </a:pPr>
              <a:endParaRPr lang="en-US" altLang="zh-CN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6308725" y="2599570"/>
              <a:ext cx="266700" cy="220663"/>
            </a:xfrm>
            <a:prstGeom prst="ellipse">
              <a:avLst/>
            </a:prstGeom>
            <a:solidFill>
              <a:srgbClr val="00B0F0"/>
            </a:solidFill>
            <a:ln w="9525" algn="ctr">
              <a:noFill/>
              <a:round/>
              <a:headEnd/>
              <a:tailEnd type="triangle" w="sm" len="lg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lIns="90000" tIns="46800" rIns="90000" bIns="46800" anchor="ctr"/>
            <a:lstStyle/>
            <a:p>
              <a:pPr marL="244475" indent="-244475">
                <a:defRPr/>
              </a:pPr>
              <a:endParaRPr lang="en-US" altLang="zh-CN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76" name="Oval 46"/>
          <p:cNvSpPr>
            <a:spLocks noChangeArrowheads="1"/>
          </p:cNvSpPr>
          <p:nvPr/>
        </p:nvSpPr>
        <p:spPr bwMode="auto">
          <a:xfrm>
            <a:off x="6608762" y="2599570"/>
            <a:ext cx="266700" cy="219075"/>
          </a:xfrm>
          <a:prstGeom prst="ellipse">
            <a:avLst/>
          </a:prstGeom>
          <a:solidFill>
            <a:srgbClr val="00B0F0"/>
          </a:solidFill>
          <a:ln w="9525" algn="ctr">
            <a:noFill/>
            <a:round/>
            <a:headEnd/>
            <a:tailEnd type="triangle" w="sm" len="lg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/>
          <a:p>
            <a:pPr marL="244475" indent="-244475">
              <a:defRPr/>
            </a:pPr>
            <a:endParaRPr lang="en-US" altLang="zh-CN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0.15695 0.0634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0.32361 0.037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0.48472 0.0467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64445 0.0277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00" y="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511 -3.33333E-6 L 0.15312 -3.33333E-6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20573 -0.02199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8" y="-111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6 -1.85185E-6 L 0.14114 0.0821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409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0.20226 0.06875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342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0.1533 -0.0312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拣货</a:t>
            </a:r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（策略）</a:t>
            </a:r>
            <a:endParaRPr lang="zh-CN" altLang="en-US" sz="3600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33600" y="1600200"/>
            <a:ext cx="670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endParaRPr lang="en-AU" b="1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81000" y="1828800"/>
            <a:ext cx="1371600" cy="533400"/>
            <a:chOff x="154" y="788"/>
            <a:chExt cx="1388" cy="353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154" y="788"/>
              <a:ext cx="1388" cy="353"/>
              <a:chOff x="154" y="788"/>
              <a:chExt cx="1388" cy="353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536" y="788"/>
                <a:ext cx="1006" cy="237"/>
              </a:xfrm>
              <a:custGeom>
                <a:avLst/>
                <a:gdLst/>
                <a:ahLst/>
                <a:cxnLst>
                  <a:cxn ang="0">
                    <a:pos x="74" y="237"/>
                  </a:cxn>
                  <a:cxn ang="0">
                    <a:pos x="0" y="237"/>
                  </a:cxn>
                  <a:cxn ang="0">
                    <a:pos x="0" y="0"/>
                  </a:cxn>
                  <a:cxn ang="0">
                    <a:pos x="1006" y="0"/>
                  </a:cxn>
                  <a:cxn ang="0">
                    <a:pos x="1006" y="237"/>
                  </a:cxn>
                  <a:cxn ang="0">
                    <a:pos x="74" y="237"/>
                  </a:cxn>
                </a:cxnLst>
                <a:rect l="0" t="0" r="r" b="b"/>
                <a:pathLst>
                  <a:path w="1006" h="237">
                    <a:moveTo>
                      <a:pt x="74" y="237"/>
                    </a:moveTo>
                    <a:lnTo>
                      <a:pt x="0" y="237"/>
                    </a:lnTo>
                    <a:lnTo>
                      <a:pt x="0" y="0"/>
                    </a:lnTo>
                    <a:lnTo>
                      <a:pt x="1006" y="0"/>
                    </a:lnTo>
                    <a:lnTo>
                      <a:pt x="1006" y="237"/>
                    </a:lnTo>
                    <a:lnTo>
                      <a:pt x="74" y="237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610" y="1025"/>
                <a:ext cx="58" cy="13"/>
              </a:xfrm>
              <a:custGeom>
                <a:avLst/>
                <a:gdLst/>
                <a:ahLst/>
                <a:cxnLst>
                  <a:cxn ang="0">
                    <a:pos x="58" y="13"/>
                  </a:cxn>
                  <a:cxn ang="0">
                    <a:pos x="58" y="0"/>
                  </a:cxn>
                  <a:cxn ang="0">
                    <a:pos x="0" y="0"/>
                  </a:cxn>
                  <a:cxn ang="0">
                    <a:pos x="0" y="9"/>
                  </a:cxn>
                  <a:cxn ang="0">
                    <a:pos x="58" y="13"/>
                  </a:cxn>
                </a:cxnLst>
                <a:rect l="0" t="0" r="r" b="b"/>
                <a:pathLst>
                  <a:path w="58" h="13">
                    <a:moveTo>
                      <a:pt x="58" y="13"/>
                    </a:moveTo>
                    <a:lnTo>
                      <a:pt x="58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58" y="1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1040" y="1025"/>
                <a:ext cx="492" cy="99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7" y="31"/>
                  </a:cxn>
                  <a:cxn ang="0">
                    <a:pos x="173" y="26"/>
                  </a:cxn>
                  <a:cxn ang="0">
                    <a:pos x="179" y="24"/>
                  </a:cxn>
                  <a:cxn ang="0">
                    <a:pos x="185" y="20"/>
                  </a:cxn>
                  <a:cxn ang="0">
                    <a:pos x="191" y="17"/>
                  </a:cxn>
                  <a:cxn ang="0">
                    <a:pos x="197" y="16"/>
                  </a:cxn>
                  <a:cxn ang="0">
                    <a:pos x="204" y="14"/>
                  </a:cxn>
                  <a:cxn ang="0">
                    <a:pos x="211" y="14"/>
                  </a:cxn>
                  <a:cxn ang="0">
                    <a:pos x="218" y="14"/>
                  </a:cxn>
                  <a:cxn ang="0">
                    <a:pos x="227" y="14"/>
                  </a:cxn>
                  <a:cxn ang="0">
                    <a:pos x="232" y="16"/>
                  </a:cxn>
                  <a:cxn ang="0">
                    <a:pos x="239" y="17"/>
                  </a:cxn>
                  <a:cxn ang="0">
                    <a:pos x="245" y="20"/>
                  </a:cxn>
                  <a:cxn ang="0">
                    <a:pos x="251" y="24"/>
                  </a:cxn>
                  <a:cxn ang="0">
                    <a:pos x="257" y="26"/>
                  </a:cxn>
                  <a:cxn ang="0">
                    <a:pos x="262" y="31"/>
                  </a:cxn>
                  <a:cxn ang="0">
                    <a:pos x="267" y="36"/>
                  </a:cxn>
                  <a:cxn ang="0">
                    <a:pos x="270" y="41"/>
                  </a:cxn>
                  <a:cxn ang="0">
                    <a:pos x="274" y="46"/>
                  </a:cxn>
                  <a:cxn ang="0">
                    <a:pos x="274" y="47"/>
                  </a:cxn>
                  <a:cxn ang="0">
                    <a:pos x="277" y="47"/>
                  </a:cxn>
                  <a:cxn ang="0">
                    <a:pos x="281" y="41"/>
                  </a:cxn>
                  <a:cxn ang="0">
                    <a:pos x="285" y="36"/>
                  </a:cxn>
                  <a:cxn ang="0">
                    <a:pos x="289" y="31"/>
                  </a:cxn>
                  <a:cxn ang="0">
                    <a:pos x="294" y="26"/>
                  </a:cxn>
                  <a:cxn ang="0">
                    <a:pos x="298" y="24"/>
                  </a:cxn>
                  <a:cxn ang="0">
                    <a:pos x="305" y="20"/>
                  </a:cxn>
                  <a:cxn ang="0">
                    <a:pos x="312" y="17"/>
                  </a:cxn>
                  <a:cxn ang="0">
                    <a:pos x="319" y="16"/>
                  </a:cxn>
                  <a:cxn ang="0">
                    <a:pos x="326" y="14"/>
                  </a:cxn>
                  <a:cxn ang="0">
                    <a:pos x="333" y="14"/>
                  </a:cxn>
                  <a:cxn ang="0">
                    <a:pos x="340" y="14"/>
                  </a:cxn>
                  <a:cxn ang="0">
                    <a:pos x="346" y="14"/>
                  </a:cxn>
                  <a:cxn ang="0">
                    <a:pos x="352" y="16"/>
                  </a:cxn>
                  <a:cxn ang="0">
                    <a:pos x="359" y="17"/>
                  </a:cxn>
                  <a:cxn ang="0">
                    <a:pos x="365" y="20"/>
                  </a:cxn>
                  <a:cxn ang="0">
                    <a:pos x="372" y="24"/>
                  </a:cxn>
                  <a:cxn ang="0">
                    <a:pos x="377" y="26"/>
                  </a:cxn>
                  <a:cxn ang="0">
                    <a:pos x="382" y="31"/>
                  </a:cxn>
                  <a:cxn ang="0">
                    <a:pos x="399" y="31"/>
                  </a:cxn>
                  <a:cxn ang="0">
                    <a:pos x="399" y="99"/>
                  </a:cxn>
                  <a:cxn ang="0">
                    <a:pos x="403" y="99"/>
                  </a:cxn>
                  <a:cxn ang="0">
                    <a:pos x="403" y="31"/>
                  </a:cxn>
                  <a:cxn ang="0">
                    <a:pos x="482" y="31"/>
                  </a:cxn>
                  <a:cxn ang="0">
                    <a:pos x="482" y="67"/>
                  </a:cxn>
                  <a:cxn ang="0">
                    <a:pos x="490" y="67"/>
                  </a:cxn>
                  <a:cxn ang="0">
                    <a:pos x="492" y="0"/>
                  </a:cxn>
                  <a:cxn ang="0">
                    <a:pos x="0" y="0"/>
                  </a:cxn>
                  <a:cxn ang="0">
                    <a:pos x="0" y="31"/>
                  </a:cxn>
                </a:cxnLst>
                <a:rect l="0" t="0" r="r" b="b"/>
                <a:pathLst>
                  <a:path w="492" h="99">
                    <a:moveTo>
                      <a:pt x="0" y="31"/>
                    </a:moveTo>
                    <a:lnTo>
                      <a:pt x="167" y="31"/>
                    </a:lnTo>
                    <a:lnTo>
                      <a:pt x="173" y="26"/>
                    </a:lnTo>
                    <a:lnTo>
                      <a:pt x="179" y="24"/>
                    </a:lnTo>
                    <a:lnTo>
                      <a:pt x="185" y="20"/>
                    </a:lnTo>
                    <a:lnTo>
                      <a:pt x="191" y="17"/>
                    </a:lnTo>
                    <a:lnTo>
                      <a:pt x="197" y="16"/>
                    </a:lnTo>
                    <a:lnTo>
                      <a:pt x="204" y="14"/>
                    </a:lnTo>
                    <a:lnTo>
                      <a:pt x="211" y="14"/>
                    </a:lnTo>
                    <a:lnTo>
                      <a:pt x="218" y="14"/>
                    </a:lnTo>
                    <a:lnTo>
                      <a:pt x="227" y="14"/>
                    </a:lnTo>
                    <a:lnTo>
                      <a:pt x="232" y="16"/>
                    </a:lnTo>
                    <a:lnTo>
                      <a:pt x="239" y="17"/>
                    </a:lnTo>
                    <a:lnTo>
                      <a:pt x="245" y="20"/>
                    </a:lnTo>
                    <a:lnTo>
                      <a:pt x="251" y="24"/>
                    </a:lnTo>
                    <a:lnTo>
                      <a:pt x="257" y="26"/>
                    </a:lnTo>
                    <a:lnTo>
                      <a:pt x="262" y="31"/>
                    </a:lnTo>
                    <a:lnTo>
                      <a:pt x="267" y="36"/>
                    </a:lnTo>
                    <a:lnTo>
                      <a:pt x="270" y="41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7" y="47"/>
                    </a:lnTo>
                    <a:lnTo>
                      <a:pt x="281" y="41"/>
                    </a:lnTo>
                    <a:lnTo>
                      <a:pt x="285" y="36"/>
                    </a:lnTo>
                    <a:lnTo>
                      <a:pt x="289" y="31"/>
                    </a:lnTo>
                    <a:lnTo>
                      <a:pt x="294" y="26"/>
                    </a:lnTo>
                    <a:lnTo>
                      <a:pt x="298" y="24"/>
                    </a:lnTo>
                    <a:lnTo>
                      <a:pt x="305" y="20"/>
                    </a:lnTo>
                    <a:lnTo>
                      <a:pt x="312" y="17"/>
                    </a:lnTo>
                    <a:lnTo>
                      <a:pt x="319" y="16"/>
                    </a:lnTo>
                    <a:lnTo>
                      <a:pt x="326" y="14"/>
                    </a:lnTo>
                    <a:lnTo>
                      <a:pt x="333" y="14"/>
                    </a:lnTo>
                    <a:lnTo>
                      <a:pt x="340" y="14"/>
                    </a:lnTo>
                    <a:lnTo>
                      <a:pt x="346" y="14"/>
                    </a:lnTo>
                    <a:lnTo>
                      <a:pt x="352" y="16"/>
                    </a:lnTo>
                    <a:lnTo>
                      <a:pt x="359" y="17"/>
                    </a:lnTo>
                    <a:lnTo>
                      <a:pt x="365" y="20"/>
                    </a:lnTo>
                    <a:lnTo>
                      <a:pt x="372" y="24"/>
                    </a:lnTo>
                    <a:lnTo>
                      <a:pt x="377" y="26"/>
                    </a:lnTo>
                    <a:lnTo>
                      <a:pt x="382" y="31"/>
                    </a:lnTo>
                    <a:lnTo>
                      <a:pt x="399" y="31"/>
                    </a:lnTo>
                    <a:lnTo>
                      <a:pt x="399" y="99"/>
                    </a:lnTo>
                    <a:lnTo>
                      <a:pt x="403" y="99"/>
                    </a:lnTo>
                    <a:lnTo>
                      <a:pt x="403" y="31"/>
                    </a:lnTo>
                    <a:lnTo>
                      <a:pt x="482" y="31"/>
                    </a:lnTo>
                    <a:lnTo>
                      <a:pt x="482" y="67"/>
                    </a:lnTo>
                    <a:lnTo>
                      <a:pt x="490" y="67"/>
                    </a:lnTo>
                    <a:lnTo>
                      <a:pt x="492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761" y="1056"/>
                <a:ext cx="20" cy="72"/>
              </a:xfrm>
              <a:custGeom>
                <a:avLst/>
                <a:gdLst/>
                <a:ahLst/>
                <a:cxnLst>
                  <a:cxn ang="0">
                    <a:pos x="15" y="72"/>
                  </a:cxn>
                  <a:cxn ang="0">
                    <a:pos x="20" y="72"/>
                  </a:cxn>
                  <a:cxn ang="0">
                    <a:pos x="2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0" y="10"/>
                  </a:cxn>
                  <a:cxn ang="0">
                    <a:pos x="13" y="16"/>
                  </a:cxn>
                  <a:cxn ang="0">
                    <a:pos x="15" y="22"/>
                  </a:cxn>
                  <a:cxn ang="0">
                    <a:pos x="15" y="72"/>
                  </a:cxn>
                </a:cxnLst>
                <a:rect l="0" t="0" r="r" b="b"/>
                <a:pathLst>
                  <a:path w="20" h="72">
                    <a:moveTo>
                      <a:pt x="15" y="72"/>
                    </a:moveTo>
                    <a:lnTo>
                      <a:pt x="20" y="72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0" y="10"/>
                    </a:lnTo>
                    <a:lnTo>
                      <a:pt x="13" y="16"/>
                    </a:lnTo>
                    <a:lnTo>
                      <a:pt x="15" y="22"/>
                    </a:lnTo>
                    <a:lnTo>
                      <a:pt x="15" y="72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591" y="1033"/>
                <a:ext cx="94" cy="44"/>
              </a:xfrm>
              <a:custGeom>
                <a:avLst/>
                <a:gdLst/>
                <a:ahLst/>
                <a:cxnLst>
                  <a:cxn ang="0">
                    <a:pos x="93" y="6"/>
                  </a:cxn>
                  <a:cxn ang="0">
                    <a:pos x="94" y="13"/>
                  </a:cxn>
                  <a:cxn ang="0">
                    <a:pos x="88" y="16"/>
                  </a:cxn>
                  <a:cxn ang="0">
                    <a:pos x="82" y="20"/>
                  </a:cxn>
                  <a:cxn ang="0">
                    <a:pos x="77" y="23"/>
                  </a:cxn>
                  <a:cxn ang="0">
                    <a:pos x="72" y="28"/>
                  </a:cxn>
                  <a:cxn ang="0">
                    <a:pos x="68" y="34"/>
                  </a:cxn>
                  <a:cxn ang="0">
                    <a:pos x="65" y="39"/>
                  </a:cxn>
                  <a:cxn ang="0">
                    <a:pos x="63" y="44"/>
                  </a:cxn>
                  <a:cxn ang="0">
                    <a:pos x="61" y="39"/>
                  </a:cxn>
                  <a:cxn ang="0">
                    <a:pos x="59" y="34"/>
                  </a:cxn>
                  <a:cxn ang="0">
                    <a:pos x="54" y="28"/>
                  </a:cxn>
                  <a:cxn ang="0">
                    <a:pos x="49" y="23"/>
                  </a:cxn>
                  <a:cxn ang="0">
                    <a:pos x="45" y="20"/>
                  </a:cxn>
                  <a:cxn ang="0">
                    <a:pos x="40" y="16"/>
                  </a:cxn>
                  <a:cxn ang="0">
                    <a:pos x="33" y="13"/>
                  </a:cxn>
                  <a:cxn ang="0">
                    <a:pos x="26" y="11"/>
                  </a:cxn>
                  <a:cxn ang="0">
                    <a:pos x="21" y="8"/>
                  </a:cxn>
                  <a:cxn ang="0">
                    <a:pos x="14" y="7"/>
                  </a:cxn>
                  <a:cxn ang="0">
                    <a:pos x="7" y="7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93" y="6"/>
                  </a:cxn>
                </a:cxnLst>
                <a:rect l="0" t="0" r="r" b="b"/>
                <a:pathLst>
                  <a:path w="94" h="44">
                    <a:moveTo>
                      <a:pt x="93" y="6"/>
                    </a:moveTo>
                    <a:lnTo>
                      <a:pt x="94" y="13"/>
                    </a:lnTo>
                    <a:lnTo>
                      <a:pt x="88" y="16"/>
                    </a:lnTo>
                    <a:lnTo>
                      <a:pt x="82" y="20"/>
                    </a:lnTo>
                    <a:lnTo>
                      <a:pt x="77" y="23"/>
                    </a:lnTo>
                    <a:lnTo>
                      <a:pt x="72" y="28"/>
                    </a:lnTo>
                    <a:lnTo>
                      <a:pt x="68" y="34"/>
                    </a:lnTo>
                    <a:lnTo>
                      <a:pt x="65" y="39"/>
                    </a:lnTo>
                    <a:lnTo>
                      <a:pt x="63" y="44"/>
                    </a:lnTo>
                    <a:lnTo>
                      <a:pt x="61" y="39"/>
                    </a:lnTo>
                    <a:lnTo>
                      <a:pt x="59" y="34"/>
                    </a:lnTo>
                    <a:lnTo>
                      <a:pt x="54" y="28"/>
                    </a:lnTo>
                    <a:lnTo>
                      <a:pt x="49" y="23"/>
                    </a:lnTo>
                    <a:lnTo>
                      <a:pt x="45" y="20"/>
                    </a:lnTo>
                    <a:lnTo>
                      <a:pt x="40" y="16"/>
                    </a:lnTo>
                    <a:lnTo>
                      <a:pt x="33" y="13"/>
                    </a:lnTo>
                    <a:lnTo>
                      <a:pt x="26" y="11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93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49" y="1071"/>
                <a:ext cx="55" cy="46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0" y="15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3" y="34"/>
                  </a:cxn>
                  <a:cxn ang="0">
                    <a:pos x="5" y="37"/>
                  </a:cxn>
                  <a:cxn ang="0">
                    <a:pos x="9" y="41"/>
                  </a:cxn>
                  <a:cxn ang="0">
                    <a:pos x="12" y="43"/>
                  </a:cxn>
                  <a:cxn ang="0">
                    <a:pos x="17" y="44"/>
                  </a:cxn>
                  <a:cxn ang="0">
                    <a:pos x="21" y="46"/>
                  </a:cxn>
                  <a:cxn ang="0">
                    <a:pos x="25" y="46"/>
                  </a:cxn>
                  <a:cxn ang="0">
                    <a:pos x="30" y="46"/>
                  </a:cxn>
                  <a:cxn ang="0">
                    <a:pos x="35" y="46"/>
                  </a:cxn>
                  <a:cxn ang="0">
                    <a:pos x="39" y="44"/>
                  </a:cxn>
                  <a:cxn ang="0">
                    <a:pos x="42" y="42"/>
                  </a:cxn>
                  <a:cxn ang="0">
                    <a:pos x="46" y="41"/>
                  </a:cxn>
                  <a:cxn ang="0">
                    <a:pos x="49" y="37"/>
                  </a:cxn>
                  <a:cxn ang="0">
                    <a:pos x="51" y="34"/>
                  </a:cxn>
                  <a:cxn ang="0">
                    <a:pos x="54" y="30"/>
                  </a:cxn>
                  <a:cxn ang="0">
                    <a:pos x="55" y="26"/>
                  </a:cxn>
                  <a:cxn ang="0">
                    <a:pos x="55" y="23"/>
                  </a:cxn>
                  <a:cxn ang="0">
                    <a:pos x="55" y="20"/>
                  </a:cxn>
                  <a:cxn ang="0">
                    <a:pos x="53" y="15"/>
                  </a:cxn>
                  <a:cxn ang="0">
                    <a:pos x="51" y="11"/>
                  </a:cxn>
                  <a:cxn ang="0">
                    <a:pos x="48" y="8"/>
                  </a:cxn>
                  <a:cxn ang="0">
                    <a:pos x="46" y="6"/>
                  </a:cxn>
                  <a:cxn ang="0">
                    <a:pos x="42" y="3"/>
                  </a:cxn>
                  <a:cxn ang="0">
                    <a:pos x="39" y="1"/>
                  </a:cxn>
                  <a:cxn ang="0">
                    <a:pos x="33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9" y="0"/>
                  </a:cxn>
                  <a:cxn ang="0">
                    <a:pos x="16" y="1"/>
                  </a:cxn>
                  <a:cxn ang="0">
                    <a:pos x="12" y="3"/>
                  </a:cxn>
                  <a:cxn ang="0">
                    <a:pos x="9" y="6"/>
                  </a:cxn>
                  <a:cxn ang="0">
                    <a:pos x="5" y="8"/>
                  </a:cxn>
                  <a:cxn ang="0">
                    <a:pos x="2" y="11"/>
                  </a:cxn>
                </a:cxnLst>
                <a:rect l="0" t="0" r="r" b="b"/>
                <a:pathLst>
                  <a:path w="55" h="46">
                    <a:moveTo>
                      <a:pt x="2" y="11"/>
                    </a:moveTo>
                    <a:lnTo>
                      <a:pt x="0" y="15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9" y="41"/>
                    </a:lnTo>
                    <a:lnTo>
                      <a:pt x="12" y="43"/>
                    </a:lnTo>
                    <a:lnTo>
                      <a:pt x="17" y="44"/>
                    </a:lnTo>
                    <a:lnTo>
                      <a:pt x="21" y="46"/>
                    </a:lnTo>
                    <a:lnTo>
                      <a:pt x="25" y="46"/>
                    </a:lnTo>
                    <a:lnTo>
                      <a:pt x="30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2" y="42"/>
                    </a:lnTo>
                    <a:lnTo>
                      <a:pt x="46" y="41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54" y="30"/>
                    </a:lnTo>
                    <a:lnTo>
                      <a:pt x="55" y="26"/>
                    </a:lnTo>
                    <a:lnTo>
                      <a:pt x="55" y="23"/>
                    </a:lnTo>
                    <a:lnTo>
                      <a:pt x="55" y="20"/>
                    </a:lnTo>
                    <a:lnTo>
                      <a:pt x="53" y="15"/>
                    </a:lnTo>
                    <a:lnTo>
                      <a:pt x="51" y="11"/>
                    </a:lnTo>
                    <a:lnTo>
                      <a:pt x="48" y="8"/>
                    </a:lnTo>
                    <a:lnTo>
                      <a:pt x="46" y="6"/>
                    </a:lnTo>
                    <a:lnTo>
                      <a:pt x="42" y="3"/>
                    </a:lnTo>
                    <a:lnTo>
                      <a:pt x="39" y="1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5" y="8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267" y="1086"/>
                <a:ext cx="18" cy="16"/>
              </a:xfrm>
              <a:custGeom>
                <a:avLst/>
                <a:gdLst/>
                <a:ahLst/>
                <a:cxnLst>
                  <a:cxn ang="0">
                    <a:pos x="18" y="6"/>
                  </a:cxn>
                  <a:cxn ang="0">
                    <a:pos x="17" y="3"/>
                  </a:cxn>
                  <a:cxn ang="0">
                    <a:pos x="15" y="2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3" y="14"/>
                  </a:cxn>
                  <a:cxn ang="0">
                    <a:pos x="6" y="15"/>
                  </a:cxn>
                  <a:cxn ang="0">
                    <a:pos x="8" y="16"/>
                  </a:cxn>
                  <a:cxn ang="0">
                    <a:pos x="10" y="16"/>
                  </a:cxn>
                  <a:cxn ang="0">
                    <a:pos x="12" y="15"/>
                  </a:cxn>
                  <a:cxn ang="0">
                    <a:pos x="15" y="14"/>
                  </a:cxn>
                  <a:cxn ang="0">
                    <a:pos x="17" y="13"/>
                  </a:cxn>
                  <a:cxn ang="0">
                    <a:pos x="18" y="11"/>
                  </a:cxn>
                  <a:cxn ang="0">
                    <a:pos x="18" y="8"/>
                  </a:cxn>
                  <a:cxn ang="0">
                    <a:pos x="18" y="6"/>
                  </a:cxn>
                </a:cxnLst>
                <a:rect l="0" t="0" r="r" b="b"/>
                <a:pathLst>
                  <a:path w="18" h="16">
                    <a:moveTo>
                      <a:pt x="18" y="6"/>
                    </a:moveTo>
                    <a:lnTo>
                      <a:pt x="17" y="3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2" y="15"/>
                    </a:lnTo>
                    <a:lnTo>
                      <a:pt x="15" y="14"/>
                    </a:lnTo>
                    <a:lnTo>
                      <a:pt x="17" y="13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222" y="1047"/>
                <a:ext cx="108" cy="93"/>
              </a:xfrm>
              <a:custGeom>
                <a:avLst/>
                <a:gdLst/>
                <a:ahLst/>
                <a:cxnLst>
                  <a:cxn ang="0">
                    <a:pos x="82" y="50"/>
                  </a:cxn>
                  <a:cxn ang="0">
                    <a:pos x="78" y="58"/>
                  </a:cxn>
                  <a:cxn ang="0">
                    <a:pos x="73" y="65"/>
                  </a:cxn>
                  <a:cxn ang="0">
                    <a:pos x="66" y="68"/>
                  </a:cxn>
                  <a:cxn ang="0">
                    <a:pos x="57" y="70"/>
                  </a:cxn>
                  <a:cxn ang="0">
                    <a:pos x="48" y="70"/>
                  </a:cxn>
                  <a:cxn ang="0">
                    <a:pos x="39" y="67"/>
                  </a:cxn>
                  <a:cxn ang="0">
                    <a:pos x="32" y="61"/>
                  </a:cxn>
                  <a:cxn ang="0">
                    <a:pos x="27" y="54"/>
                  </a:cxn>
                  <a:cxn ang="0">
                    <a:pos x="27" y="47"/>
                  </a:cxn>
                  <a:cxn ang="0">
                    <a:pos x="27" y="39"/>
                  </a:cxn>
                  <a:cxn ang="0">
                    <a:pos x="32" y="32"/>
                  </a:cxn>
                  <a:cxn ang="0">
                    <a:pos x="39" y="27"/>
                  </a:cxn>
                  <a:cxn ang="0">
                    <a:pos x="46" y="24"/>
                  </a:cxn>
                  <a:cxn ang="0">
                    <a:pos x="57" y="24"/>
                  </a:cxn>
                  <a:cxn ang="0">
                    <a:pos x="66" y="25"/>
                  </a:cxn>
                  <a:cxn ang="0">
                    <a:pos x="73" y="30"/>
                  </a:cxn>
                  <a:cxn ang="0">
                    <a:pos x="78" y="35"/>
                  </a:cxn>
                  <a:cxn ang="0">
                    <a:pos x="82" y="44"/>
                  </a:cxn>
                  <a:cxn ang="0">
                    <a:pos x="108" y="47"/>
                  </a:cxn>
                  <a:cxn ang="0">
                    <a:pos x="105" y="35"/>
                  </a:cxn>
                  <a:cxn ang="0">
                    <a:pos x="101" y="25"/>
                  </a:cxn>
                  <a:cxn ang="0">
                    <a:pos x="94" y="17"/>
                  </a:cxn>
                  <a:cxn ang="0">
                    <a:pos x="85" y="8"/>
                  </a:cxn>
                  <a:cxn ang="0">
                    <a:pos x="74" y="4"/>
                  </a:cxn>
                  <a:cxn ang="0">
                    <a:pos x="62" y="0"/>
                  </a:cxn>
                  <a:cxn ang="0">
                    <a:pos x="43" y="2"/>
                  </a:cxn>
                  <a:cxn ang="0">
                    <a:pos x="30" y="4"/>
                  </a:cxn>
                  <a:cxn ang="0">
                    <a:pos x="21" y="11"/>
                  </a:cxn>
                  <a:cxn ang="0">
                    <a:pos x="11" y="19"/>
                  </a:cxn>
                  <a:cxn ang="0">
                    <a:pos x="4" y="28"/>
                  </a:cxn>
                  <a:cxn ang="0">
                    <a:pos x="2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9" y="70"/>
                  </a:cxn>
                  <a:cxn ang="0">
                    <a:pos x="16" y="80"/>
                  </a:cxn>
                  <a:cxn ang="0">
                    <a:pos x="27" y="86"/>
                  </a:cxn>
                  <a:cxn ang="0">
                    <a:pos x="39" y="92"/>
                  </a:cxn>
                  <a:cxn ang="0">
                    <a:pos x="51" y="93"/>
                  </a:cxn>
                  <a:cxn ang="0">
                    <a:pos x="63" y="93"/>
                  </a:cxn>
                  <a:cxn ang="0">
                    <a:pos x="75" y="90"/>
                  </a:cxn>
                  <a:cxn ang="0">
                    <a:pos x="86" y="83"/>
                  </a:cxn>
                  <a:cxn ang="0">
                    <a:pos x="96" y="77"/>
                  </a:cxn>
                  <a:cxn ang="0">
                    <a:pos x="103" y="67"/>
                  </a:cxn>
                  <a:cxn ang="0">
                    <a:pos x="106" y="57"/>
                  </a:cxn>
                  <a:cxn ang="0">
                    <a:pos x="108" y="47"/>
                  </a:cxn>
                </a:cxnLst>
                <a:rect l="0" t="0" r="r" b="b"/>
                <a:pathLst>
                  <a:path w="108" h="93">
                    <a:moveTo>
                      <a:pt x="82" y="47"/>
                    </a:moveTo>
                    <a:lnTo>
                      <a:pt x="82" y="50"/>
                    </a:lnTo>
                    <a:lnTo>
                      <a:pt x="81" y="54"/>
                    </a:lnTo>
                    <a:lnTo>
                      <a:pt x="78" y="58"/>
                    </a:lnTo>
                    <a:lnTo>
                      <a:pt x="76" y="61"/>
                    </a:lnTo>
                    <a:lnTo>
                      <a:pt x="73" y="65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2" y="70"/>
                    </a:lnTo>
                    <a:lnTo>
                      <a:pt x="57" y="70"/>
                    </a:lnTo>
                    <a:lnTo>
                      <a:pt x="52" y="70"/>
                    </a:lnTo>
                    <a:lnTo>
                      <a:pt x="48" y="70"/>
                    </a:lnTo>
                    <a:lnTo>
                      <a:pt x="44" y="68"/>
                    </a:lnTo>
                    <a:lnTo>
                      <a:pt x="39" y="67"/>
                    </a:lnTo>
                    <a:lnTo>
                      <a:pt x="36" y="65"/>
                    </a:lnTo>
                    <a:lnTo>
                      <a:pt x="32" y="61"/>
                    </a:lnTo>
                    <a:lnTo>
                      <a:pt x="30" y="58"/>
                    </a:lnTo>
                    <a:lnTo>
                      <a:pt x="27" y="54"/>
                    </a:lnTo>
                    <a:lnTo>
                      <a:pt x="27" y="50"/>
                    </a:lnTo>
                    <a:lnTo>
                      <a:pt x="27" y="47"/>
                    </a:lnTo>
                    <a:lnTo>
                      <a:pt x="27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2" y="32"/>
                    </a:lnTo>
                    <a:lnTo>
                      <a:pt x="36" y="30"/>
                    </a:lnTo>
                    <a:lnTo>
                      <a:pt x="39" y="27"/>
                    </a:lnTo>
                    <a:lnTo>
                      <a:pt x="43" y="25"/>
                    </a:lnTo>
                    <a:lnTo>
                      <a:pt x="46" y="24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60" y="24"/>
                    </a:lnTo>
                    <a:lnTo>
                      <a:pt x="66" y="25"/>
                    </a:lnTo>
                    <a:lnTo>
                      <a:pt x="69" y="27"/>
                    </a:lnTo>
                    <a:lnTo>
                      <a:pt x="73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80" y="39"/>
                    </a:lnTo>
                    <a:lnTo>
                      <a:pt x="82" y="44"/>
                    </a:lnTo>
                    <a:lnTo>
                      <a:pt x="82" y="47"/>
                    </a:lnTo>
                    <a:lnTo>
                      <a:pt x="108" y="47"/>
                    </a:lnTo>
                    <a:lnTo>
                      <a:pt x="108" y="41"/>
                    </a:lnTo>
                    <a:lnTo>
                      <a:pt x="105" y="35"/>
                    </a:lnTo>
                    <a:lnTo>
                      <a:pt x="104" y="31"/>
                    </a:lnTo>
                    <a:lnTo>
                      <a:pt x="101" y="25"/>
                    </a:lnTo>
                    <a:lnTo>
                      <a:pt x="99" y="20"/>
                    </a:lnTo>
                    <a:lnTo>
                      <a:pt x="94" y="17"/>
                    </a:lnTo>
                    <a:lnTo>
                      <a:pt x="90" y="12"/>
                    </a:lnTo>
                    <a:lnTo>
                      <a:pt x="85" y="8"/>
                    </a:lnTo>
                    <a:lnTo>
                      <a:pt x="80" y="6"/>
                    </a:lnTo>
                    <a:lnTo>
                      <a:pt x="74" y="4"/>
                    </a:lnTo>
                    <a:lnTo>
                      <a:pt x="69" y="2"/>
                    </a:lnTo>
                    <a:lnTo>
                      <a:pt x="62" y="0"/>
                    </a:lnTo>
                    <a:lnTo>
                      <a:pt x="50" y="0"/>
                    </a:lnTo>
                    <a:lnTo>
                      <a:pt x="43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5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9"/>
                    </a:lnTo>
                    <a:lnTo>
                      <a:pt x="7" y="24"/>
                    </a:lnTo>
                    <a:lnTo>
                      <a:pt x="4" y="28"/>
                    </a:lnTo>
                    <a:lnTo>
                      <a:pt x="3" y="34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2" y="55"/>
                    </a:lnTo>
                    <a:lnTo>
                      <a:pt x="3" y="61"/>
                    </a:lnTo>
                    <a:lnTo>
                      <a:pt x="6" y="66"/>
                    </a:lnTo>
                    <a:lnTo>
                      <a:pt x="9" y="70"/>
                    </a:lnTo>
                    <a:lnTo>
                      <a:pt x="11" y="75"/>
                    </a:lnTo>
                    <a:lnTo>
                      <a:pt x="16" y="80"/>
                    </a:lnTo>
                    <a:lnTo>
                      <a:pt x="21" y="83"/>
                    </a:lnTo>
                    <a:lnTo>
                      <a:pt x="27" y="86"/>
                    </a:lnTo>
                    <a:lnTo>
                      <a:pt x="32" y="90"/>
                    </a:lnTo>
                    <a:lnTo>
                      <a:pt x="39" y="92"/>
                    </a:lnTo>
                    <a:lnTo>
                      <a:pt x="44" y="93"/>
                    </a:lnTo>
                    <a:lnTo>
                      <a:pt x="51" y="93"/>
                    </a:lnTo>
                    <a:lnTo>
                      <a:pt x="57" y="93"/>
                    </a:lnTo>
                    <a:lnTo>
                      <a:pt x="63" y="93"/>
                    </a:lnTo>
                    <a:lnTo>
                      <a:pt x="69" y="92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6" y="77"/>
                    </a:lnTo>
                    <a:lnTo>
                      <a:pt x="99" y="72"/>
                    </a:lnTo>
                    <a:lnTo>
                      <a:pt x="103" y="67"/>
                    </a:lnTo>
                    <a:lnTo>
                      <a:pt x="104" y="63"/>
                    </a:lnTo>
                    <a:lnTo>
                      <a:pt x="106" y="57"/>
                    </a:lnTo>
                    <a:lnTo>
                      <a:pt x="108" y="52"/>
                    </a:lnTo>
                    <a:lnTo>
                      <a:pt x="108" y="47"/>
                    </a:lnTo>
                    <a:lnTo>
                      <a:pt x="82" y="47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568" y="1071"/>
                <a:ext cx="54" cy="48"/>
              </a:xfrm>
              <a:custGeom>
                <a:avLst/>
                <a:gdLst/>
                <a:ahLst/>
                <a:cxnLst>
                  <a:cxn ang="0">
                    <a:pos x="3" y="13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8"/>
                  </a:cxn>
                  <a:cxn ang="0">
                    <a:pos x="1" y="31"/>
                  </a:cxn>
                  <a:cxn ang="0">
                    <a:pos x="3" y="35"/>
                  </a:cxn>
                  <a:cxn ang="0">
                    <a:pos x="5" y="39"/>
                  </a:cxn>
                  <a:cxn ang="0">
                    <a:pos x="8" y="42"/>
                  </a:cxn>
                  <a:cxn ang="0">
                    <a:pos x="12" y="44"/>
                  </a:cxn>
                  <a:cxn ang="0">
                    <a:pos x="16" y="46"/>
                  </a:cxn>
                  <a:cxn ang="0">
                    <a:pos x="21" y="46"/>
                  </a:cxn>
                  <a:cxn ang="0">
                    <a:pos x="26" y="48"/>
                  </a:cxn>
                  <a:cxn ang="0">
                    <a:pos x="30" y="46"/>
                  </a:cxn>
                  <a:cxn ang="0">
                    <a:pos x="34" y="46"/>
                  </a:cxn>
                  <a:cxn ang="0">
                    <a:pos x="38" y="46"/>
                  </a:cxn>
                  <a:cxn ang="0">
                    <a:pos x="44" y="43"/>
                  </a:cxn>
                  <a:cxn ang="0">
                    <a:pos x="46" y="41"/>
                  </a:cxn>
                  <a:cxn ang="0">
                    <a:pos x="49" y="39"/>
                  </a:cxn>
                  <a:cxn ang="0">
                    <a:pos x="52" y="34"/>
                  </a:cxn>
                  <a:cxn ang="0">
                    <a:pos x="53" y="30"/>
                  </a:cxn>
                  <a:cxn ang="0">
                    <a:pos x="54" y="26"/>
                  </a:cxn>
                  <a:cxn ang="0">
                    <a:pos x="54" y="23"/>
                  </a:cxn>
                  <a:cxn ang="0">
                    <a:pos x="54" y="20"/>
                  </a:cxn>
                  <a:cxn ang="0">
                    <a:pos x="53" y="16"/>
                  </a:cxn>
                  <a:cxn ang="0">
                    <a:pos x="52" y="13"/>
                  </a:cxn>
                  <a:cxn ang="0">
                    <a:pos x="49" y="9"/>
                  </a:cxn>
                  <a:cxn ang="0">
                    <a:pos x="46" y="7"/>
                  </a:cxn>
                  <a:cxn ang="0">
                    <a:pos x="42" y="3"/>
                  </a:cxn>
                  <a:cxn ang="0">
                    <a:pos x="38" y="2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1" y="0"/>
                  </a:cxn>
                  <a:cxn ang="0">
                    <a:pos x="15" y="2"/>
                  </a:cxn>
                  <a:cxn ang="0">
                    <a:pos x="12" y="3"/>
                  </a:cxn>
                  <a:cxn ang="0">
                    <a:pos x="8" y="7"/>
                  </a:cxn>
                  <a:cxn ang="0">
                    <a:pos x="5" y="9"/>
                  </a:cxn>
                  <a:cxn ang="0">
                    <a:pos x="3" y="13"/>
                  </a:cxn>
                </a:cxnLst>
                <a:rect l="0" t="0" r="r" b="b"/>
                <a:pathLst>
                  <a:path w="54" h="48">
                    <a:moveTo>
                      <a:pt x="3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3" y="35"/>
                    </a:lnTo>
                    <a:lnTo>
                      <a:pt x="5" y="39"/>
                    </a:lnTo>
                    <a:lnTo>
                      <a:pt x="8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1" y="46"/>
                    </a:lnTo>
                    <a:lnTo>
                      <a:pt x="26" y="48"/>
                    </a:lnTo>
                    <a:lnTo>
                      <a:pt x="30" y="46"/>
                    </a:lnTo>
                    <a:lnTo>
                      <a:pt x="34" y="46"/>
                    </a:lnTo>
                    <a:lnTo>
                      <a:pt x="38" y="46"/>
                    </a:lnTo>
                    <a:lnTo>
                      <a:pt x="44" y="43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4"/>
                    </a:lnTo>
                    <a:lnTo>
                      <a:pt x="53" y="30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54" y="20"/>
                    </a:lnTo>
                    <a:lnTo>
                      <a:pt x="53" y="16"/>
                    </a:lnTo>
                    <a:lnTo>
                      <a:pt x="52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2" y="3"/>
                    </a:lnTo>
                    <a:lnTo>
                      <a:pt x="8" y="7"/>
                    </a:lnTo>
                    <a:lnTo>
                      <a:pt x="5" y="9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586" y="1087"/>
                <a:ext cx="19" cy="17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7" y="4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3" y="15"/>
                  </a:cxn>
                  <a:cxn ang="0">
                    <a:pos x="16" y="14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9" y="8"/>
                  </a:cxn>
                  <a:cxn ang="0">
                    <a:pos x="19" y="5"/>
                  </a:cxn>
                </a:cxnLst>
                <a:rect l="0" t="0" r="r" b="b"/>
                <a:pathLst>
                  <a:path w="19" h="17">
                    <a:moveTo>
                      <a:pt x="19" y="5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542" y="1049"/>
                <a:ext cx="107" cy="92"/>
              </a:xfrm>
              <a:custGeom>
                <a:avLst/>
                <a:gdLst/>
                <a:ahLst/>
                <a:cxnLst>
                  <a:cxn ang="0">
                    <a:pos x="80" y="48"/>
                  </a:cxn>
                  <a:cxn ang="0">
                    <a:pos x="78" y="56"/>
                  </a:cxn>
                  <a:cxn ang="0">
                    <a:pos x="72" y="63"/>
                  </a:cxn>
                  <a:cxn ang="0">
                    <a:pos x="64" y="68"/>
                  </a:cxn>
                  <a:cxn ang="0">
                    <a:pos x="56" y="68"/>
                  </a:cxn>
                  <a:cxn ang="0">
                    <a:pos x="47" y="68"/>
                  </a:cxn>
                  <a:cxn ang="0">
                    <a:pos x="38" y="66"/>
                  </a:cxn>
                  <a:cxn ang="0">
                    <a:pos x="31" y="61"/>
                  </a:cxn>
                  <a:cxn ang="0">
                    <a:pos x="27" y="53"/>
                  </a:cxn>
                  <a:cxn ang="0">
                    <a:pos x="26" y="46"/>
                  </a:cxn>
                  <a:cxn ang="0">
                    <a:pos x="27" y="38"/>
                  </a:cxn>
                  <a:cxn ang="0">
                    <a:pos x="31" y="31"/>
                  </a:cxn>
                  <a:cxn ang="0">
                    <a:pos x="38" y="26"/>
                  </a:cxn>
                  <a:cxn ang="0">
                    <a:pos x="47" y="23"/>
                  </a:cxn>
                  <a:cxn ang="0">
                    <a:pos x="54" y="22"/>
                  </a:cxn>
                  <a:cxn ang="0">
                    <a:pos x="64" y="24"/>
                  </a:cxn>
                  <a:cxn ang="0">
                    <a:pos x="72" y="29"/>
                  </a:cxn>
                  <a:cxn ang="0">
                    <a:pos x="78" y="35"/>
                  </a:cxn>
                  <a:cxn ang="0">
                    <a:pos x="80" y="43"/>
                  </a:cxn>
                  <a:cxn ang="0">
                    <a:pos x="107" y="45"/>
                  </a:cxn>
                  <a:cxn ang="0">
                    <a:pos x="105" y="35"/>
                  </a:cxn>
                  <a:cxn ang="0">
                    <a:pos x="101" y="24"/>
                  </a:cxn>
                  <a:cxn ang="0">
                    <a:pos x="94" y="15"/>
                  </a:cxn>
                  <a:cxn ang="0">
                    <a:pos x="84" y="7"/>
                  </a:cxn>
                  <a:cxn ang="0">
                    <a:pos x="73" y="2"/>
                  </a:cxn>
                  <a:cxn ang="0">
                    <a:pos x="60" y="0"/>
                  </a:cxn>
                  <a:cxn ang="0">
                    <a:pos x="41" y="0"/>
                  </a:cxn>
                  <a:cxn ang="0">
                    <a:pos x="30" y="4"/>
                  </a:cxn>
                  <a:cxn ang="0">
                    <a:pos x="19" y="10"/>
                  </a:cxn>
                  <a:cxn ang="0">
                    <a:pos x="10" y="17"/>
                  </a:cxn>
                  <a:cxn ang="0">
                    <a:pos x="4" y="28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3" y="61"/>
                  </a:cxn>
                  <a:cxn ang="0">
                    <a:pos x="7" y="70"/>
                  </a:cxn>
                  <a:cxn ang="0">
                    <a:pos x="15" y="78"/>
                  </a:cxn>
                  <a:cxn ang="0">
                    <a:pos x="26" y="85"/>
                  </a:cxn>
                  <a:cxn ang="0">
                    <a:pos x="37" y="90"/>
                  </a:cxn>
                  <a:cxn ang="0">
                    <a:pos x="49" y="92"/>
                  </a:cxn>
                  <a:cxn ang="0">
                    <a:pos x="61" y="91"/>
                  </a:cxn>
                  <a:cxn ang="0">
                    <a:pos x="73" y="88"/>
                  </a:cxn>
                  <a:cxn ang="0">
                    <a:pos x="84" y="83"/>
                  </a:cxn>
                  <a:cxn ang="0">
                    <a:pos x="94" y="75"/>
                  </a:cxn>
                  <a:cxn ang="0">
                    <a:pos x="101" y="66"/>
                  </a:cxn>
                  <a:cxn ang="0">
                    <a:pos x="105" y="56"/>
                  </a:cxn>
                  <a:cxn ang="0">
                    <a:pos x="107" y="45"/>
                  </a:cxn>
                </a:cxnLst>
                <a:rect l="0" t="0" r="r" b="b"/>
                <a:pathLst>
                  <a:path w="107" h="92">
                    <a:moveTo>
                      <a:pt x="80" y="45"/>
                    </a:moveTo>
                    <a:lnTo>
                      <a:pt x="80" y="48"/>
                    </a:lnTo>
                    <a:lnTo>
                      <a:pt x="79" y="52"/>
                    </a:lnTo>
                    <a:lnTo>
                      <a:pt x="78" y="56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70" y="65"/>
                    </a:lnTo>
                    <a:lnTo>
                      <a:pt x="64" y="68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52" y="70"/>
                    </a:lnTo>
                    <a:lnTo>
                      <a:pt x="47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4" y="64"/>
                    </a:lnTo>
                    <a:lnTo>
                      <a:pt x="31" y="61"/>
                    </a:lnTo>
                    <a:lnTo>
                      <a:pt x="29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8"/>
                    </a:lnTo>
                    <a:lnTo>
                      <a:pt x="29" y="35"/>
                    </a:lnTo>
                    <a:lnTo>
                      <a:pt x="31" y="31"/>
                    </a:lnTo>
                    <a:lnTo>
                      <a:pt x="34" y="29"/>
                    </a:lnTo>
                    <a:lnTo>
                      <a:pt x="38" y="26"/>
                    </a:lnTo>
                    <a:lnTo>
                      <a:pt x="41" y="24"/>
                    </a:lnTo>
                    <a:lnTo>
                      <a:pt x="47" y="23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3"/>
                    </a:lnTo>
                    <a:lnTo>
                      <a:pt x="64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8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7" y="45"/>
                    </a:lnTo>
                    <a:lnTo>
                      <a:pt x="107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1" y="24"/>
                    </a:lnTo>
                    <a:lnTo>
                      <a:pt x="96" y="19"/>
                    </a:lnTo>
                    <a:lnTo>
                      <a:pt x="94" y="15"/>
                    </a:lnTo>
                    <a:lnTo>
                      <a:pt x="89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10" y="17"/>
                    </a:lnTo>
                    <a:lnTo>
                      <a:pt x="7" y="23"/>
                    </a:lnTo>
                    <a:lnTo>
                      <a:pt x="4" y="28"/>
                    </a:lnTo>
                    <a:lnTo>
                      <a:pt x="1" y="32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5"/>
                    </a:lnTo>
                    <a:lnTo>
                      <a:pt x="7" y="70"/>
                    </a:lnTo>
                    <a:lnTo>
                      <a:pt x="11" y="75"/>
                    </a:lnTo>
                    <a:lnTo>
                      <a:pt x="15" y="78"/>
                    </a:lnTo>
                    <a:lnTo>
                      <a:pt x="19" y="81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2" y="91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1" y="91"/>
                    </a:lnTo>
                    <a:lnTo>
                      <a:pt x="68" y="90"/>
                    </a:lnTo>
                    <a:lnTo>
                      <a:pt x="73" y="88"/>
                    </a:lnTo>
                    <a:lnTo>
                      <a:pt x="79" y="86"/>
                    </a:lnTo>
                    <a:lnTo>
                      <a:pt x="84" y="83"/>
                    </a:lnTo>
                    <a:lnTo>
                      <a:pt x="90" y="79"/>
                    </a:lnTo>
                    <a:lnTo>
                      <a:pt x="94" y="75"/>
                    </a:lnTo>
                    <a:lnTo>
                      <a:pt x="98" y="71"/>
                    </a:lnTo>
                    <a:lnTo>
                      <a:pt x="101" y="66"/>
                    </a:lnTo>
                    <a:lnTo>
                      <a:pt x="103" y="61"/>
                    </a:lnTo>
                    <a:lnTo>
                      <a:pt x="105" y="56"/>
                    </a:lnTo>
                    <a:lnTo>
                      <a:pt x="107" y="50"/>
                    </a:lnTo>
                    <a:lnTo>
                      <a:pt x="107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688" y="1069"/>
                <a:ext cx="54" cy="48"/>
              </a:xfrm>
              <a:custGeom>
                <a:avLst/>
                <a:gdLst/>
                <a:ahLst/>
                <a:cxnLst>
                  <a:cxn ang="0">
                    <a:pos x="3" y="13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1" y="32"/>
                  </a:cxn>
                  <a:cxn ang="0">
                    <a:pos x="3" y="36"/>
                  </a:cxn>
                  <a:cxn ang="0">
                    <a:pos x="5" y="39"/>
                  </a:cxn>
                  <a:cxn ang="0">
                    <a:pos x="8" y="43"/>
                  </a:cxn>
                  <a:cxn ang="0">
                    <a:pos x="12" y="45"/>
                  </a:cxn>
                  <a:cxn ang="0">
                    <a:pos x="16" y="46"/>
                  </a:cxn>
                  <a:cxn ang="0">
                    <a:pos x="20" y="48"/>
                  </a:cxn>
                  <a:cxn ang="0">
                    <a:pos x="26" y="48"/>
                  </a:cxn>
                  <a:cxn ang="0">
                    <a:pos x="30" y="48"/>
                  </a:cxn>
                  <a:cxn ang="0">
                    <a:pos x="34" y="48"/>
                  </a:cxn>
                  <a:cxn ang="0">
                    <a:pos x="40" y="46"/>
                  </a:cxn>
                  <a:cxn ang="0">
                    <a:pos x="43" y="44"/>
                  </a:cxn>
                  <a:cxn ang="0">
                    <a:pos x="46" y="41"/>
                  </a:cxn>
                  <a:cxn ang="0">
                    <a:pos x="49" y="39"/>
                  </a:cxn>
                  <a:cxn ang="0">
                    <a:pos x="52" y="35"/>
                  </a:cxn>
                  <a:cxn ang="0">
                    <a:pos x="53" y="31"/>
                  </a:cxn>
                  <a:cxn ang="0">
                    <a:pos x="54" y="28"/>
                  </a:cxn>
                  <a:cxn ang="0">
                    <a:pos x="54" y="24"/>
                  </a:cxn>
                  <a:cxn ang="0">
                    <a:pos x="54" y="20"/>
                  </a:cxn>
                  <a:cxn ang="0">
                    <a:pos x="53" y="17"/>
                  </a:cxn>
                  <a:cxn ang="0">
                    <a:pos x="52" y="13"/>
                  </a:cxn>
                  <a:cxn ang="0">
                    <a:pos x="49" y="10"/>
                  </a:cxn>
                  <a:cxn ang="0">
                    <a:pos x="46" y="8"/>
                  </a:cxn>
                  <a:cxn ang="0">
                    <a:pos x="42" y="4"/>
                  </a:cxn>
                  <a:cxn ang="0">
                    <a:pos x="38" y="3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6" y="3"/>
                  </a:cxn>
                  <a:cxn ang="0">
                    <a:pos x="12" y="4"/>
                  </a:cxn>
                  <a:cxn ang="0">
                    <a:pos x="8" y="8"/>
                  </a:cxn>
                  <a:cxn ang="0">
                    <a:pos x="5" y="10"/>
                  </a:cxn>
                  <a:cxn ang="0">
                    <a:pos x="3" y="13"/>
                  </a:cxn>
                </a:cxnLst>
                <a:rect l="0" t="0" r="r" b="b"/>
                <a:pathLst>
                  <a:path w="54" h="48">
                    <a:moveTo>
                      <a:pt x="3" y="13"/>
                    </a:moveTo>
                    <a:lnTo>
                      <a:pt x="1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1" y="32"/>
                    </a:lnTo>
                    <a:lnTo>
                      <a:pt x="3" y="36"/>
                    </a:lnTo>
                    <a:lnTo>
                      <a:pt x="5" y="39"/>
                    </a:lnTo>
                    <a:lnTo>
                      <a:pt x="8" y="43"/>
                    </a:lnTo>
                    <a:lnTo>
                      <a:pt x="12" y="45"/>
                    </a:lnTo>
                    <a:lnTo>
                      <a:pt x="16" y="46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0" y="48"/>
                    </a:lnTo>
                    <a:lnTo>
                      <a:pt x="34" y="48"/>
                    </a:lnTo>
                    <a:lnTo>
                      <a:pt x="40" y="46"/>
                    </a:lnTo>
                    <a:lnTo>
                      <a:pt x="43" y="44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5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4" y="20"/>
                    </a:lnTo>
                    <a:lnTo>
                      <a:pt x="53" y="17"/>
                    </a:lnTo>
                    <a:lnTo>
                      <a:pt x="52" y="13"/>
                    </a:lnTo>
                    <a:lnTo>
                      <a:pt x="49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3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5" y="10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705" y="1086"/>
                <a:ext cx="20" cy="16"/>
              </a:xfrm>
              <a:custGeom>
                <a:avLst/>
                <a:gdLst/>
                <a:ahLst/>
                <a:cxnLst>
                  <a:cxn ang="0">
                    <a:pos x="20" y="5"/>
                  </a:cxn>
                  <a:cxn ang="0">
                    <a:pos x="18" y="3"/>
                  </a:cxn>
                  <a:cxn ang="0">
                    <a:pos x="17" y="1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0"/>
                  </a:cxn>
                  <a:cxn ang="0">
                    <a:pos x="5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3" y="14"/>
                  </a:cxn>
                  <a:cxn ang="0">
                    <a:pos x="6" y="15"/>
                  </a:cxn>
                  <a:cxn ang="0">
                    <a:pos x="9" y="15"/>
                  </a:cxn>
                  <a:cxn ang="0">
                    <a:pos x="11" y="16"/>
                  </a:cxn>
                  <a:cxn ang="0">
                    <a:pos x="14" y="15"/>
                  </a:cxn>
                  <a:cxn ang="0">
                    <a:pos x="17" y="14"/>
                  </a:cxn>
                  <a:cxn ang="0">
                    <a:pos x="18" y="11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20" y="5"/>
                  </a:cxn>
                </a:cxnLst>
                <a:rect l="0" t="0" r="r" b="b"/>
                <a:pathLst>
                  <a:path w="20" h="16">
                    <a:moveTo>
                      <a:pt x="20" y="5"/>
                    </a:moveTo>
                    <a:lnTo>
                      <a:pt x="18" y="3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7" y="14"/>
                    </a:lnTo>
                    <a:lnTo>
                      <a:pt x="18" y="11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662" y="1047"/>
                <a:ext cx="106" cy="9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78" y="58"/>
                  </a:cxn>
                  <a:cxn ang="0">
                    <a:pos x="72" y="63"/>
                  </a:cxn>
                  <a:cxn ang="0">
                    <a:pos x="66" y="68"/>
                  </a:cxn>
                  <a:cxn ang="0">
                    <a:pos x="56" y="70"/>
                  </a:cxn>
                  <a:cxn ang="0">
                    <a:pos x="46" y="70"/>
                  </a:cxn>
                  <a:cxn ang="0">
                    <a:pos x="38" y="67"/>
                  </a:cxn>
                  <a:cxn ang="0">
                    <a:pos x="31" y="61"/>
                  </a:cxn>
                  <a:cxn ang="0">
                    <a:pos x="27" y="54"/>
                  </a:cxn>
                  <a:cxn ang="0">
                    <a:pos x="26" y="47"/>
                  </a:cxn>
                  <a:cxn ang="0">
                    <a:pos x="27" y="39"/>
                  </a:cxn>
                  <a:cxn ang="0">
                    <a:pos x="31" y="32"/>
                  </a:cxn>
                  <a:cxn ang="0">
                    <a:pos x="38" y="27"/>
                  </a:cxn>
                  <a:cxn ang="0">
                    <a:pos x="46" y="24"/>
                  </a:cxn>
                  <a:cxn ang="0">
                    <a:pos x="54" y="22"/>
                  </a:cxn>
                  <a:cxn ang="0">
                    <a:pos x="64" y="25"/>
                  </a:cxn>
                  <a:cxn ang="0">
                    <a:pos x="72" y="30"/>
                  </a:cxn>
                  <a:cxn ang="0">
                    <a:pos x="78" y="35"/>
                  </a:cxn>
                  <a:cxn ang="0">
                    <a:pos x="80" y="44"/>
                  </a:cxn>
                  <a:cxn ang="0">
                    <a:pos x="106" y="46"/>
                  </a:cxn>
                  <a:cxn ang="0">
                    <a:pos x="105" y="35"/>
                  </a:cxn>
                  <a:cxn ang="0">
                    <a:pos x="101" y="25"/>
                  </a:cxn>
                  <a:cxn ang="0">
                    <a:pos x="94" y="15"/>
                  </a:cxn>
                  <a:cxn ang="0">
                    <a:pos x="84" y="8"/>
                  </a:cxn>
                  <a:cxn ang="0">
                    <a:pos x="73" y="4"/>
                  </a:cxn>
                  <a:cxn ang="0">
                    <a:pos x="61" y="0"/>
                  </a:cxn>
                  <a:cxn ang="0">
                    <a:pos x="42" y="2"/>
                  </a:cxn>
                  <a:cxn ang="0">
                    <a:pos x="30" y="4"/>
                  </a:cxn>
                  <a:cxn ang="0">
                    <a:pos x="19" y="11"/>
                  </a:cxn>
                  <a:cxn ang="0">
                    <a:pos x="10" y="18"/>
                  </a:cxn>
                  <a:cxn ang="0">
                    <a:pos x="4" y="28"/>
                  </a:cxn>
                  <a:cxn ang="0">
                    <a:pos x="0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6" y="70"/>
                  </a:cxn>
                  <a:cxn ang="0">
                    <a:pos x="15" y="79"/>
                  </a:cxn>
                  <a:cxn ang="0">
                    <a:pos x="26" y="86"/>
                  </a:cxn>
                  <a:cxn ang="0">
                    <a:pos x="36" y="90"/>
                  </a:cxn>
                  <a:cxn ang="0">
                    <a:pos x="49" y="93"/>
                  </a:cxn>
                  <a:cxn ang="0">
                    <a:pos x="61" y="92"/>
                  </a:cxn>
                  <a:cxn ang="0">
                    <a:pos x="73" y="90"/>
                  </a:cxn>
                  <a:cxn ang="0">
                    <a:pos x="84" y="83"/>
                  </a:cxn>
                  <a:cxn ang="0">
                    <a:pos x="94" y="77"/>
                  </a:cxn>
                  <a:cxn ang="0">
                    <a:pos x="101" y="67"/>
                  </a:cxn>
                  <a:cxn ang="0">
                    <a:pos x="105" y="57"/>
                  </a:cxn>
                  <a:cxn ang="0">
                    <a:pos x="106" y="46"/>
                  </a:cxn>
                </a:cxnLst>
                <a:rect l="0" t="0" r="r" b="b"/>
                <a:pathLst>
                  <a:path w="106" h="93">
                    <a:moveTo>
                      <a:pt x="80" y="46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8" y="58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0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46" y="70"/>
                    </a:lnTo>
                    <a:lnTo>
                      <a:pt x="42" y="68"/>
                    </a:lnTo>
                    <a:lnTo>
                      <a:pt x="38" y="67"/>
                    </a:lnTo>
                    <a:lnTo>
                      <a:pt x="34" y="65"/>
                    </a:lnTo>
                    <a:lnTo>
                      <a:pt x="31" y="61"/>
                    </a:lnTo>
                    <a:lnTo>
                      <a:pt x="29" y="58"/>
                    </a:lnTo>
                    <a:lnTo>
                      <a:pt x="27" y="54"/>
                    </a:lnTo>
                    <a:lnTo>
                      <a:pt x="26" y="50"/>
                    </a:lnTo>
                    <a:lnTo>
                      <a:pt x="26" y="47"/>
                    </a:lnTo>
                    <a:lnTo>
                      <a:pt x="26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1" y="32"/>
                    </a:lnTo>
                    <a:lnTo>
                      <a:pt x="34" y="30"/>
                    </a:lnTo>
                    <a:lnTo>
                      <a:pt x="38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4"/>
                    </a:lnTo>
                    <a:lnTo>
                      <a:pt x="64" y="25"/>
                    </a:lnTo>
                    <a:lnTo>
                      <a:pt x="68" y="27"/>
                    </a:lnTo>
                    <a:lnTo>
                      <a:pt x="72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79" y="39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106" y="46"/>
                    </a:lnTo>
                    <a:lnTo>
                      <a:pt x="106" y="41"/>
                    </a:lnTo>
                    <a:lnTo>
                      <a:pt x="105" y="35"/>
                    </a:lnTo>
                    <a:lnTo>
                      <a:pt x="103" y="31"/>
                    </a:lnTo>
                    <a:lnTo>
                      <a:pt x="101" y="25"/>
                    </a:lnTo>
                    <a:lnTo>
                      <a:pt x="96" y="20"/>
                    </a:lnTo>
                    <a:lnTo>
                      <a:pt x="94" y="15"/>
                    </a:lnTo>
                    <a:lnTo>
                      <a:pt x="89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3" y="4"/>
                    </a:lnTo>
                    <a:lnTo>
                      <a:pt x="66" y="2"/>
                    </a:lnTo>
                    <a:lnTo>
                      <a:pt x="61" y="0"/>
                    </a:lnTo>
                    <a:lnTo>
                      <a:pt x="48" y="0"/>
                    </a:lnTo>
                    <a:lnTo>
                      <a:pt x="42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19" y="11"/>
                    </a:lnTo>
                    <a:lnTo>
                      <a:pt x="15" y="14"/>
                    </a:lnTo>
                    <a:lnTo>
                      <a:pt x="10" y="18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1" y="33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6"/>
                    </a:lnTo>
                    <a:lnTo>
                      <a:pt x="6" y="70"/>
                    </a:lnTo>
                    <a:lnTo>
                      <a:pt x="11" y="75"/>
                    </a:lnTo>
                    <a:lnTo>
                      <a:pt x="15" y="79"/>
                    </a:lnTo>
                    <a:lnTo>
                      <a:pt x="20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6" y="90"/>
                    </a:lnTo>
                    <a:lnTo>
                      <a:pt x="43" y="92"/>
                    </a:lnTo>
                    <a:lnTo>
                      <a:pt x="49" y="93"/>
                    </a:lnTo>
                    <a:lnTo>
                      <a:pt x="56" y="93"/>
                    </a:lnTo>
                    <a:lnTo>
                      <a:pt x="61" y="92"/>
                    </a:lnTo>
                    <a:lnTo>
                      <a:pt x="68" y="90"/>
                    </a:lnTo>
                    <a:lnTo>
                      <a:pt x="73" y="90"/>
                    </a:lnTo>
                    <a:lnTo>
                      <a:pt x="80" y="87"/>
                    </a:lnTo>
                    <a:lnTo>
                      <a:pt x="84" y="83"/>
                    </a:lnTo>
                    <a:lnTo>
                      <a:pt x="90" y="80"/>
                    </a:lnTo>
                    <a:lnTo>
                      <a:pt x="94" y="77"/>
                    </a:lnTo>
                    <a:lnTo>
                      <a:pt x="98" y="72"/>
                    </a:lnTo>
                    <a:lnTo>
                      <a:pt x="101" y="67"/>
                    </a:lnTo>
                    <a:lnTo>
                      <a:pt x="103" y="61"/>
                    </a:lnTo>
                    <a:lnTo>
                      <a:pt x="105" y="57"/>
                    </a:lnTo>
                    <a:lnTo>
                      <a:pt x="106" y="50"/>
                    </a:lnTo>
                    <a:lnTo>
                      <a:pt x="106" y="46"/>
                    </a:lnTo>
                    <a:lnTo>
                      <a:pt x="8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348" y="1069"/>
                <a:ext cx="56" cy="4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2" y="17"/>
                  </a:cxn>
                  <a:cxn ang="0">
                    <a:pos x="0" y="20"/>
                  </a:cxn>
                  <a:cxn ang="0">
                    <a:pos x="0" y="25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4" y="36"/>
                  </a:cxn>
                  <a:cxn ang="0">
                    <a:pos x="5" y="39"/>
                  </a:cxn>
                  <a:cxn ang="0">
                    <a:pos x="9" y="43"/>
                  </a:cxn>
                  <a:cxn ang="0">
                    <a:pos x="14" y="45"/>
                  </a:cxn>
                  <a:cxn ang="0">
                    <a:pos x="18" y="46"/>
                  </a:cxn>
                  <a:cxn ang="0">
                    <a:pos x="21" y="48"/>
                  </a:cxn>
                  <a:cxn ang="0">
                    <a:pos x="26" y="48"/>
                  </a:cxn>
                  <a:cxn ang="0">
                    <a:pos x="32" y="48"/>
                  </a:cxn>
                  <a:cxn ang="0">
                    <a:pos x="35" y="48"/>
                  </a:cxn>
                  <a:cxn ang="0">
                    <a:pos x="39" y="46"/>
                  </a:cxn>
                  <a:cxn ang="0">
                    <a:pos x="44" y="44"/>
                  </a:cxn>
                  <a:cxn ang="0">
                    <a:pos x="48" y="41"/>
                  </a:cxn>
                  <a:cxn ang="0">
                    <a:pos x="50" y="39"/>
                  </a:cxn>
                  <a:cxn ang="0">
                    <a:pos x="53" y="35"/>
                  </a:cxn>
                  <a:cxn ang="0">
                    <a:pos x="55" y="31"/>
                  </a:cxn>
                  <a:cxn ang="0">
                    <a:pos x="56" y="28"/>
                  </a:cxn>
                  <a:cxn ang="0">
                    <a:pos x="56" y="24"/>
                  </a:cxn>
                  <a:cxn ang="0">
                    <a:pos x="56" y="20"/>
                  </a:cxn>
                  <a:cxn ang="0">
                    <a:pos x="55" y="17"/>
                  </a:cxn>
                  <a:cxn ang="0">
                    <a:pos x="51" y="13"/>
                  </a:cxn>
                  <a:cxn ang="0">
                    <a:pos x="50" y="10"/>
                  </a:cxn>
                  <a:cxn ang="0">
                    <a:pos x="46" y="8"/>
                  </a:cxn>
                  <a:cxn ang="0">
                    <a:pos x="42" y="4"/>
                  </a:cxn>
                  <a:cxn ang="0">
                    <a:pos x="39" y="3"/>
                  </a:cxn>
                  <a:cxn ang="0">
                    <a:pos x="34" y="0"/>
                  </a:cxn>
                  <a:cxn ang="0">
                    <a:pos x="30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6" y="3"/>
                  </a:cxn>
                  <a:cxn ang="0">
                    <a:pos x="12" y="4"/>
                  </a:cxn>
                  <a:cxn ang="0">
                    <a:pos x="9" y="8"/>
                  </a:cxn>
                  <a:cxn ang="0">
                    <a:pos x="5" y="10"/>
                  </a:cxn>
                  <a:cxn ang="0">
                    <a:pos x="2" y="13"/>
                  </a:cxn>
                </a:cxnLst>
                <a:rect l="0" t="0" r="r" b="b"/>
                <a:pathLst>
                  <a:path w="56" h="48">
                    <a:moveTo>
                      <a:pt x="2" y="13"/>
                    </a:moveTo>
                    <a:lnTo>
                      <a:pt x="2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5" y="39"/>
                    </a:lnTo>
                    <a:lnTo>
                      <a:pt x="9" y="43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2" y="48"/>
                    </a:lnTo>
                    <a:lnTo>
                      <a:pt x="35" y="48"/>
                    </a:lnTo>
                    <a:lnTo>
                      <a:pt x="39" y="46"/>
                    </a:lnTo>
                    <a:lnTo>
                      <a:pt x="44" y="44"/>
                    </a:lnTo>
                    <a:lnTo>
                      <a:pt x="48" y="41"/>
                    </a:lnTo>
                    <a:lnTo>
                      <a:pt x="50" y="39"/>
                    </a:lnTo>
                    <a:lnTo>
                      <a:pt x="53" y="35"/>
                    </a:lnTo>
                    <a:lnTo>
                      <a:pt x="55" y="31"/>
                    </a:lnTo>
                    <a:lnTo>
                      <a:pt x="56" y="28"/>
                    </a:lnTo>
                    <a:lnTo>
                      <a:pt x="56" y="24"/>
                    </a:lnTo>
                    <a:lnTo>
                      <a:pt x="56" y="20"/>
                    </a:lnTo>
                    <a:lnTo>
                      <a:pt x="55" y="17"/>
                    </a:lnTo>
                    <a:lnTo>
                      <a:pt x="51" y="13"/>
                    </a:lnTo>
                    <a:lnTo>
                      <a:pt x="50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9" y="3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9" y="8"/>
                    </a:lnTo>
                    <a:lnTo>
                      <a:pt x="5" y="1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367" y="1086"/>
                <a:ext cx="18" cy="16"/>
              </a:xfrm>
              <a:custGeom>
                <a:avLst/>
                <a:gdLst/>
                <a:ahLst/>
                <a:cxnLst>
                  <a:cxn ang="0">
                    <a:pos x="18" y="5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2" y="14"/>
                  </a:cxn>
                  <a:cxn ang="0">
                    <a:pos x="6" y="15"/>
                  </a:cxn>
                  <a:cxn ang="0">
                    <a:pos x="8" y="15"/>
                  </a:cxn>
                  <a:cxn ang="0">
                    <a:pos x="9" y="16"/>
                  </a:cxn>
                  <a:cxn ang="0">
                    <a:pos x="13" y="15"/>
                  </a:cxn>
                  <a:cxn ang="0">
                    <a:pos x="15" y="14"/>
                  </a:cxn>
                  <a:cxn ang="0">
                    <a:pos x="16" y="11"/>
                  </a:cxn>
                  <a:cxn ang="0">
                    <a:pos x="18" y="9"/>
                  </a:cxn>
                  <a:cxn ang="0">
                    <a:pos x="18" y="8"/>
                  </a:cxn>
                  <a:cxn ang="0">
                    <a:pos x="18" y="5"/>
                  </a:cxn>
                </a:cxnLst>
                <a:rect l="0" t="0" r="r" b="b"/>
                <a:pathLst>
                  <a:path w="18" h="16">
                    <a:moveTo>
                      <a:pt x="18" y="5"/>
                    </a:moveTo>
                    <a:lnTo>
                      <a:pt x="16" y="3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322" y="1047"/>
                <a:ext cx="107" cy="93"/>
              </a:xfrm>
              <a:custGeom>
                <a:avLst/>
                <a:gdLst/>
                <a:ahLst/>
                <a:cxnLst>
                  <a:cxn ang="0">
                    <a:pos x="82" y="50"/>
                  </a:cxn>
                  <a:cxn ang="0">
                    <a:pos x="79" y="58"/>
                  </a:cxn>
                  <a:cxn ang="0">
                    <a:pos x="74" y="63"/>
                  </a:cxn>
                  <a:cxn ang="0">
                    <a:pos x="65" y="68"/>
                  </a:cxn>
                  <a:cxn ang="0">
                    <a:pos x="58" y="70"/>
                  </a:cxn>
                  <a:cxn ang="0">
                    <a:pos x="47" y="70"/>
                  </a:cxn>
                  <a:cxn ang="0">
                    <a:pos x="40" y="67"/>
                  </a:cxn>
                  <a:cxn ang="0">
                    <a:pos x="33" y="61"/>
                  </a:cxn>
                  <a:cxn ang="0">
                    <a:pos x="28" y="54"/>
                  </a:cxn>
                  <a:cxn ang="0">
                    <a:pos x="26" y="47"/>
                  </a:cxn>
                  <a:cxn ang="0">
                    <a:pos x="28" y="39"/>
                  </a:cxn>
                  <a:cxn ang="0">
                    <a:pos x="33" y="32"/>
                  </a:cxn>
                  <a:cxn ang="0">
                    <a:pos x="40" y="27"/>
                  </a:cxn>
                  <a:cxn ang="0">
                    <a:pos x="46" y="24"/>
                  </a:cxn>
                  <a:cxn ang="0">
                    <a:pos x="56" y="22"/>
                  </a:cxn>
                  <a:cxn ang="0">
                    <a:pos x="65" y="25"/>
                  </a:cxn>
                  <a:cxn ang="0">
                    <a:pos x="72" y="30"/>
                  </a:cxn>
                  <a:cxn ang="0">
                    <a:pos x="77" y="35"/>
                  </a:cxn>
                  <a:cxn ang="0">
                    <a:pos x="82" y="44"/>
                  </a:cxn>
                  <a:cxn ang="0">
                    <a:pos x="107" y="46"/>
                  </a:cxn>
                  <a:cxn ang="0">
                    <a:pos x="106" y="35"/>
                  </a:cxn>
                  <a:cxn ang="0">
                    <a:pos x="100" y="25"/>
                  </a:cxn>
                  <a:cxn ang="0">
                    <a:pos x="94" y="15"/>
                  </a:cxn>
                  <a:cxn ang="0">
                    <a:pos x="84" y="8"/>
                  </a:cxn>
                  <a:cxn ang="0">
                    <a:pos x="74" y="4"/>
                  </a:cxn>
                  <a:cxn ang="0">
                    <a:pos x="61" y="0"/>
                  </a:cxn>
                  <a:cxn ang="0">
                    <a:pos x="42" y="2"/>
                  </a:cxn>
                  <a:cxn ang="0">
                    <a:pos x="30" y="4"/>
                  </a:cxn>
                  <a:cxn ang="0">
                    <a:pos x="21" y="11"/>
                  </a:cxn>
                  <a:cxn ang="0">
                    <a:pos x="11" y="18"/>
                  </a:cxn>
                  <a:cxn ang="0">
                    <a:pos x="4" y="28"/>
                  </a:cxn>
                  <a:cxn ang="0">
                    <a:pos x="1" y="39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8" y="70"/>
                  </a:cxn>
                  <a:cxn ang="0">
                    <a:pos x="16" y="79"/>
                  </a:cxn>
                  <a:cxn ang="0">
                    <a:pos x="26" y="86"/>
                  </a:cxn>
                  <a:cxn ang="0">
                    <a:pos x="38" y="90"/>
                  </a:cxn>
                  <a:cxn ang="0">
                    <a:pos x="51" y="93"/>
                  </a:cxn>
                  <a:cxn ang="0">
                    <a:pos x="63" y="92"/>
                  </a:cxn>
                  <a:cxn ang="0">
                    <a:pos x="75" y="90"/>
                  </a:cxn>
                  <a:cxn ang="0">
                    <a:pos x="86" y="83"/>
                  </a:cxn>
                  <a:cxn ang="0">
                    <a:pos x="95" y="77"/>
                  </a:cxn>
                  <a:cxn ang="0">
                    <a:pos x="102" y="67"/>
                  </a:cxn>
                  <a:cxn ang="0">
                    <a:pos x="106" y="57"/>
                  </a:cxn>
                  <a:cxn ang="0">
                    <a:pos x="107" y="46"/>
                  </a:cxn>
                </a:cxnLst>
                <a:rect l="0" t="0" r="r" b="b"/>
                <a:pathLst>
                  <a:path w="107" h="93">
                    <a:moveTo>
                      <a:pt x="82" y="46"/>
                    </a:moveTo>
                    <a:lnTo>
                      <a:pt x="82" y="50"/>
                    </a:lnTo>
                    <a:lnTo>
                      <a:pt x="81" y="53"/>
                    </a:lnTo>
                    <a:lnTo>
                      <a:pt x="79" y="58"/>
                    </a:lnTo>
                    <a:lnTo>
                      <a:pt x="76" y="61"/>
                    </a:lnTo>
                    <a:lnTo>
                      <a:pt x="74" y="63"/>
                    </a:lnTo>
                    <a:lnTo>
                      <a:pt x="70" y="66"/>
                    </a:lnTo>
                    <a:lnTo>
                      <a:pt x="65" y="68"/>
                    </a:lnTo>
                    <a:lnTo>
                      <a:pt x="61" y="70"/>
                    </a:lnTo>
                    <a:lnTo>
                      <a:pt x="58" y="70"/>
                    </a:lnTo>
                    <a:lnTo>
                      <a:pt x="53" y="70"/>
                    </a:lnTo>
                    <a:lnTo>
                      <a:pt x="47" y="70"/>
                    </a:lnTo>
                    <a:lnTo>
                      <a:pt x="44" y="68"/>
                    </a:lnTo>
                    <a:lnTo>
                      <a:pt x="40" y="67"/>
                    </a:lnTo>
                    <a:lnTo>
                      <a:pt x="35" y="65"/>
                    </a:lnTo>
                    <a:lnTo>
                      <a:pt x="33" y="61"/>
                    </a:lnTo>
                    <a:lnTo>
                      <a:pt x="30" y="58"/>
                    </a:lnTo>
                    <a:lnTo>
                      <a:pt x="28" y="54"/>
                    </a:lnTo>
                    <a:lnTo>
                      <a:pt x="28" y="50"/>
                    </a:lnTo>
                    <a:lnTo>
                      <a:pt x="26" y="47"/>
                    </a:lnTo>
                    <a:lnTo>
                      <a:pt x="28" y="44"/>
                    </a:lnTo>
                    <a:lnTo>
                      <a:pt x="28" y="39"/>
                    </a:lnTo>
                    <a:lnTo>
                      <a:pt x="30" y="35"/>
                    </a:lnTo>
                    <a:lnTo>
                      <a:pt x="33" y="32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2" y="22"/>
                    </a:lnTo>
                    <a:lnTo>
                      <a:pt x="56" y="22"/>
                    </a:lnTo>
                    <a:lnTo>
                      <a:pt x="61" y="24"/>
                    </a:lnTo>
                    <a:lnTo>
                      <a:pt x="65" y="25"/>
                    </a:lnTo>
                    <a:lnTo>
                      <a:pt x="70" y="27"/>
                    </a:lnTo>
                    <a:lnTo>
                      <a:pt x="72" y="30"/>
                    </a:lnTo>
                    <a:lnTo>
                      <a:pt x="76" y="32"/>
                    </a:lnTo>
                    <a:lnTo>
                      <a:pt x="77" y="35"/>
                    </a:lnTo>
                    <a:lnTo>
                      <a:pt x="81" y="39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107" y="46"/>
                    </a:lnTo>
                    <a:lnTo>
                      <a:pt x="107" y="41"/>
                    </a:lnTo>
                    <a:lnTo>
                      <a:pt x="106" y="35"/>
                    </a:lnTo>
                    <a:lnTo>
                      <a:pt x="104" y="31"/>
                    </a:lnTo>
                    <a:lnTo>
                      <a:pt x="100" y="25"/>
                    </a:lnTo>
                    <a:lnTo>
                      <a:pt x="98" y="20"/>
                    </a:lnTo>
                    <a:lnTo>
                      <a:pt x="94" y="15"/>
                    </a:lnTo>
                    <a:lnTo>
                      <a:pt x="90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1" y="0"/>
                    </a:lnTo>
                    <a:lnTo>
                      <a:pt x="49" y="0"/>
                    </a:lnTo>
                    <a:lnTo>
                      <a:pt x="42" y="2"/>
                    </a:lnTo>
                    <a:lnTo>
                      <a:pt x="37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8" y="24"/>
                    </a:lnTo>
                    <a:lnTo>
                      <a:pt x="4" y="28"/>
                    </a:lnTo>
                    <a:lnTo>
                      <a:pt x="3" y="33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1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8" y="90"/>
                    </a:lnTo>
                    <a:lnTo>
                      <a:pt x="44" y="92"/>
                    </a:lnTo>
                    <a:lnTo>
                      <a:pt x="51" y="93"/>
                    </a:lnTo>
                    <a:lnTo>
                      <a:pt x="56" y="93"/>
                    </a:lnTo>
                    <a:lnTo>
                      <a:pt x="63" y="92"/>
                    </a:lnTo>
                    <a:lnTo>
                      <a:pt x="70" y="90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1" y="80"/>
                    </a:lnTo>
                    <a:lnTo>
                      <a:pt x="95" y="77"/>
                    </a:lnTo>
                    <a:lnTo>
                      <a:pt x="98" y="72"/>
                    </a:lnTo>
                    <a:lnTo>
                      <a:pt x="102" y="67"/>
                    </a:lnTo>
                    <a:lnTo>
                      <a:pt x="105" y="61"/>
                    </a:lnTo>
                    <a:lnTo>
                      <a:pt x="106" y="57"/>
                    </a:lnTo>
                    <a:lnTo>
                      <a:pt x="107" y="50"/>
                    </a:lnTo>
                    <a:lnTo>
                      <a:pt x="107" y="46"/>
                    </a:lnTo>
                    <a:lnTo>
                      <a:pt x="82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230" y="1071"/>
                <a:ext cx="54" cy="4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0" y="28"/>
                  </a:cxn>
                  <a:cxn ang="0">
                    <a:pos x="1" y="31"/>
                  </a:cxn>
                  <a:cxn ang="0">
                    <a:pos x="2" y="35"/>
                  </a:cxn>
                  <a:cxn ang="0">
                    <a:pos x="5" y="39"/>
                  </a:cxn>
                  <a:cxn ang="0">
                    <a:pos x="9" y="42"/>
                  </a:cxn>
                  <a:cxn ang="0">
                    <a:pos x="12" y="44"/>
                  </a:cxn>
                  <a:cxn ang="0">
                    <a:pos x="16" y="46"/>
                  </a:cxn>
                  <a:cxn ang="0">
                    <a:pos x="20" y="46"/>
                  </a:cxn>
                  <a:cxn ang="0">
                    <a:pos x="25" y="48"/>
                  </a:cxn>
                  <a:cxn ang="0">
                    <a:pos x="30" y="48"/>
                  </a:cxn>
                  <a:cxn ang="0">
                    <a:pos x="34" y="46"/>
                  </a:cxn>
                  <a:cxn ang="0">
                    <a:pos x="39" y="46"/>
                  </a:cxn>
                  <a:cxn ang="0">
                    <a:pos x="43" y="43"/>
                  </a:cxn>
                  <a:cxn ang="0">
                    <a:pos x="46" y="42"/>
                  </a:cxn>
                  <a:cxn ang="0">
                    <a:pos x="50" y="39"/>
                  </a:cxn>
                  <a:cxn ang="0">
                    <a:pos x="51" y="34"/>
                  </a:cxn>
                  <a:cxn ang="0">
                    <a:pos x="53" y="31"/>
                  </a:cxn>
                  <a:cxn ang="0">
                    <a:pos x="54" y="28"/>
                  </a:cxn>
                  <a:cxn ang="0">
                    <a:pos x="54" y="23"/>
                  </a:cxn>
                  <a:cxn ang="0">
                    <a:pos x="54" y="21"/>
                  </a:cxn>
                  <a:cxn ang="0">
                    <a:pos x="53" y="16"/>
                  </a:cxn>
                  <a:cxn ang="0">
                    <a:pos x="51" y="13"/>
                  </a:cxn>
                  <a:cxn ang="0">
                    <a:pos x="49" y="9"/>
                  </a:cxn>
                  <a:cxn ang="0">
                    <a:pos x="46" y="7"/>
                  </a:cxn>
                  <a:cxn ang="0">
                    <a:pos x="42" y="3"/>
                  </a:cxn>
                  <a:cxn ang="0">
                    <a:pos x="37" y="2"/>
                  </a:cxn>
                  <a:cxn ang="0">
                    <a:pos x="34" y="1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20" y="1"/>
                  </a:cxn>
                  <a:cxn ang="0">
                    <a:pos x="16" y="2"/>
                  </a:cxn>
                  <a:cxn ang="0">
                    <a:pos x="12" y="3"/>
                  </a:cxn>
                  <a:cxn ang="0">
                    <a:pos x="7" y="7"/>
                  </a:cxn>
                  <a:cxn ang="0">
                    <a:pos x="5" y="9"/>
                  </a:cxn>
                  <a:cxn ang="0">
                    <a:pos x="2" y="13"/>
                  </a:cxn>
                </a:cxnLst>
                <a:rect l="0" t="0" r="r" b="b"/>
                <a:pathLst>
                  <a:path w="54" h="48">
                    <a:moveTo>
                      <a:pt x="2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2" y="35"/>
                    </a:lnTo>
                    <a:lnTo>
                      <a:pt x="5" y="39"/>
                    </a:lnTo>
                    <a:lnTo>
                      <a:pt x="9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0" y="46"/>
                    </a:lnTo>
                    <a:lnTo>
                      <a:pt x="25" y="48"/>
                    </a:lnTo>
                    <a:lnTo>
                      <a:pt x="30" y="48"/>
                    </a:lnTo>
                    <a:lnTo>
                      <a:pt x="34" y="46"/>
                    </a:lnTo>
                    <a:lnTo>
                      <a:pt x="39" y="46"/>
                    </a:lnTo>
                    <a:lnTo>
                      <a:pt x="43" y="43"/>
                    </a:lnTo>
                    <a:lnTo>
                      <a:pt x="46" y="42"/>
                    </a:lnTo>
                    <a:lnTo>
                      <a:pt x="50" y="39"/>
                    </a:lnTo>
                    <a:lnTo>
                      <a:pt x="51" y="34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3"/>
                    </a:lnTo>
                    <a:lnTo>
                      <a:pt x="54" y="21"/>
                    </a:lnTo>
                    <a:lnTo>
                      <a:pt x="53" y="16"/>
                    </a:lnTo>
                    <a:lnTo>
                      <a:pt x="51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248" y="1087"/>
                <a:ext cx="19" cy="17"/>
              </a:xfrm>
              <a:custGeom>
                <a:avLst/>
                <a:gdLst/>
                <a:ahLst/>
                <a:cxnLst>
                  <a:cxn ang="0">
                    <a:pos x="19" y="6"/>
                  </a:cxn>
                  <a:cxn ang="0">
                    <a:pos x="17" y="4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7" y="17"/>
                  </a:cxn>
                  <a:cxn ang="0">
                    <a:pos x="10" y="17"/>
                  </a:cxn>
                  <a:cxn ang="0">
                    <a:pos x="13" y="15"/>
                  </a:cxn>
                  <a:cxn ang="0">
                    <a:pos x="16" y="14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9" y="8"/>
                  </a:cxn>
                  <a:cxn ang="0">
                    <a:pos x="19" y="6"/>
                  </a:cxn>
                </a:cxnLst>
                <a:rect l="0" t="0" r="r" b="b"/>
                <a:pathLst>
                  <a:path w="19" h="17">
                    <a:moveTo>
                      <a:pt x="19" y="6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1204" y="1049"/>
                <a:ext cx="106" cy="91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77" y="57"/>
                  </a:cxn>
                  <a:cxn ang="0">
                    <a:pos x="72" y="64"/>
                  </a:cxn>
                  <a:cxn ang="0">
                    <a:pos x="65" y="68"/>
                  </a:cxn>
                  <a:cxn ang="0">
                    <a:pos x="56" y="70"/>
                  </a:cxn>
                  <a:cxn ang="0">
                    <a:pos x="46" y="68"/>
                  </a:cxn>
                  <a:cxn ang="0">
                    <a:pos x="38" y="66"/>
                  </a:cxn>
                  <a:cxn ang="0">
                    <a:pos x="31" y="61"/>
                  </a:cxn>
                  <a:cxn ang="0">
                    <a:pos x="27" y="53"/>
                  </a:cxn>
                  <a:cxn ang="0">
                    <a:pos x="26" y="46"/>
                  </a:cxn>
                  <a:cxn ang="0">
                    <a:pos x="27" y="39"/>
                  </a:cxn>
                  <a:cxn ang="0">
                    <a:pos x="31" y="31"/>
                  </a:cxn>
                  <a:cxn ang="0">
                    <a:pos x="38" y="26"/>
                  </a:cxn>
                  <a:cxn ang="0">
                    <a:pos x="46" y="23"/>
                  </a:cxn>
                  <a:cxn ang="0">
                    <a:pos x="56" y="23"/>
                  </a:cxn>
                  <a:cxn ang="0">
                    <a:pos x="63" y="24"/>
                  </a:cxn>
                  <a:cxn ang="0">
                    <a:pos x="72" y="29"/>
                  </a:cxn>
                  <a:cxn ang="0">
                    <a:pos x="77" y="35"/>
                  </a:cxn>
                  <a:cxn ang="0">
                    <a:pos x="80" y="43"/>
                  </a:cxn>
                  <a:cxn ang="0">
                    <a:pos x="106" y="45"/>
                  </a:cxn>
                  <a:cxn ang="0">
                    <a:pos x="105" y="35"/>
                  </a:cxn>
                  <a:cxn ang="0">
                    <a:pos x="100" y="24"/>
                  </a:cxn>
                  <a:cxn ang="0">
                    <a:pos x="93" y="15"/>
                  </a:cxn>
                  <a:cxn ang="0">
                    <a:pos x="84" y="7"/>
                  </a:cxn>
                  <a:cxn ang="0">
                    <a:pos x="73" y="2"/>
                  </a:cxn>
                  <a:cxn ang="0">
                    <a:pos x="61" y="0"/>
                  </a:cxn>
                  <a:cxn ang="0">
                    <a:pos x="42" y="0"/>
                  </a:cxn>
                  <a:cxn ang="0">
                    <a:pos x="30" y="4"/>
                  </a:cxn>
                  <a:cxn ang="0">
                    <a:pos x="19" y="10"/>
                  </a:cxn>
                  <a:cxn ang="0">
                    <a:pos x="9" y="18"/>
                  </a:cxn>
                  <a:cxn ang="0">
                    <a:pos x="3" y="28"/>
                  </a:cxn>
                  <a:cxn ang="0">
                    <a:pos x="0" y="38"/>
                  </a:cxn>
                  <a:cxn ang="0">
                    <a:pos x="0" y="50"/>
                  </a:cxn>
                  <a:cxn ang="0">
                    <a:pos x="3" y="61"/>
                  </a:cxn>
                  <a:cxn ang="0">
                    <a:pos x="7" y="70"/>
                  </a:cxn>
                  <a:cxn ang="0">
                    <a:pos x="15" y="78"/>
                  </a:cxn>
                  <a:cxn ang="0">
                    <a:pos x="26" y="85"/>
                  </a:cxn>
                  <a:cxn ang="0">
                    <a:pos x="37" y="90"/>
                  </a:cxn>
                  <a:cxn ang="0">
                    <a:pos x="49" y="90"/>
                  </a:cxn>
                  <a:cxn ang="0">
                    <a:pos x="63" y="91"/>
                  </a:cxn>
                  <a:cxn ang="0">
                    <a:pos x="75" y="88"/>
                  </a:cxn>
                  <a:cxn ang="0">
                    <a:pos x="86" y="83"/>
                  </a:cxn>
                  <a:cxn ang="0">
                    <a:pos x="93" y="76"/>
                  </a:cxn>
                  <a:cxn ang="0">
                    <a:pos x="100" y="66"/>
                  </a:cxn>
                  <a:cxn ang="0">
                    <a:pos x="106" y="56"/>
                  </a:cxn>
                  <a:cxn ang="0">
                    <a:pos x="106" y="45"/>
                  </a:cxn>
                </a:cxnLst>
                <a:rect l="0" t="0" r="r" b="b"/>
                <a:pathLst>
                  <a:path w="106" h="91">
                    <a:moveTo>
                      <a:pt x="80" y="45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7" y="57"/>
                    </a:lnTo>
                    <a:lnTo>
                      <a:pt x="76" y="61"/>
                    </a:lnTo>
                    <a:lnTo>
                      <a:pt x="72" y="64"/>
                    </a:lnTo>
                    <a:lnTo>
                      <a:pt x="69" y="65"/>
                    </a:lnTo>
                    <a:lnTo>
                      <a:pt x="65" y="68"/>
                    </a:lnTo>
                    <a:lnTo>
                      <a:pt x="60" y="68"/>
                    </a:lnTo>
                    <a:lnTo>
                      <a:pt x="56" y="70"/>
                    </a:lnTo>
                    <a:lnTo>
                      <a:pt x="51" y="70"/>
                    </a:lnTo>
                    <a:lnTo>
                      <a:pt x="46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5" y="64"/>
                    </a:lnTo>
                    <a:lnTo>
                      <a:pt x="31" y="61"/>
                    </a:lnTo>
                    <a:lnTo>
                      <a:pt x="30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9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8" y="26"/>
                    </a:lnTo>
                    <a:lnTo>
                      <a:pt x="42" y="24"/>
                    </a:lnTo>
                    <a:lnTo>
                      <a:pt x="46" y="23"/>
                    </a:lnTo>
                    <a:lnTo>
                      <a:pt x="50" y="23"/>
                    </a:lnTo>
                    <a:lnTo>
                      <a:pt x="56" y="23"/>
                    </a:lnTo>
                    <a:lnTo>
                      <a:pt x="60" y="23"/>
                    </a:lnTo>
                    <a:lnTo>
                      <a:pt x="63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7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6" y="45"/>
                    </a:lnTo>
                    <a:lnTo>
                      <a:pt x="106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0" y="24"/>
                    </a:lnTo>
                    <a:lnTo>
                      <a:pt x="96" y="19"/>
                    </a:lnTo>
                    <a:lnTo>
                      <a:pt x="93" y="15"/>
                    </a:lnTo>
                    <a:lnTo>
                      <a:pt x="88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2"/>
                    </a:lnTo>
                    <a:lnTo>
                      <a:pt x="61" y="0"/>
                    </a:lnTo>
                    <a:lnTo>
                      <a:pt x="47" y="0"/>
                    </a:lnTo>
                    <a:lnTo>
                      <a:pt x="42" y="0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9" y="18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1" y="33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5"/>
                    </a:lnTo>
                    <a:lnTo>
                      <a:pt x="7" y="70"/>
                    </a:lnTo>
                    <a:lnTo>
                      <a:pt x="10" y="75"/>
                    </a:lnTo>
                    <a:lnTo>
                      <a:pt x="15" y="78"/>
                    </a:lnTo>
                    <a:lnTo>
                      <a:pt x="21" y="83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4" y="91"/>
                    </a:lnTo>
                    <a:lnTo>
                      <a:pt x="49" y="90"/>
                    </a:lnTo>
                    <a:lnTo>
                      <a:pt x="56" y="90"/>
                    </a:lnTo>
                    <a:lnTo>
                      <a:pt x="63" y="91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80" y="86"/>
                    </a:lnTo>
                    <a:lnTo>
                      <a:pt x="86" y="83"/>
                    </a:lnTo>
                    <a:lnTo>
                      <a:pt x="90" y="79"/>
                    </a:lnTo>
                    <a:lnTo>
                      <a:pt x="93" y="76"/>
                    </a:lnTo>
                    <a:lnTo>
                      <a:pt x="98" y="71"/>
                    </a:lnTo>
                    <a:lnTo>
                      <a:pt x="100" y="66"/>
                    </a:lnTo>
                    <a:lnTo>
                      <a:pt x="103" y="61"/>
                    </a:lnTo>
                    <a:lnTo>
                      <a:pt x="106" y="56"/>
                    </a:lnTo>
                    <a:lnTo>
                      <a:pt x="106" y="50"/>
                    </a:lnTo>
                    <a:lnTo>
                      <a:pt x="106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511" y="1058"/>
                <a:ext cx="25" cy="33"/>
              </a:xfrm>
              <a:custGeom>
                <a:avLst/>
                <a:gdLst/>
                <a:ahLst/>
                <a:cxnLst>
                  <a:cxn ang="0">
                    <a:pos x="9" y="33"/>
                  </a:cxn>
                  <a:cxn ang="0">
                    <a:pos x="0" y="33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0" y="6"/>
                  </a:cxn>
                  <a:cxn ang="0">
                    <a:pos x="16" y="13"/>
                  </a:cxn>
                  <a:cxn ang="0">
                    <a:pos x="13" y="20"/>
                  </a:cxn>
                  <a:cxn ang="0">
                    <a:pos x="11" y="26"/>
                  </a:cxn>
                  <a:cxn ang="0">
                    <a:pos x="9" y="33"/>
                  </a:cxn>
                </a:cxnLst>
                <a:rect l="0" t="0" r="r" b="b"/>
                <a:pathLst>
                  <a:path w="25" h="33">
                    <a:moveTo>
                      <a:pt x="9" y="33"/>
                    </a:moveTo>
                    <a:lnTo>
                      <a:pt x="0" y="33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0" y="6"/>
                    </a:lnTo>
                    <a:lnTo>
                      <a:pt x="16" y="13"/>
                    </a:lnTo>
                    <a:lnTo>
                      <a:pt x="13" y="20"/>
                    </a:lnTo>
                    <a:lnTo>
                      <a:pt x="11" y="26"/>
                    </a:lnTo>
                    <a:lnTo>
                      <a:pt x="9" y="3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520" y="1040"/>
                <a:ext cx="39" cy="55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4" y="1"/>
                  </a:cxn>
                  <a:cxn ang="0">
                    <a:pos x="28" y="6"/>
                  </a:cxn>
                  <a:cxn ang="0">
                    <a:pos x="22" y="11"/>
                  </a:cxn>
                  <a:cxn ang="0">
                    <a:pos x="16" y="18"/>
                  </a:cxn>
                  <a:cxn ang="0">
                    <a:pos x="11" y="24"/>
                  </a:cxn>
                  <a:cxn ang="0">
                    <a:pos x="7" y="31"/>
                  </a:cxn>
                  <a:cxn ang="0">
                    <a:pos x="4" y="38"/>
                  </a:cxn>
                  <a:cxn ang="0">
                    <a:pos x="2" y="44"/>
                  </a:cxn>
                  <a:cxn ang="0">
                    <a:pos x="0" y="51"/>
                  </a:cxn>
                  <a:cxn ang="0">
                    <a:pos x="0" y="55"/>
                  </a:cxn>
                  <a:cxn ang="0">
                    <a:pos x="9" y="55"/>
                  </a:cxn>
                  <a:cxn ang="0">
                    <a:pos x="9" y="51"/>
                  </a:cxn>
                  <a:cxn ang="0">
                    <a:pos x="10" y="44"/>
                  </a:cxn>
                  <a:cxn ang="0">
                    <a:pos x="13" y="38"/>
                  </a:cxn>
                  <a:cxn ang="0">
                    <a:pos x="16" y="32"/>
                  </a:cxn>
                  <a:cxn ang="0">
                    <a:pos x="18" y="27"/>
                  </a:cxn>
                  <a:cxn ang="0">
                    <a:pos x="22" y="21"/>
                  </a:cxn>
                  <a:cxn ang="0">
                    <a:pos x="26" y="18"/>
                  </a:cxn>
                  <a:cxn ang="0">
                    <a:pos x="32" y="13"/>
                  </a:cxn>
                  <a:cxn ang="0">
                    <a:pos x="37" y="9"/>
                  </a:cxn>
                  <a:cxn ang="0">
                    <a:pos x="39" y="9"/>
                  </a:cxn>
                  <a:cxn ang="0">
                    <a:pos x="39" y="0"/>
                  </a:cxn>
                </a:cxnLst>
                <a:rect l="0" t="0" r="r" b="b"/>
                <a:pathLst>
                  <a:path w="39" h="55">
                    <a:moveTo>
                      <a:pt x="39" y="0"/>
                    </a:moveTo>
                    <a:lnTo>
                      <a:pt x="34" y="1"/>
                    </a:lnTo>
                    <a:lnTo>
                      <a:pt x="28" y="6"/>
                    </a:lnTo>
                    <a:lnTo>
                      <a:pt x="22" y="11"/>
                    </a:lnTo>
                    <a:lnTo>
                      <a:pt x="16" y="18"/>
                    </a:lnTo>
                    <a:lnTo>
                      <a:pt x="11" y="24"/>
                    </a:lnTo>
                    <a:lnTo>
                      <a:pt x="7" y="31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9" y="55"/>
                    </a:lnTo>
                    <a:lnTo>
                      <a:pt x="9" y="51"/>
                    </a:lnTo>
                    <a:lnTo>
                      <a:pt x="10" y="44"/>
                    </a:lnTo>
                    <a:lnTo>
                      <a:pt x="13" y="38"/>
                    </a:lnTo>
                    <a:lnTo>
                      <a:pt x="16" y="32"/>
                    </a:lnTo>
                    <a:lnTo>
                      <a:pt x="18" y="27"/>
                    </a:lnTo>
                    <a:lnTo>
                      <a:pt x="22" y="21"/>
                    </a:lnTo>
                    <a:lnTo>
                      <a:pt x="26" y="18"/>
                    </a:lnTo>
                    <a:lnTo>
                      <a:pt x="32" y="13"/>
                    </a:lnTo>
                    <a:lnTo>
                      <a:pt x="37" y="9"/>
                    </a:lnTo>
                    <a:lnTo>
                      <a:pt x="39" y="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490" y="1051"/>
                <a:ext cx="2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423" y="1051"/>
                <a:ext cx="18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447" y="1051"/>
                <a:ext cx="4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3" name="Rectangle 31"/>
              <p:cNvSpPr>
                <a:spLocks noChangeArrowheads="1"/>
              </p:cNvSpPr>
              <p:nvPr/>
            </p:nvSpPr>
            <p:spPr bwMode="auto">
              <a:xfrm>
                <a:off x="351" y="1067"/>
                <a:ext cx="62" cy="32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" name="Rectangle 32"/>
              <p:cNvSpPr>
                <a:spLocks noChangeArrowheads="1"/>
              </p:cNvSpPr>
              <p:nvPr/>
            </p:nvSpPr>
            <p:spPr bwMode="auto">
              <a:xfrm>
                <a:off x="351" y="1053"/>
                <a:ext cx="62" cy="7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372" y="790"/>
                <a:ext cx="122" cy="121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45" y="121"/>
                  </a:cxn>
                  <a:cxn ang="0">
                    <a:pos x="45" y="94"/>
                  </a:cxn>
                  <a:cxn ang="0">
                    <a:pos x="45" y="90"/>
                  </a:cxn>
                  <a:cxn ang="0">
                    <a:pos x="46" y="86"/>
                  </a:cxn>
                  <a:cxn ang="0">
                    <a:pos x="48" y="81"/>
                  </a:cxn>
                  <a:cxn ang="0">
                    <a:pos x="51" y="79"/>
                  </a:cxn>
                  <a:cxn ang="0">
                    <a:pos x="55" y="76"/>
                  </a:cxn>
                  <a:cxn ang="0">
                    <a:pos x="57" y="74"/>
                  </a:cxn>
                  <a:cxn ang="0">
                    <a:pos x="62" y="72"/>
                  </a:cxn>
                  <a:cxn ang="0">
                    <a:pos x="64" y="71"/>
                  </a:cxn>
                  <a:cxn ang="0">
                    <a:pos x="64" y="85"/>
                  </a:cxn>
                  <a:cxn ang="0">
                    <a:pos x="62" y="86"/>
                  </a:cxn>
                  <a:cxn ang="0">
                    <a:pos x="60" y="89"/>
                  </a:cxn>
                  <a:cxn ang="0">
                    <a:pos x="58" y="91"/>
                  </a:cxn>
                  <a:cxn ang="0">
                    <a:pos x="58" y="94"/>
                  </a:cxn>
                  <a:cxn ang="0">
                    <a:pos x="58" y="119"/>
                  </a:cxn>
                  <a:cxn ang="0">
                    <a:pos x="122" y="119"/>
                  </a:cxn>
                  <a:cxn ang="0">
                    <a:pos x="122" y="0"/>
                  </a:cxn>
                  <a:cxn ang="0">
                    <a:pos x="116" y="2"/>
                  </a:cxn>
                  <a:cxn ang="0">
                    <a:pos x="111" y="3"/>
                  </a:cxn>
                  <a:cxn ang="0">
                    <a:pos x="108" y="6"/>
                  </a:cxn>
                  <a:cxn ang="0">
                    <a:pos x="0" y="121"/>
                  </a:cxn>
                </a:cxnLst>
                <a:rect l="0" t="0" r="r" b="b"/>
                <a:pathLst>
                  <a:path w="122" h="121">
                    <a:moveTo>
                      <a:pt x="0" y="121"/>
                    </a:moveTo>
                    <a:lnTo>
                      <a:pt x="45" y="121"/>
                    </a:lnTo>
                    <a:lnTo>
                      <a:pt x="45" y="94"/>
                    </a:lnTo>
                    <a:lnTo>
                      <a:pt x="45" y="90"/>
                    </a:lnTo>
                    <a:lnTo>
                      <a:pt x="46" y="86"/>
                    </a:lnTo>
                    <a:lnTo>
                      <a:pt x="48" y="81"/>
                    </a:lnTo>
                    <a:lnTo>
                      <a:pt x="51" y="79"/>
                    </a:lnTo>
                    <a:lnTo>
                      <a:pt x="55" y="76"/>
                    </a:lnTo>
                    <a:lnTo>
                      <a:pt x="57" y="74"/>
                    </a:lnTo>
                    <a:lnTo>
                      <a:pt x="62" y="72"/>
                    </a:lnTo>
                    <a:lnTo>
                      <a:pt x="64" y="71"/>
                    </a:lnTo>
                    <a:lnTo>
                      <a:pt x="64" y="85"/>
                    </a:lnTo>
                    <a:lnTo>
                      <a:pt x="62" y="86"/>
                    </a:lnTo>
                    <a:lnTo>
                      <a:pt x="60" y="89"/>
                    </a:lnTo>
                    <a:lnTo>
                      <a:pt x="58" y="91"/>
                    </a:lnTo>
                    <a:lnTo>
                      <a:pt x="58" y="94"/>
                    </a:lnTo>
                    <a:lnTo>
                      <a:pt x="58" y="119"/>
                    </a:lnTo>
                    <a:lnTo>
                      <a:pt x="122" y="119"/>
                    </a:lnTo>
                    <a:lnTo>
                      <a:pt x="122" y="0"/>
                    </a:lnTo>
                    <a:lnTo>
                      <a:pt x="116" y="2"/>
                    </a:lnTo>
                    <a:lnTo>
                      <a:pt x="111" y="3"/>
                    </a:lnTo>
                    <a:lnTo>
                      <a:pt x="108" y="6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413" y="861"/>
                <a:ext cx="23" cy="186"/>
              </a:xfrm>
              <a:custGeom>
                <a:avLst/>
                <a:gdLst/>
                <a:ahLst/>
                <a:cxnLst>
                  <a:cxn ang="0">
                    <a:pos x="17" y="56"/>
                  </a:cxn>
                  <a:cxn ang="0">
                    <a:pos x="17" y="79"/>
                  </a:cxn>
                  <a:cxn ang="0">
                    <a:pos x="22" y="79"/>
                  </a:cxn>
                  <a:cxn ang="0">
                    <a:pos x="22" y="168"/>
                  </a:cxn>
                  <a:cxn ang="0">
                    <a:pos x="15" y="168"/>
                  </a:cxn>
                  <a:cxn ang="0">
                    <a:pos x="15" y="186"/>
                  </a:cxn>
                  <a:cxn ang="0">
                    <a:pos x="5" y="186"/>
                  </a:cxn>
                  <a:cxn ang="0">
                    <a:pos x="5" y="168"/>
                  </a:cxn>
                  <a:cxn ang="0">
                    <a:pos x="0" y="168"/>
                  </a:cxn>
                  <a:cxn ang="0">
                    <a:pos x="0" y="79"/>
                  </a:cxn>
                  <a:cxn ang="0">
                    <a:pos x="4" y="79"/>
                  </a:cxn>
                  <a:cxn ang="0">
                    <a:pos x="4" y="23"/>
                  </a:cxn>
                  <a:cxn ang="0">
                    <a:pos x="4" y="19"/>
                  </a:cxn>
                  <a:cxn ang="0">
                    <a:pos x="5" y="15"/>
                  </a:cxn>
                  <a:cxn ang="0">
                    <a:pos x="7" y="10"/>
                  </a:cxn>
                  <a:cxn ang="0">
                    <a:pos x="10" y="8"/>
                  </a:cxn>
                  <a:cxn ang="0">
                    <a:pos x="14" y="5"/>
                  </a:cxn>
                  <a:cxn ang="0">
                    <a:pos x="16" y="3"/>
                  </a:cxn>
                  <a:cxn ang="0">
                    <a:pos x="21" y="1"/>
                  </a:cxn>
                  <a:cxn ang="0">
                    <a:pos x="23" y="0"/>
                  </a:cxn>
                  <a:cxn ang="0">
                    <a:pos x="23" y="14"/>
                  </a:cxn>
                  <a:cxn ang="0">
                    <a:pos x="21" y="15"/>
                  </a:cxn>
                  <a:cxn ang="0">
                    <a:pos x="19" y="18"/>
                  </a:cxn>
                  <a:cxn ang="0">
                    <a:pos x="17" y="20"/>
                  </a:cxn>
                  <a:cxn ang="0">
                    <a:pos x="17" y="23"/>
                  </a:cxn>
                  <a:cxn ang="0">
                    <a:pos x="17" y="56"/>
                  </a:cxn>
                </a:cxnLst>
                <a:rect l="0" t="0" r="r" b="b"/>
                <a:pathLst>
                  <a:path w="23" h="186">
                    <a:moveTo>
                      <a:pt x="17" y="56"/>
                    </a:moveTo>
                    <a:lnTo>
                      <a:pt x="17" y="79"/>
                    </a:lnTo>
                    <a:lnTo>
                      <a:pt x="22" y="79"/>
                    </a:lnTo>
                    <a:lnTo>
                      <a:pt x="22" y="168"/>
                    </a:lnTo>
                    <a:lnTo>
                      <a:pt x="15" y="168"/>
                    </a:lnTo>
                    <a:lnTo>
                      <a:pt x="15" y="186"/>
                    </a:lnTo>
                    <a:lnTo>
                      <a:pt x="5" y="186"/>
                    </a:lnTo>
                    <a:lnTo>
                      <a:pt x="5" y="168"/>
                    </a:lnTo>
                    <a:lnTo>
                      <a:pt x="0" y="168"/>
                    </a:lnTo>
                    <a:lnTo>
                      <a:pt x="0" y="79"/>
                    </a:lnTo>
                    <a:lnTo>
                      <a:pt x="4" y="79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5" y="15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4" y="5"/>
                    </a:lnTo>
                    <a:lnTo>
                      <a:pt x="16" y="3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3" y="14"/>
                    </a:lnTo>
                    <a:lnTo>
                      <a:pt x="21" y="15"/>
                    </a:lnTo>
                    <a:lnTo>
                      <a:pt x="19" y="18"/>
                    </a:lnTo>
                    <a:lnTo>
                      <a:pt x="17" y="20"/>
                    </a:lnTo>
                    <a:lnTo>
                      <a:pt x="17" y="23"/>
                    </a:lnTo>
                    <a:lnTo>
                      <a:pt x="17" y="56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154" y="1068"/>
                <a:ext cx="35" cy="36"/>
              </a:xfrm>
              <a:custGeom>
                <a:avLst/>
                <a:gdLst/>
                <a:ahLst/>
                <a:cxnLst>
                  <a:cxn ang="0">
                    <a:pos x="35" y="4"/>
                  </a:cxn>
                  <a:cxn ang="0">
                    <a:pos x="0" y="0"/>
                  </a:cxn>
                  <a:cxn ang="0">
                    <a:pos x="0" y="31"/>
                  </a:cxn>
                  <a:cxn ang="0">
                    <a:pos x="35" y="36"/>
                  </a:cxn>
                  <a:cxn ang="0">
                    <a:pos x="35" y="4"/>
                  </a:cxn>
                </a:cxnLst>
                <a:rect l="0" t="0" r="r" b="b"/>
                <a:pathLst>
                  <a:path w="35" h="36">
                    <a:moveTo>
                      <a:pt x="35" y="4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5" y="36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163" y="908"/>
                <a:ext cx="334" cy="198"/>
              </a:xfrm>
              <a:custGeom>
                <a:avLst/>
                <a:gdLst/>
                <a:ahLst/>
                <a:cxnLst>
                  <a:cxn ang="0">
                    <a:pos x="255" y="121"/>
                  </a:cxn>
                  <a:cxn ang="0">
                    <a:pos x="250" y="32"/>
                  </a:cxn>
                  <a:cxn ang="0">
                    <a:pos x="254" y="6"/>
                  </a:cxn>
                  <a:cxn ang="0">
                    <a:pos x="198" y="3"/>
                  </a:cxn>
                  <a:cxn ang="0">
                    <a:pos x="194" y="0"/>
                  </a:cxn>
                  <a:cxn ang="0">
                    <a:pos x="182" y="5"/>
                  </a:cxn>
                  <a:cxn ang="0">
                    <a:pos x="158" y="13"/>
                  </a:cxn>
                  <a:cxn ang="0">
                    <a:pos x="178" y="16"/>
                  </a:cxn>
                  <a:cxn ang="0">
                    <a:pos x="179" y="58"/>
                  </a:cxn>
                  <a:cxn ang="0">
                    <a:pos x="234" y="22"/>
                  </a:cxn>
                  <a:cxn ang="0">
                    <a:pos x="165" y="58"/>
                  </a:cxn>
                  <a:cxn ang="0">
                    <a:pos x="116" y="62"/>
                  </a:cxn>
                  <a:cxn ang="0">
                    <a:pos x="58" y="73"/>
                  </a:cxn>
                  <a:cxn ang="0">
                    <a:pos x="0" y="87"/>
                  </a:cxn>
                  <a:cxn ang="0">
                    <a:pos x="51" y="167"/>
                  </a:cxn>
                  <a:cxn ang="0">
                    <a:pos x="54" y="158"/>
                  </a:cxn>
                  <a:cxn ang="0">
                    <a:pos x="58" y="150"/>
                  </a:cxn>
                  <a:cxn ang="0">
                    <a:pos x="63" y="143"/>
                  </a:cxn>
                  <a:cxn ang="0">
                    <a:pos x="70" y="137"/>
                  </a:cxn>
                  <a:cxn ang="0">
                    <a:pos x="80" y="131"/>
                  </a:cxn>
                  <a:cxn ang="0">
                    <a:pos x="88" y="127"/>
                  </a:cxn>
                  <a:cxn ang="0">
                    <a:pos x="98" y="124"/>
                  </a:cxn>
                  <a:cxn ang="0">
                    <a:pos x="109" y="123"/>
                  </a:cxn>
                  <a:cxn ang="0">
                    <a:pos x="123" y="123"/>
                  </a:cxn>
                  <a:cxn ang="0">
                    <a:pos x="133" y="125"/>
                  </a:cxn>
                  <a:cxn ang="0">
                    <a:pos x="141" y="130"/>
                  </a:cxn>
                  <a:cxn ang="0">
                    <a:pos x="151" y="134"/>
                  </a:cxn>
                  <a:cxn ang="0">
                    <a:pos x="158" y="141"/>
                  </a:cxn>
                  <a:cxn ang="0">
                    <a:pos x="164" y="146"/>
                  </a:cxn>
                  <a:cxn ang="0">
                    <a:pos x="170" y="154"/>
                  </a:cxn>
                  <a:cxn ang="0">
                    <a:pos x="172" y="163"/>
                  </a:cxn>
                  <a:cxn ang="0">
                    <a:pos x="183" y="167"/>
                  </a:cxn>
                  <a:cxn ang="0">
                    <a:pos x="188" y="198"/>
                  </a:cxn>
                  <a:cxn ang="0">
                    <a:pos x="250" y="145"/>
                  </a:cxn>
                  <a:cxn ang="0">
                    <a:pos x="188" y="152"/>
                  </a:cxn>
                  <a:cxn ang="0">
                    <a:pos x="250" y="159"/>
                  </a:cxn>
                  <a:cxn ang="0">
                    <a:pos x="260" y="180"/>
                  </a:cxn>
                  <a:cxn ang="0">
                    <a:pos x="278" y="143"/>
                  </a:cxn>
                  <a:cxn ang="0">
                    <a:pos x="284" y="191"/>
                  </a:cxn>
                  <a:cxn ang="0">
                    <a:pos x="324" y="143"/>
                  </a:cxn>
                  <a:cxn ang="0">
                    <a:pos x="327" y="191"/>
                  </a:cxn>
                  <a:cxn ang="0">
                    <a:pos x="334" y="143"/>
                  </a:cxn>
                  <a:cxn ang="0">
                    <a:pos x="331" y="11"/>
                  </a:cxn>
                  <a:cxn ang="0">
                    <a:pos x="325" y="9"/>
                  </a:cxn>
                  <a:cxn ang="0">
                    <a:pos x="267" y="32"/>
                  </a:cxn>
                  <a:cxn ang="0">
                    <a:pos x="272" y="121"/>
                  </a:cxn>
                  <a:cxn ang="0">
                    <a:pos x="265" y="139"/>
                  </a:cxn>
                </a:cxnLst>
                <a:rect l="0" t="0" r="r" b="b"/>
                <a:pathLst>
                  <a:path w="334" h="198">
                    <a:moveTo>
                      <a:pt x="255" y="139"/>
                    </a:moveTo>
                    <a:lnTo>
                      <a:pt x="255" y="121"/>
                    </a:lnTo>
                    <a:lnTo>
                      <a:pt x="250" y="121"/>
                    </a:lnTo>
                    <a:lnTo>
                      <a:pt x="250" y="32"/>
                    </a:lnTo>
                    <a:lnTo>
                      <a:pt x="254" y="32"/>
                    </a:lnTo>
                    <a:lnTo>
                      <a:pt x="254" y="6"/>
                    </a:lnTo>
                    <a:lnTo>
                      <a:pt x="198" y="6"/>
                    </a:lnTo>
                    <a:lnTo>
                      <a:pt x="198" y="3"/>
                    </a:lnTo>
                    <a:lnTo>
                      <a:pt x="194" y="3"/>
                    </a:lnTo>
                    <a:lnTo>
                      <a:pt x="194" y="0"/>
                    </a:lnTo>
                    <a:lnTo>
                      <a:pt x="182" y="0"/>
                    </a:lnTo>
                    <a:lnTo>
                      <a:pt x="182" y="5"/>
                    </a:lnTo>
                    <a:lnTo>
                      <a:pt x="171" y="7"/>
                    </a:lnTo>
                    <a:lnTo>
                      <a:pt x="158" y="13"/>
                    </a:lnTo>
                    <a:lnTo>
                      <a:pt x="165" y="16"/>
                    </a:lnTo>
                    <a:lnTo>
                      <a:pt x="178" y="16"/>
                    </a:lnTo>
                    <a:lnTo>
                      <a:pt x="167" y="58"/>
                    </a:lnTo>
                    <a:lnTo>
                      <a:pt x="179" y="58"/>
                    </a:lnTo>
                    <a:lnTo>
                      <a:pt x="188" y="22"/>
                    </a:lnTo>
                    <a:lnTo>
                      <a:pt x="234" y="22"/>
                    </a:lnTo>
                    <a:lnTo>
                      <a:pt x="234" y="58"/>
                    </a:lnTo>
                    <a:lnTo>
                      <a:pt x="165" y="58"/>
                    </a:lnTo>
                    <a:lnTo>
                      <a:pt x="142" y="60"/>
                    </a:lnTo>
                    <a:lnTo>
                      <a:pt x="116" y="62"/>
                    </a:lnTo>
                    <a:lnTo>
                      <a:pt x="86" y="67"/>
                    </a:lnTo>
                    <a:lnTo>
                      <a:pt x="58" y="73"/>
                    </a:lnTo>
                    <a:lnTo>
                      <a:pt x="28" y="80"/>
                    </a:lnTo>
                    <a:lnTo>
                      <a:pt x="0" y="87"/>
                    </a:lnTo>
                    <a:lnTo>
                      <a:pt x="0" y="160"/>
                    </a:lnTo>
                    <a:lnTo>
                      <a:pt x="51" y="167"/>
                    </a:lnTo>
                    <a:lnTo>
                      <a:pt x="52" y="163"/>
                    </a:lnTo>
                    <a:lnTo>
                      <a:pt x="54" y="158"/>
                    </a:lnTo>
                    <a:lnTo>
                      <a:pt x="56" y="154"/>
                    </a:lnTo>
                    <a:lnTo>
                      <a:pt x="58" y="150"/>
                    </a:lnTo>
                    <a:lnTo>
                      <a:pt x="61" y="146"/>
                    </a:lnTo>
                    <a:lnTo>
                      <a:pt x="63" y="143"/>
                    </a:lnTo>
                    <a:lnTo>
                      <a:pt x="68" y="139"/>
                    </a:lnTo>
                    <a:lnTo>
                      <a:pt x="70" y="137"/>
                    </a:lnTo>
                    <a:lnTo>
                      <a:pt x="74" y="133"/>
                    </a:lnTo>
                    <a:lnTo>
                      <a:pt x="80" y="131"/>
                    </a:lnTo>
                    <a:lnTo>
                      <a:pt x="84" y="128"/>
                    </a:lnTo>
                    <a:lnTo>
                      <a:pt x="88" y="127"/>
                    </a:lnTo>
                    <a:lnTo>
                      <a:pt x="92" y="125"/>
                    </a:lnTo>
                    <a:lnTo>
                      <a:pt x="98" y="124"/>
                    </a:lnTo>
                    <a:lnTo>
                      <a:pt x="103" y="123"/>
                    </a:lnTo>
                    <a:lnTo>
                      <a:pt x="109" y="123"/>
                    </a:lnTo>
                    <a:lnTo>
                      <a:pt x="118" y="123"/>
                    </a:lnTo>
                    <a:lnTo>
                      <a:pt x="123" y="123"/>
                    </a:lnTo>
                    <a:lnTo>
                      <a:pt x="128" y="124"/>
                    </a:lnTo>
                    <a:lnTo>
                      <a:pt x="133" y="125"/>
                    </a:lnTo>
                    <a:lnTo>
                      <a:pt x="137" y="127"/>
                    </a:lnTo>
                    <a:lnTo>
                      <a:pt x="141" y="130"/>
                    </a:lnTo>
                    <a:lnTo>
                      <a:pt x="146" y="131"/>
                    </a:lnTo>
                    <a:lnTo>
                      <a:pt x="151" y="134"/>
                    </a:lnTo>
                    <a:lnTo>
                      <a:pt x="155" y="137"/>
                    </a:lnTo>
                    <a:lnTo>
                      <a:pt x="158" y="141"/>
                    </a:lnTo>
                    <a:lnTo>
                      <a:pt x="162" y="143"/>
                    </a:lnTo>
                    <a:lnTo>
                      <a:pt x="164" y="146"/>
                    </a:lnTo>
                    <a:lnTo>
                      <a:pt x="167" y="151"/>
                    </a:lnTo>
                    <a:lnTo>
                      <a:pt x="170" y="154"/>
                    </a:lnTo>
                    <a:lnTo>
                      <a:pt x="171" y="159"/>
                    </a:lnTo>
                    <a:lnTo>
                      <a:pt x="172" y="163"/>
                    </a:lnTo>
                    <a:lnTo>
                      <a:pt x="174" y="167"/>
                    </a:lnTo>
                    <a:lnTo>
                      <a:pt x="183" y="167"/>
                    </a:lnTo>
                    <a:lnTo>
                      <a:pt x="183" y="198"/>
                    </a:lnTo>
                    <a:lnTo>
                      <a:pt x="188" y="198"/>
                    </a:lnTo>
                    <a:lnTo>
                      <a:pt x="188" y="145"/>
                    </a:lnTo>
                    <a:lnTo>
                      <a:pt x="250" y="145"/>
                    </a:lnTo>
                    <a:lnTo>
                      <a:pt x="250" y="152"/>
                    </a:lnTo>
                    <a:lnTo>
                      <a:pt x="188" y="152"/>
                    </a:lnTo>
                    <a:lnTo>
                      <a:pt x="188" y="159"/>
                    </a:lnTo>
                    <a:lnTo>
                      <a:pt x="250" y="159"/>
                    </a:lnTo>
                    <a:lnTo>
                      <a:pt x="250" y="180"/>
                    </a:lnTo>
                    <a:lnTo>
                      <a:pt x="260" y="180"/>
                    </a:lnTo>
                    <a:lnTo>
                      <a:pt x="260" y="143"/>
                    </a:lnTo>
                    <a:lnTo>
                      <a:pt x="278" y="143"/>
                    </a:lnTo>
                    <a:lnTo>
                      <a:pt x="278" y="191"/>
                    </a:lnTo>
                    <a:lnTo>
                      <a:pt x="284" y="191"/>
                    </a:lnTo>
                    <a:lnTo>
                      <a:pt x="284" y="143"/>
                    </a:lnTo>
                    <a:lnTo>
                      <a:pt x="324" y="143"/>
                    </a:lnTo>
                    <a:lnTo>
                      <a:pt x="324" y="191"/>
                    </a:lnTo>
                    <a:lnTo>
                      <a:pt x="327" y="191"/>
                    </a:lnTo>
                    <a:lnTo>
                      <a:pt x="327" y="143"/>
                    </a:lnTo>
                    <a:lnTo>
                      <a:pt x="334" y="143"/>
                    </a:lnTo>
                    <a:lnTo>
                      <a:pt x="334" y="14"/>
                    </a:lnTo>
                    <a:lnTo>
                      <a:pt x="331" y="11"/>
                    </a:lnTo>
                    <a:lnTo>
                      <a:pt x="329" y="9"/>
                    </a:lnTo>
                    <a:lnTo>
                      <a:pt x="325" y="9"/>
                    </a:lnTo>
                    <a:lnTo>
                      <a:pt x="267" y="9"/>
                    </a:lnTo>
                    <a:lnTo>
                      <a:pt x="267" y="32"/>
                    </a:lnTo>
                    <a:lnTo>
                      <a:pt x="272" y="32"/>
                    </a:lnTo>
                    <a:lnTo>
                      <a:pt x="272" y="121"/>
                    </a:lnTo>
                    <a:lnTo>
                      <a:pt x="265" y="121"/>
                    </a:lnTo>
                    <a:lnTo>
                      <a:pt x="265" y="139"/>
                    </a:lnTo>
                    <a:lnTo>
                      <a:pt x="255" y="139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</p:grpSp>
        <p:sp>
          <p:nvSpPr>
            <p:cNvPr id="6" name="Rectangle 37"/>
            <p:cNvSpPr>
              <a:spLocks noChangeArrowheads="1"/>
            </p:cNvSpPr>
            <p:nvPr/>
          </p:nvSpPr>
          <p:spPr bwMode="auto">
            <a:xfrm>
              <a:off x="885" y="807"/>
              <a:ext cx="469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zh-CN" altLang="en-US" sz="900" b="1">
                  <a:solidFill>
                    <a:srgbClr val="000000"/>
                  </a:solidFill>
                  <a:latin typeface="Arial" charset="0"/>
                </a:rPr>
                <a:t>运入货物</a:t>
              </a:r>
              <a:endParaRPr lang="zh-CN" altLang="en-US" sz="24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" name="Rectangle 38"/>
            <p:cNvSpPr>
              <a:spLocks noChangeArrowheads="1"/>
            </p:cNvSpPr>
            <p:nvPr/>
          </p:nvSpPr>
          <p:spPr bwMode="auto">
            <a:xfrm>
              <a:off x="951" y="893"/>
              <a:ext cx="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buFontTx/>
                <a:buNone/>
              </a:pPr>
              <a:endParaRPr lang="en-US" altLang="zh-CN" sz="240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39" name="Line 39"/>
          <p:cNvSpPr>
            <a:spLocks noChangeShapeType="1"/>
          </p:cNvSpPr>
          <p:nvPr/>
        </p:nvSpPr>
        <p:spPr bwMode="auto">
          <a:xfrm>
            <a:off x="3581400" y="3581400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sp>
        <p:nvSpPr>
          <p:cNvPr id="40" name="Line 40"/>
          <p:cNvSpPr>
            <a:spLocks noChangeShapeType="1"/>
          </p:cNvSpPr>
          <p:nvPr/>
        </p:nvSpPr>
        <p:spPr bwMode="auto">
          <a:xfrm>
            <a:off x="1524000" y="5351463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 flipV="1">
            <a:off x="4343400" y="20574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 flipH="1">
            <a:off x="3581400" y="2057400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grpSp>
        <p:nvGrpSpPr>
          <p:cNvPr id="43" name="Group 43"/>
          <p:cNvGrpSpPr>
            <a:grpSpLocks/>
          </p:cNvGrpSpPr>
          <p:nvPr/>
        </p:nvGrpSpPr>
        <p:grpSpPr bwMode="auto">
          <a:xfrm>
            <a:off x="1828800" y="1828800"/>
            <a:ext cx="1524000" cy="801688"/>
            <a:chOff x="1152" y="1152"/>
            <a:chExt cx="960" cy="505"/>
          </a:xfrm>
        </p:grpSpPr>
        <p:grpSp>
          <p:nvGrpSpPr>
            <p:cNvPr id="44" name="Group 44"/>
            <p:cNvGrpSpPr>
              <a:grpSpLocks/>
            </p:cNvGrpSpPr>
            <p:nvPr/>
          </p:nvGrpSpPr>
          <p:grpSpPr bwMode="auto">
            <a:xfrm>
              <a:off x="1440" y="1150"/>
              <a:ext cx="668" cy="507"/>
              <a:chOff x="1440" y="1150"/>
              <a:chExt cx="668" cy="507"/>
            </a:xfrm>
          </p:grpSpPr>
          <p:grpSp>
            <p:nvGrpSpPr>
              <p:cNvPr id="46" name="Group 45"/>
              <p:cNvGrpSpPr>
                <a:grpSpLocks/>
              </p:cNvGrpSpPr>
              <p:nvPr/>
            </p:nvGrpSpPr>
            <p:grpSpPr bwMode="auto">
              <a:xfrm>
                <a:off x="1440" y="1150"/>
                <a:ext cx="287" cy="288"/>
                <a:chOff x="2173" y="1751"/>
                <a:chExt cx="706" cy="644"/>
              </a:xfrm>
            </p:grpSpPr>
            <p:sp>
              <p:nvSpPr>
                <p:cNvPr id="192" name="Rectangle 46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3" name="Rectangle 47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4" name="Rectangle 48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5" name="Freeform 49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6" name="Freeform 50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7" name="Freeform 51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6"/>
                    </a:cxn>
                    <a:cxn ang="0">
                      <a:pos x="52" y="190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6"/>
                    </a:cxn>
                  </a:cxnLst>
                  <a:rect l="0" t="0" r="r" b="b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8" name="Freeform 52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/>
                  <a:ahLst/>
                  <a:cxnLst>
                    <a:cxn ang="0">
                      <a:pos x="103" y="97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103" y="97"/>
                    </a:cxn>
                  </a:cxnLst>
                  <a:rect l="0" t="0" r="r" b="b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9" name="Freeform 53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0" name="Freeform 54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1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2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3" name="Line 57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4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5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6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7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8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09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0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1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2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3" name="Line 67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4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5" name="Line 69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6" name="Line 70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7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8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19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0" name="Rectangle 74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1" name="Rectangle 75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2" name="Rectangle 76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3" name="Freeform 77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/>
                  <a:ahLst/>
                  <a:cxnLst>
                    <a:cxn ang="0">
                      <a:pos x="36" y="1"/>
                    </a:cxn>
                    <a:cxn ang="0">
                      <a:pos x="24" y="0"/>
                    </a:cxn>
                    <a:cxn ang="0">
                      <a:pos x="14" y="1"/>
                    </a:cxn>
                    <a:cxn ang="0">
                      <a:pos x="7" y="8"/>
                    </a:cxn>
                    <a:cxn ang="0">
                      <a:pos x="3" y="20"/>
                    </a:cxn>
                    <a:cxn ang="0">
                      <a:pos x="0" y="35"/>
                    </a:cxn>
                    <a:cxn ang="0">
                      <a:pos x="1" y="51"/>
                    </a:cxn>
                    <a:cxn ang="0">
                      <a:pos x="4" y="71"/>
                    </a:cxn>
                  </a:cxnLst>
                  <a:rect l="0" t="0" r="r" b="b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4" name="Freeform 78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/>
                  <a:ahLst/>
                  <a:cxnLst>
                    <a:cxn ang="0">
                      <a:pos x="37" y="3"/>
                    </a:cxn>
                    <a:cxn ang="0">
                      <a:pos x="26" y="0"/>
                    </a:cxn>
                    <a:cxn ang="0">
                      <a:pos x="15" y="1"/>
                    </a:cxn>
                    <a:cxn ang="0">
                      <a:pos x="8" y="8"/>
                    </a:cxn>
                    <a:cxn ang="0">
                      <a:pos x="2" y="18"/>
                    </a:cxn>
                    <a:cxn ang="0">
                      <a:pos x="0" y="33"/>
                    </a:cxn>
                    <a:cxn ang="0">
                      <a:pos x="1" y="51"/>
                    </a:cxn>
                    <a:cxn ang="0">
                      <a:pos x="5" y="73"/>
                    </a:cxn>
                  </a:cxnLst>
                  <a:rect l="0" t="0" r="r" b="b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5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6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7" name="Freeform 81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7" y="6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8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29" name="Line 83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0" name="Rectangle 84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1" name="Freeform 85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2" name="Freeform 86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3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4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5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6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8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39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0" name="Rectangle 94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1" name="Freeform 95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2" name="Freeform 96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3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3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4" name="Line 98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5" name="Line 99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6" name="Line 100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7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8" name="Line 102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49" name="Line 103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0" name="Freeform 104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1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1" name="Rectangle 105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2" name="Freeform 106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3" name="Line 107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4" name="Line 108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5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6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7" name="Line 111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8" name="Line 112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59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0" name="Freeform 114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1" name="Freeform 115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2" name="Freeform 116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3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4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5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6" name="Line 120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7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8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69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0" name="Line 124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1" name="Line 125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2" name="Line 126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3" name="Line 127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4" name="Line 128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5" name="Line 129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6" name="Line 130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7" name="Line 131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8" name="Line 132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79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0" name="Line 134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1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2" name="Rectangle 136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3" name="Freeform 137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4" name="Freeform 138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1" y="192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5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6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7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8" name="Line 142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89" name="Line 143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0" name="Line 144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1" name="Line 145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2" name="Rectangle 146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3" name="Freeform 147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4" name="Freeform 148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5" name="Line 149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6" name="Line 150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7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8" name="Line 152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299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0" name="Line 154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1" name="Line 155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2" name="Rectangle 156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3" name="Freeform 157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2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4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5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6" name="Line 160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7" name="Line 161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8" name="Line 162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09" name="Line 163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0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1" name="Freeform 165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2" name="Freeform 166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3" name="Line 167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4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5" name="Line 169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6" name="Line 170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7" name="Line 171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8" name="Line 172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19" name="Freeform 173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3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0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1" name="Line 175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2" name="Line 176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3" name="Line 177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4" name="Line 178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5" name="Line 179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6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7" name="Freeform 181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8" name="Line 182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29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30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31" name="Line 185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32" name="Line 186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33" name="Line 187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334" name="Line 188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</p:grpSp>
          <p:grpSp>
            <p:nvGrpSpPr>
              <p:cNvPr id="47" name="Group 189"/>
              <p:cNvGrpSpPr>
                <a:grpSpLocks/>
              </p:cNvGrpSpPr>
              <p:nvPr/>
            </p:nvGrpSpPr>
            <p:grpSpPr bwMode="auto">
              <a:xfrm>
                <a:off x="1821" y="1150"/>
                <a:ext cx="287" cy="288"/>
                <a:chOff x="2173" y="1751"/>
                <a:chExt cx="706" cy="644"/>
              </a:xfrm>
            </p:grpSpPr>
            <p:sp>
              <p:nvSpPr>
                <p:cNvPr id="49" name="Rectangle 190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0" name="Rectangle 191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1" name="Rectangle 192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2" name="Freeform 193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3" name="Freeform 194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4" name="Freeform 195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6"/>
                    </a:cxn>
                    <a:cxn ang="0">
                      <a:pos x="52" y="190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6"/>
                    </a:cxn>
                  </a:cxnLst>
                  <a:rect l="0" t="0" r="r" b="b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5" name="Freeform 196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/>
                  <a:ahLst/>
                  <a:cxnLst>
                    <a:cxn ang="0">
                      <a:pos x="103" y="97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103" y="97"/>
                    </a:cxn>
                  </a:cxnLst>
                  <a:rect l="0" t="0" r="r" b="b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6" name="Freeform 197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7" name="Freeform 198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97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8" name="Line 199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59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0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1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2" name="Line 203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3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4" name="Line 205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5" name="Line 206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6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7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8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69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0" name="Line 211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1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2" name="Line 213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3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4" name="Line 215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5" name="Line 216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6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7" name="Rectangle 218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8" name="Rectangle 219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79" name="Rectangle 220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0" name="Freeform 221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/>
                  <a:ahLst/>
                  <a:cxnLst>
                    <a:cxn ang="0">
                      <a:pos x="36" y="1"/>
                    </a:cxn>
                    <a:cxn ang="0">
                      <a:pos x="24" y="0"/>
                    </a:cxn>
                    <a:cxn ang="0">
                      <a:pos x="14" y="1"/>
                    </a:cxn>
                    <a:cxn ang="0">
                      <a:pos x="7" y="8"/>
                    </a:cxn>
                    <a:cxn ang="0">
                      <a:pos x="3" y="20"/>
                    </a:cxn>
                    <a:cxn ang="0">
                      <a:pos x="0" y="35"/>
                    </a:cxn>
                    <a:cxn ang="0">
                      <a:pos x="1" y="51"/>
                    </a:cxn>
                    <a:cxn ang="0">
                      <a:pos x="4" y="71"/>
                    </a:cxn>
                  </a:cxnLst>
                  <a:rect l="0" t="0" r="r" b="b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1" name="Freeform 222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/>
                  <a:ahLst/>
                  <a:cxnLst>
                    <a:cxn ang="0">
                      <a:pos x="37" y="3"/>
                    </a:cxn>
                    <a:cxn ang="0">
                      <a:pos x="26" y="0"/>
                    </a:cxn>
                    <a:cxn ang="0">
                      <a:pos x="15" y="1"/>
                    </a:cxn>
                    <a:cxn ang="0">
                      <a:pos x="8" y="8"/>
                    </a:cxn>
                    <a:cxn ang="0">
                      <a:pos x="2" y="18"/>
                    </a:cxn>
                    <a:cxn ang="0">
                      <a:pos x="0" y="33"/>
                    </a:cxn>
                    <a:cxn ang="0">
                      <a:pos x="1" y="51"/>
                    </a:cxn>
                    <a:cxn ang="0">
                      <a:pos x="5" y="73"/>
                    </a:cxn>
                  </a:cxnLst>
                  <a:rect l="0" t="0" r="r" b="b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2" name="Line 223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3" name="Line 224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4" name="Freeform 225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7" y="6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5" name="Line 226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6" name="Line 227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7" name="Rectangle 228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8" name="Freeform 229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89" name="Freeform 230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1" y="193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0" name="Line 231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1" name="Line 232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2" name="Line 233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3" name="Line 234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4" name="Line 235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5" name="Line 236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6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7" name="Rectangle 238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8" name="Freeform 239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99" name="Freeform 240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3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0" name="Line 241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1" name="Line 242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2" name="Line 243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3" name="Line 244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4" name="Line 245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5" name="Line 246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6" name="Line 247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7" name="Freeform 248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/>
                  <a:ahLst/>
                  <a:cxnLst>
                    <a:cxn ang="0">
                      <a:pos x="0" y="287"/>
                    </a:cxn>
                    <a:cxn ang="0">
                      <a:pos x="51" y="191"/>
                    </a:cxn>
                    <a:cxn ang="0">
                      <a:pos x="51" y="0"/>
                    </a:cxn>
                    <a:cxn ang="0">
                      <a:pos x="0" y="97"/>
                    </a:cxn>
                    <a:cxn ang="0">
                      <a:pos x="0" y="287"/>
                    </a:cxn>
                  </a:cxnLst>
                  <a:rect l="0" t="0" r="r" b="b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8" name="Rectangle 249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09" name="Freeform 250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0" name="Line 251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1" name="Line 252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2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3" name="Line 254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4" name="Line 255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5" name="Line 256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6" name="Line 257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7" name="Freeform 258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8" name="Freeform 259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19" name="Freeform 260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0" name="Line 261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1" name="Line 262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2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3" name="Line 264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4" name="Line 265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5" name="Line 266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6" name="Line 267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7" name="Line 268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8" name="Line 269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29" name="Line 270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0" name="Line 271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1" name="Line 272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2" name="Line 273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3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4" name="Line 275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5" name="Line 276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6" name="Line 277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7" name="Line 278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8" name="Line 279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39" name="Rectangle 280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0" name="Freeform 281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2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1" name="Freeform 282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1" y="192"/>
                    </a:cxn>
                    <a:cxn ang="0">
                      <a:pos x="51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2" name="Line 283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3" name="Line 284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4" name="Line 285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5" name="Line 286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6" name="Line 287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7" name="Line 288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8" name="Line 289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49" name="Rectangle 290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0" name="Freeform 291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1" y="96"/>
                    </a:cxn>
                    <a:cxn ang="0">
                      <a:pos x="153" y="0"/>
                    </a:cxn>
                    <a:cxn ang="0">
                      <a:pos x="51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1" name="Freeform 292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2" name="Line 293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3" name="Line 294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4" name="Line 295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5" name="Line 296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6" name="Line 297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7" name="Line 298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8" name="Line 299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59" name="Rectangle 300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0" name="Freeform 301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/>
                  <a:ahLst/>
                  <a:cxnLst>
                    <a:cxn ang="0">
                      <a:pos x="0" y="96"/>
                    </a:cxn>
                    <a:cxn ang="0">
                      <a:pos x="103" y="96"/>
                    </a:cxn>
                    <a:cxn ang="0">
                      <a:pos x="154" y="0"/>
                    </a:cxn>
                    <a:cxn ang="0">
                      <a:pos x="52" y="0"/>
                    </a:cxn>
                    <a:cxn ang="0">
                      <a:pos x="0" y="96"/>
                    </a:cxn>
                  </a:cxnLst>
                  <a:rect l="0" t="0" r="r" b="b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1" name="Line 302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2" name="Line 303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3" name="Line 304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4" name="Line 305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5" name="Line 306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6" name="Line 307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7" name="Line 308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8" name="Freeform 309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/>
                  <a:ahLst/>
                  <a:cxnLst>
                    <a:cxn ang="0">
                      <a:pos x="0" y="289"/>
                    </a:cxn>
                    <a:cxn ang="0">
                      <a:pos x="52" y="192"/>
                    </a:cxn>
                    <a:cxn ang="0">
                      <a:pos x="52" y="0"/>
                    </a:cxn>
                    <a:cxn ang="0">
                      <a:pos x="0" y="96"/>
                    </a:cxn>
                    <a:cxn ang="0">
                      <a:pos x="0" y="289"/>
                    </a:cxn>
                  </a:cxnLst>
                  <a:rect l="0" t="0" r="r" b="b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69" name="Freeform 310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0" name="Line 311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1" name="Line 312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2" name="Line 313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3" name="Line 314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4" name="Line 315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5" name="Line 316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6" name="Freeform 317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3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7" name="Line 318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8" name="Line 319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79" name="Line 320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0" name="Line 321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1" name="Line 322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2" name="Line 323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3" name="Line 324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4" name="Freeform 325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/>
                  <a:ahLst/>
                  <a:cxnLst>
                    <a:cxn ang="0">
                      <a:pos x="0" y="95"/>
                    </a:cxn>
                    <a:cxn ang="0">
                      <a:pos x="102" y="95"/>
                    </a:cxn>
                    <a:cxn ang="0">
                      <a:pos x="154" y="0"/>
                    </a:cxn>
                    <a:cxn ang="0">
                      <a:pos x="51" y="0"/>
                    </a:cxn>
                    <a:cxn ang="0">
                      <a:pos x="0" y="95"/>
                    </a:cxn>
                  </a:cxnLst>
                  <a:rect l="0" t="0" r="r" b="b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5" name="Line 326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6" name="Line 327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7" name="Line 328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8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89" name="Line 330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0" name="Line 331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  <p:sp>
              <p:nvSpPr>
                <p:cNvPr id="191" name="Line 332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hangingPunct="0">
                    <a:buFontTx/>
                    <a:buNone/>
                  </a:pPr>
                  <a:endParaRPr lang="zh-CN" altLang="en-US" sz="2400">
                    <a:solidFill>
                      <a:srgbClr val="000000"/>
                    </a:solidFill>
                    <a:latin typeface="Arial" charset="0"/>
                    <a:ea typeface="幼圆"/>
                  </a:endParaRPr>
                </a:p>
              </p:txBody>
            </p:sp>
          </p:grpSp>
          <p:sp>
            <p:nvSpPr>
              <p:cNvPr id="48" name="Text Box 333"/>
              <p:cNvSpPr txBox="1">
                <a:spLocks noChangeArrowheads="1"/>
              </p:cNvSpPr>
              <p:nvPr/>
            </p:nvSpPr>
            <p:spPr bwMode="auto">
              <a:xfrm>
                <a:off x="1493" y="1484"/>
                <a:ext cx="31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buFontTx/>
                  <a:buNone/>
                </a:pPr>
                <a:r>
                  <a:rPr lang="zh-CN" altLang="en-US" sz="1200" b="1">
                    <a:solidFill>
                      <a:srgbClr val="000000"/>
                    </a:solidFill>
                    <a:latin typeface="Arial" charset="0"/>
                  </a:rPr>
                  <a:t>收货</a:t>
                </a:r>
              </a:p>
            </p:txBody>
          </p:sp>
        </p:grpSp>
        <p:sp>
          <p:nvSpPr>
            <p:cNvPr id="45" name="Line 334"/>
            <p:cNvSpPr>
              <a:spLocks noChangeShapeType="1"/>
            </p:cNvSpPr>
            <p:nvPr/>
          </p:nvSpPr>
          <p:spPr bwMode="auto">
            <a:xfrm>
              <a:off x="1152" y="129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eaLnBrk="0" hangingPunct="0">
                <a:buFontTx/>
                <a:buNone/>
              </a:pPr>
              <a:endParaRPr lang="zh-CN" altLang="en-US" sz="2400">
                <a:solidFill>
                  <a:srgbClr val="000000"/>
                </a:solidFill>
                <a:latin typeface="Arial" charset="0"/>
                <a:ea typeface="幼圆"/>
              </a:endParaRPr>
            </a:p>
          </p:txBody>
        </p:sp>
      </p:grpSp>
      <p:grpSp>
        <p:nvGrpSpPr>
          <p:cNvPr id="335" name="Group 335"/>
          <p:cNvGrpSpPr>
            <a:grpSpLocks/>
          </p:cNvGrpSpPr>
          <p:nvPr/>
        </p:nvGrpSpPr>
        <p:grpSpPr bwMode="auto">
          <a:xfrm>
            <a:off x="1981200" y="3276600"/>
            <a:ext cx="1285875" cy="1165225"/>
            <a:chOff x="1248" y="1872"/>
            <a:chExt cx="912" cy="935"/>
          </a:xfrm>
        </p:grpSpPr>
        <p:grpSp>
          <p:nvGrpSpPr>
            <p:cNvPr id="336" name="Group 336"/>
            <p:cNvGrpSpPr>
              <a:grpSpLocks/>
            </p:cNvGrpSpPr>
            <p:nvPr/>
          </p:nvGrpSpPr>
          <p:grpSpPr bwMode="auto">
            <a:xfrm>
              <a:off x="1244" y="1875"/>
              <a:ext cx="911" cy="740"/>
              <a:chOff x="2678" y="1200"/>
              <a:chExt cx="1199" cy="969"/>
            </a:xfrm>
          </p:grpSpPr>
          <p:sp>
            <p:nvSpPr>
              <p:cNvPr id="338" name="Freeform 337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39" name="Freeform 338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0" name="Freeform 339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1" name="Freeform 340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2" name="Freeform 341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3" name="Freeform 342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4" name="Freeform 343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110" y="534"/>
                  </a:cxn>
                  <a:cxn ang="0">
                    <a:pos x="1512" y="294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1110" y="534"/>
                  </a:cxn>
                  <a:cxn ang="0">
                    <a:pos x="1512" y="294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6" name="Freeform 345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90"/>
                  </a:cxn>
                  <a:cxn ang="0">
                    <a:pos x="0" y="174"/>
                  </a:cxn>
                </a:cxnLst>
                <a:rect l="0" t="0" r="r" b="b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/>
                <a:ahLst/>
                <a:cxnLst>
                  <a:cxn ang="0">
                    <a:pos x="0" y="174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90"/>
                  </a:cxn>
                  <a:cxn ang="0">
                    <a:pos x="0" y="174"/>
                  </a:cxn>
                </a:cxnLst>
                <a:rect l="0" t="0" r="r" b="b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8" name="Line 347"/>
              <p:cNvSpPr>
                <a:spLocks noChangeShapeType="1"/>
              </p:cNvSpPr>
              <p:nvPr/>
            </p:nvSpPr>
            <p:spPr bwMode="auto">
              <a:xfrm flipV="1">
                <a:off x="3295" y="1645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49" name="Line 348"/>
              <p:cNvSpPr>
                <a:spLocks noChangeShapeType="1"/>
              </p:cNvSpPr>
              <p:nvPr/>
            </p:nvSpPr>
            <p:spPr bwMode="auto">
              <a:xfrm flipV="1">
                <a:off x="3484" y="1718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0" name="Line 349"/>
              <p:cNvSpPr>
                <a:spLocks noChangeShapeType="1"/>
              </p:cNvSpPr>
              <p:nvPr/>
            </p:nvSpPr>
            <p:spPr bwMode="auto">
              <a:xfrm flipH="1" flipV="1">
                <a:off x="3237" y="1619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2" name="Freeform 351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3" name="Freeform 352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4" name="Freeform 353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5" name="Line 354"/>
              <p:cNvSpPr>
                <a:spLocks noChangeShapeType="1"/>
              </p:cNvSpPr>
              <p:nvPr/>
            </p:nvSpPr>
            <p:spPr bwMode="auto">
              <a:xfrm flipV="1">
                <a:off x="3295" y="157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6" name="Line 355"/>
              <p:cNvSpPr>
                <a:spLocks noChangeShapeType="1"/>
              </p:cNvSpPr>
              <p:nvPr/>
            </p:nvSpPr>
            <p:spPr bwMode="auto">
              <a:xfrm flipV="1">
                <a:off x="3484" y="164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7" name="Line 356"/>
              <p:cNvSpPr>
                <a:spLocks noChangeShapeType="1"/>
              </p:cNvSpPr>
              <p:nvPr/>
            </p:nvSpPr>
            <p:spPr bwMode="auto">
              <a:xfrm flipH="1" flipV="1">
                <a:off x="3237" y="154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8" name="Freeform 357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59" name="Freeform 358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0" name="Freeform 359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1" name="Freeform 360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2" name="Line 361"/>
              <p:cNvSpPr>
                <a:spLocks noChangeShapeType="1"/>
              </p:cNvSpPr>
              <p:nvPr/>
            </p:nvSpPr>
            <p:spPr bwMode="auto">
              <a:xfrm flipV="1">
                <a:off x="3295" y="149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3" name="Line 362"/>
              <p:cNvSpPr>
                <a:spLocks noChangeShapeType="1"/>
              </p:cNvSpPr>
              <p:nvPr/>
            </p:nvSpPr>
            <p:spPr bwMode="auto">
              <a:xfrm flipV="1">
                <a:off x="3484" y="1567"/>
                <a:ext cx="187" cy="10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4" name="Line 363"/>
              <p:cNvSpPr>
                <a:spLocks noChangeShapeType="1"/>
              </p:cNvSpPr>
              <p:nvPr/>
            </p:nvSpPr>
            <p:spPr bwMode="auto">
              <a:xfrm flipH="1" flipV="1">
                <a:off x="3237" y="146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5" name="Freeform 364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6" name="Freeform 365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7" name="Freeform 366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8" name="Freeform 367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69" name="Line 368"/>
              <p:cNvSpPr>
                <a:spLocks noChangeShapeType="1"/>
              </p:cNvSpPr>
              <p:nvPr/>
            </p:nvSpPr>
            <p:spPr bwMode="auto">
              <a:xfrm flipV="1">
                <a:off x="3295" y="1418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0" name="Line 369"/>
              <p:cNvSpPr>
                <a:spLocks noChangeShapeType="1"/>
              </p:cNvSpPr>
              <p:nvPr/>
            </p:nvSpPr>
            <p:spPr bwMode="auto">
              <a:xfrm flipV="1">
                <a:off x="3484" y="149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1" name="Line 370"/>
              <p:cNvSpPr>
                <a:spLocks noChangeShapeType="1"/>
              </p:cNvSpPr>
              <p:nvPr/>
            </p:nvSpPr>
            <p:spPr bwMode="auto">
              <a:xfrm flipH="1" flipV="1">
                <a:off x="3237" y="139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2" name="Freeform 371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3" name="Freeform 372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4" name="Freeform 373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5" name="Freeform 374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6" name="Line 375"/>
              <p:cNvSpPr>
                <a:spLocks noChangeShapeType="1"/>
              </p:cNvSpPr>
              <p:nvPr/>
            </p:nvSpPr>
            <p:spPr bwMode="auto">
              <a:xfrm flipV="1">
                <a:off x="3295" y="1343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7" name="Line 376"/>
              <p:cNvSpPr>
                <a:spLocks noChangeShapeType="1"/>
              </p:cNvSpPr>
              <p:nvPr/>
            </p:nvSpPr>
            <p:spPr bwMode="auto">
              <a:xfrm flipV="1">
                <a:off x="3484" y="1415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8" name="Line 377"/>
              <p:cNvSpPr>
                <a:spLocks noChangeShapeType="1"/>
              </p:cNvSpPr>
              <p:nvPr/>
            </p:nvSpPr>
            <p:spPr bwMode="auto">
              <a:xfrm flipH="1" flipV="1">
                <a:off x="3237" y="1316"/>
                <a:ext cx="538" cy="2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79" name="Freeform 378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0" name="Freeform 379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1" name="Freeform 380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2" name="Freeform 381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3" name="Line 382"/>
              <p:cNvSpPr>
                <a:spLocks noChangeShapeType="1"/>
              </p:cNvSpPr>
              <p:nvPr/>
            </p:nvSpPr>
            <p:spPr bwMode="auto">
              <a:xfrm flipV="1">
                <a:off x="3295" y="1267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4" name="Line 383"/>
              <p:cNvSpPr>
                <a:spLocks noChangeShapeType="1"/>
              </p:cNvSpPr>
              <p:nvPr/>
            </p:nvSpPr>
            <p:spPr bwMode="auto">
              <a:xfrm flipV="1">
                <a:off x="3484" y="1337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5" name="Line 384"/>
              <p:cNvSpPr>
                <a:spLocks noChangeShapeType="1"/>
              </p:cNvSpPr>
              <p:nvPr/>
            </p:nvSpPr>
            <p:spPr bwMode="auto">
              <a:xfrm flipH="1" flipV="1">
                <a:off x="3237" y="124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6" name="Freeform 385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7" name="Freeform 386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8" name="Freeform 387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89" name="Freeform 388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0" name="Freeform 389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1" name="Freeform 390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2" name="Freeform 391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3" name="Freeform 392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4" name="Freeform 393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5" name="Freeform 394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6" name="Freeform 395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7" name="Freeform 396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8" name="Freeform 397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399" name="Freeform 398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0" name="Freeform 399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2" y="804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1" name="Freeform 400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2" y="804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2" name="Freeform 401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3" name="Freeform 402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4" name="Freeform 403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8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5" name="Freeform 404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8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6" name="Freeform 405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/>
                <a:ahLst/>
                <a:cxnLst>
                  <a:cxn ang="0">
                    <a:pos x="402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40" y="216"/>
                  </a:cxn>
                  <a:cxn ang="0">
                    <a:pos x="402" y="420"/>
                  </a:cxn>
                  <a:cxn ang="0">
                    <a:pos x="402" y="438"/>
                  </a:cxn>
                </a:cxnLst>
                <a:rect l="0" t="0" r="r" b="b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7" name="Freeform 406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/>
                <a:ahLst/>
                <a:cxnLst>
                  <a:cxn ang="0">
                    <a:pos x="402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40" y="216"/>
                  </a:cxn>
                  <a:cxn ang="0">
                    <a:pos x="402" y="420"/>
                  </a:cxn>
                  <a:cxn ang="0">
                    <a:pos x="402" y="438"/>
                  </a:cxn>
                </a:cxnLst>
                <a:rect l="0" t="0" r="r" b="b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8" name="Freeform 407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09" name="Freeform 408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0" name="Freeform 409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4" y="204"/>
                  </a:cxn>
                  <a:cxn ang="0">
                    <a:pos x="174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1" name="Freeform 410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4" y="204"/>
                  </a:cxn>
                  <a:cxn ang="0">
                    <a:pos x="174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2" name="Freeform 411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74" y="18"/>
                  </a:cxn>
                  <a:cxn ang="0">
                    <a:pos x="168" y="0"/>
                  </a:cxn>
                </a:cxnLst>
                <a:rect l="0" t="0" r="r" b="b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3" name="Freeform 412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74" y="18"/>
                  </a:cxn>
                  <a:cxn ang="0">
                    <a:pos x="168" y="0"/>
                  </a:cxn>
                </a:cxnLst>
                <a:rect l="0" t="0" r="r" b="b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4" name="Freeform 413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5" name="Freeform 414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6" name="Freeform 415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7" name="Freeform 416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8" name="Freeform 417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19" name="Freeform 418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0" name="Freeform 419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1" name="Freeform 420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2" name="Freeform 421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3" name="Freeform 422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4" name="Freeform 423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5" name="Freeform 424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6" name="Freeform 425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7" name="Freeform 426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8" name="Freeform 427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29" name="Freeform 428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0" name="Freeform 429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1" name="Freeform 430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2" name="Freeform 431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3" name="Freeform 432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4" name="Freeform 433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5" name="Freeform 434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2"/>
                  </a:cxn>
                  <a:cxn ang="0">
                    <a:pos x="0" y="372"/>
                  </a:cxn>
                </a:cxnLst>
                <a:rect l="0" t="0" r="r" b="b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6" name="Freeform 435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7" name="Freeform 436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62" y="132"/>
                  </a:cxn>
                  <a:cxn ang="0">
                    <a:pos x="174" y="120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8" name="Freeform 437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39" name="Freeform 438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/>
                <a:ahLst/>
                <a:cxnLst>
                  <a:cxn ang="0">
                    <a:pos x="0" y="378"/>
                  </a:cxn>
                  <a:cxn ang="0">
                    <a:pos x="198" y="0"/>
                  </a:cxn>
                  <a:cxn ang="0">
                    <a:pos x="210" y="12"/>
                  </a:cxn>
                  <a:cxn ang="0">
                    <a:pos x="0" y="408"/>
                  </a:cxn>
                  <a:cxn ang="0">
                    <a:pos x="0" y="378"/>
                  </a:cxn>
                </a:cxnLst>
                <a:rect l="0" t="0" r="r" b="b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0" name="Freeform 439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1" name="Freeform 440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2" name="Freeform 441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3" name="Freeform 442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4" name="Line 443"/>
              <p:cNvSpPr>
                <a:spLocks noChangeShapeType="1"/>
              </p:cNvSpPr>
              <p:nvPr/>
            </p:nvSpPr>
            <p:spPr bwMode="auto">
              <a:xfrm flipV="1">
                <a:off x="2838" y="189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5" name="Line 444"/>
              <p:cNvSpPr>
                <a:spLocks noChangeShapeType="1"/>
              </p:cNvSpPr>
              <p:nvPr/>
            </p:nvSpPr>
            <p:spPr bwMode="auto">
              <a:xfrm flipV="1">
                <a:off x="3027" y="196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6" name="Line 445"/>
              <p:cNvSpPr>
                <a:spLocks noChangeShapeType="1"/>
              </p:cNvSpPr>
              <p:nvPr/>
            </p:nvSpPr>
            <p:spPr bwMode="auto">
              <a:xfrm flipH="1" flipV="1">
                <a:off x="2780" y="186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7" name="Freeform 446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8" name="Freeform 447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40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49" name="Freeform 448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0" name="Freeform 449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1" name="Line 450"/>
              <p:cNvSpPr>
                <a:spLocks noChangeShapeType="1"/>
              </p:cNvSpPr>
              <p:nvPr/>
            </p:nvSpPr>
            <p:spPr bwMode="auto">
              <a:xfrm flipV="1">
                <a:off x="2838" y="181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2" name="Line 451"/>
              <p:cNvSpPr>
                <a:spLocks noChangeShapeType="1"/>
              </p:cNvSpPr>
              <p:nvPr/>
            </p:nvSpPr>
            <p:spPr bwMode="auto">
              <a:xfrm flipV="1">
                <a:off x="3027" y="1887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3" name="Line 452"/>
              <p:cNvSpPr>
                <a:spLocks noChangeShapeType="1"/>
              </p:cNvSpPr>
              <p:nvPr/>
            </p:nvSpPr>
            <p:spPr bwMode="auto">
              <a:xfrm flipH="1" flipV="1">
                <a:off x="2780" y="178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4" name="Freeform 453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5" name="Freeform 454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6" name="Freeform 455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7" name="Freeform 456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8" name="Line 457"/>
              <p:cNvSpPr>
                <a:spLocks noChangeShapeType="1"/>
              </p:cNvSpPr>
              <p:nvPr/>
            </p:nvSpPr>
            <p:spPr bwMode="auto">
              <a:xfrm flipV="1">
                <a:off x="2838" y="173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59" name="Line 458"/>
              <p:cNvSpPr>
                <a:spLocks noChangeShapeType="1"/>
              </p:cNvSpPr>
              <p:nvPr/>
            </p:nvSpPr>
            <p:spPr bwMode="auto">
              <a:xfrm flipV="1">
                <a:off x="3027" y="181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0" name="Line 459"/>
              <p:cNvSpPr>
                <a:spLocks noChangeShapeType="1"/>
              </p:cNvSpPr>
              <p:nvPr/>
            </p:nvSpPr>
            <p:spPr bwMode="auto">
              <a:xfrm flipH="1" flipV="1">
                <a:off x="2780" y="171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1" name="Freeform 460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2" name="Freeform 461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3" name="Freeform 462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4" name="Freeform 463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5" name="Line 464"/>
              <p:cNvSpPr>
                <a:spLocks noChangeShapeType="1"/>
              </p:cNvSpPr>
              <p:nvPr/>
            </p:nvSpPr>
            <p:spPr bwMode="auto">
              <a:xfrm flipV="1">
                <a:off x="2838" y="1663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6" name="Line 465"/>
              <p:cNvSpPr>
                <a:spLocks noChangeShapeType="1"/>
              </p:cNvSpPr>
              <p:nvPr/>
            </p:nvSpPr>
            <p:spPr bwMode="auto">
              <a:xfrm flipV="1">
                <a:off x="3027" y="1735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7" name="Line 466"/>
              <p:cNvSpPr>
                <a:spLocks noChangeShapeType="1"/>
              </p:cNvSpPr>
              <p:nvPr/>
            </p:nvSpPr>
            <p:spPr bwMode="auto">
              <a:xfrm flipH="1" flipV="1">
                <a:off x="2780" y="1636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8" name="Freeform 467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69" name="Freeform 468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8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0" name="Freeform 469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1" name="Freeform 470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6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2" name="Line 471"/>
              <p:cNvSpPr>
                <a:spLocks noChangeShapeType="1"/>
              </p:cNvSpPr>
              <p:nvPr/>
            </p:nvSpPr>
            <p:spPr bwMode="auto">
              <a:xfrm flipV="1">
                <a:off x="2838" y="1587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3" name="Line 472"/>
              <p:cNvSpPr>
                <a:spLocks noChangeShapeType="1"/>
              </p:cNvSpPr>
              <p:nvPr/>
            </p:nvSpPr>
            <p:spPr bwMode="auto">
              <a:xfrm flipV="1">
                <a:off x="3027" y="1660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4" name="Line 473"/>
              <p:cNvSpPr>
                <a:spLocks noChangeShapeType="1"/>
              </p:cNvSpPr>
              <p:nvPr/>
            </p:nvSpPr>
            <p:spPr bwMode="auto">
              <a:xfrm flipH="1" flipV="1">
                <a:off x="2780" y="156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5" name="Freeform 474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6" name="Freeform 475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1110" y="534"/>
                  </a:cxn>
                  <a:cxn ang="0">
                    <a:pos x="1512" y="300"/>
                  </a:cxn>
                  <a:cxn ang="0">
                    <a:pos x="1512" y="282"/>
                  </a:cxn>
                  <a:cxn ang="0">
                    <a:pos x="0" y="0"/>
                  </a:cxn>
                  <a:cxn ang="0">
                    <a:pos x="0" y="18"/>
                  </a:cxn>
                </a:cxnLst>
                <a:rect l="0" t="0" r="r" b="b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7" name="Freeform 476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8" name="Freeform 477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/>
                <a:ahLst/>
                <a:cxnLst>
                  <a:cxn ang="0">
                    <a:pos x="0" y="168"/>
                  </a:cxn>
                  <a:cxn ang="0">
                    <a:pos x="402" y="0"/>
                  </a:cxn>
                  <a:cxn ang="0">
                    <a:pos x="1512" y="450"/>
                  </a:cxn>
                  <a:cxn ang="0">
                    <a:pos x="1110" y="684"/>
                  </a:cxn>
                  <a:cxn ang="0">
                    <a:pos x="0" y="168"/>
                  </a:cxn>
                </a:cxnLst>
                <a:rect l="0" t="0" r="r" b="b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79" name="Line 478"/>
              <p:cNvSpPr>
                <a:spLocks noChangeShapeType="1"/>
              </p:cNvSpPr>
              <p:nvPr/>
            </p:nvSpPr>
            <p:spPr bwMode="auto">
              <a:xfrm flipV="1">
                <a:off x="2838" y="150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0" name="Line 479"/>
              <p:cNvSpPr>
                <a:spLocks noChangeShapeType="1"/>
              </p:cNvSpPr>
              <p:nvPr/>
            </p:nvSpPr>
            <p:spPr bwMode="auto">
              <a:xfrm flipV="1">
                <a:off x="3027" y="1581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1" name="Line 480"/>
              <p:cNvSpPr>
                <a:spLocks noChangeShapeType="1"/>
              </p:cNvSpPr>
              <p:nvPr/>
            </p:nvSpPr>
            <p:spPr bwMode="auto">
              <a:xfrm flipH="1" flipV="1">
                <a:off x="2780" y="1485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2" name="Freeform 481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3" name="Freeform 482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4" name="Freeform 483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5" name="Freeform 484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6" name="Freeform 485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7" name="Freeform 486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8" name="Freeform 487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89" name="Freeform 488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0" name="Freeform 489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24" y="810"/>
                  </a:cxn>
                  <a:cxn ang="0">
                    <a:pos x="24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1" name="Freeform 490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24" y="810"/>
                  </a:cxn>
                  <a:cxn ang="0">
                    <a:pos x="24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2" name="Freeform 491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3" name="Freeform 492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4" name="Freeform 493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5" name="Freeform 494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6" name="Freeform 495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7" name="Freeform 496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8" name="Freeform 497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499" name="Freeform 498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0" name="Freeform 499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2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1" name="Freeform 500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0" y="912"/>
                  </a:cxn>
                  <a:cxn ang="0">
                    <a:pos x="0" y="942"/>
                  </a:cxn>
                  <a:cxn ang="0">
                    <a:pos x="390" y="30"/>
                  </a:cxn>
                  <a:cxn ang="0">
                    <a:pos x="390" y="0"/>
                  </a:cxn>
                </a:cxnLst>
                <a:rect l="0" t="0" r="r" b="b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2" name="Freeform 501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/>
                <a:ahLst/>
                <a:cxnLst>
                  <a:cxn ang="0">
                    <a:pos x="396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34" y="216"/>
                  </a:cxn>
                  <a:cxn ang="0">
                    <a:pos x="396" y="420"/>
                  </a:cxn>
                  <a:cxn ang="0">
                    <a:pos x="396" y="438"/>
                  </a:cxn>
                </a:cxnLst>
                <a:rect l="0" t="0" r="r" b="b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3" name="Freeform 502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/>
                <a:ahLst/>
                <a:cxnLst>
                  <a:cxn ang="0">
                    <a:pos x="396" y="438"/>
                  </a:cxn>
                  <a:cxn ang="0">
                    <a:pos x="234" y="234"/>
                  </a:cxn>
                  <a:cxn ang="0">
                    <a:pos x="228" y="204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216" y="180"/>
                  </a:cxn>
                  <a:cxn ang="0">
                    <a:pos x="234" y="216"/>
                  </a:cxn>
                  <a:cxn ang="0">
                    <a:pos x="396" y="420"/>
                  </a:cxn>
                  <a:cxn ang="0">
                    <a:pos x="396" y="438"/>
                  </a:cxn>
                </a:cxnLst>
                <a:rect l="0" t="0" r="r" b="b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4" name="Freeform 503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5" name="Freeform 504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/>
                <a:ahLst/>
                <a:cxnLst>
                  <a:cxn ang="0">
                    <a:pos x="0" y="414"/>
                  </a:cxn>
                  <a:cxn ang="0">
                    <a:pos x="210" y="0"/>
                  </a:cxn>
                  <a:cxn ang="0">
                    <a:pos x="210" y="18"/>
                  </a:cxn>
                  <a:cxn ang="0">
                    <a:pos x="0" y="450"/>
                  </a:cxn>
                  <a:cxn ang="0">
                    <a:pos x="0" y="414"/>
                  </a:cxn>
                </a:cxnLst>
                <a:rect l="0" t="0" r="r" b="b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6" name="Freeform 505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8" y="204"/>
                  </a:cxn>
                  <a:cxn ang="0">
                    <a:pos x="168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7" name="Freeform 506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8" y="204"/>
                  </a:cxn>
                  <a:cxn ang="0">
                    <a:pos x="168" y="222"/>
                  </a:cxn>
                  <a:cxn ang="0">
                    <a:pos x="0" y="24"/>
                  </a:cxn>
                  <a:cxn ang="0">
                    <a:pos x="0" y="0"/>
                  </a:cxn>
                </a:cxnLst>
                <a:rect l="0" t="0" r="r" b="b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8" name="Freeform 507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68" y="18"/>
                  </a:cxn>
                  <a:cxn ang="0">
                    <a:pos x="168" y="0"/>
                  </a:cxn>
                </a:cxnLst>
                <a:rect l="0" t="0" r="r" b="b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09" name="Freeform 508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/>
                <a:ahLst/>
                <a:cxnLst>
                  <a:cxn ang="0">
                    <a:pos x="168" y="0"/>
                  </a:cxn>
                  <a:cxn ang="0">
                    <a:pos x="0" y="408"/>
                  </a:cxn>
                  <a:cxn ang="0">
                    <a:pos x="6" y="432"/>
                  </a:cxn>
                  <a:cxn ang="0">
                    <a:pos x="168" y="18"/>
                  </a:cxn>
                  <a:cxn ang="0">
                    <a:pos x="168" y="0"/>
                  </a:cxn>
                </a:cxnLst>
                <a:rect l="0" t="0" r="r" b="b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0" name="Freeform 509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1" name="Freeform 510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/>
                <a:ahLst/>
                <a:cxnLst>
                  <a:cxn ang="0">
                    <a:pos x="222" y="19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216" y="204"/>
                  </a:cxn>
                  <a:cxn ang="0">
                    <a:pos x="222" y="192"/>
                  </a:cxn>
                </a:cxnLst>
                <a:rect l="0" t="0" r="r" b="b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2" name="Freeform 511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3" name="Freeform 512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8" y="816"/>
                  </a:cxn>
                  <a:cxn ang="0">
                    <a:pos x="18" y="6"/>
                  </a:cxn>
                  <a:cxn ang="0">
                    <a:pos x="0" y="0"/>
                  </a:cxn>
                </a:cxnLst>
                <a:rect l="0" t="0" r="r" b="b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4" name="Freeform 513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5" name="Freeform 514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6" name="Freeform 515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7" name="Freeform 516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8" y="12"/>
                  </a:cxn>
                  <a:cxn ang="0">
                    <a:pos x="36" y="6"/>
                  </a:cxn>
                </a:cxnLst>
                <a:rect l="0" t="0" r="r" b="b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8" name="Freeform 517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19" name="Freeform 518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04"/>
                  </a:cxn>
                  <a:cxn ang="0">
                    <a:pos x="12" y="816"/>
                  </a:cxn>
                  <a:cxn ang="0">
                    <a:pos x="12" y="6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0" name="Freeform 519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1" name="Freeform 520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04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2" name="Freeform 521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3" name="Freeform 522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2" y="0"/>
                  </a:cxn>
                  <a:cxn ang="0">
                    <a:pos x="0" y="6"/>
                  </a:cxn>
                  <a:cxn ang="0">
                    <a:pos x="12" y="12"/>
                  </a:cxn>
                  <a:cxn ang="0">
                    <a:pos x="30" y="6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4" name="Freeform 523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5" name="Freeform 524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810"/>
                  </a:cxn>
                  <a:cxn ang="0">
                    <a:pos x="12" y="816"/>
                  </a:cxn>
                  <a:cxn ang="0">
                    <a:pos x="12" y="12"/>
                  </a:cxn>
                  <a:cxn ang="0">
                    <a:pos x="0" y="0"/>
                  </a:cxn>
                </a:cxnLst>
                <a:rect l="0" t="0" r="r" b="b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6" name="Freeform 525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7" name="Freeform 526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18" y="810"/>
                  </a:cxn>
                  <a:cxn ang="0">
                    <a:pos x="18" y="0"/>
                  </a:cxn>
                  <a:cxn ang="0">
                    <a:pos x="0" y="12"/>
                  </a:cxn>
                  <a:cxn ang="0">
                    <a:pos x="0" y="816"/>
                  </a:cxn>
                </a:cxnLst>
                <a:rect l="0" t="0" r="r" b="b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8" name="Freeform 527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  <p:sp>
            <p:nvSpPr>
              <p:cNvPr id="529" name="Freeform 528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/>
                <a:ahLst/>
                <a:cxnLst>
                  <a:cxn ang="0">
                    <a:pos x="30" y="6"/>
                  </a:cxn>
                  <a:cxn ang="0">
                    <a:pos x="18" y="0"/>
                  </a:cxn>
                  <a:cxn ang="0">
                    <a:pos x="0" y="6"/>
                  </a:cxn>
                  <a:cxn ang="0">
                    <a:pos x="12" y="18"/>
                  </a:cxn>
                  <a:cxn ang="0">
                    <a:pos x="30" y="6"/>
                  </a:cxn>
                </a:cxnLst>
                <a:rect l="0" t="0" r="r" b="b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buFontTx/>
                  <a:buNone/>
                </a:pPr>
                <a:endParaRPr lang="zh-CN" altLang="en-US" sz="2400">
                  <a:solidFill>
                    <a:srgbClr val="000000"/>
                  </a:solidFill>
                  <a:latin typeface="Arial" charset="0"/>
                  <a:ea typeface="幼圆"/>
                </a:endParaRPr>
              </a:p>
            </p:txBody>
          </p:sp>
        </p:grpSp>
        <p:sp>
          <p:nvSpPr>
            <p:cNvPr id="337" name="Text Box 529"/>
            <p:cNvSpPr txBox="1">
              <a:spLocks noChangeArrowheads="1"/>
            </p:cNvSpPr>
            <p:nvPr/>
          </p:nvSpPr>
          <p:spPr bwMode="auto">
            <a:xfrm>
              <a:off x="1296" y="2587"/>
              <a:ext cx="568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zh-CN" altLang="en-US" sz="1200" b="1">
                  <a:solidFill>
                    <a:srgbClr val="000000"/>
                  </a:solidFill>
                  <a:latin typeface="Arial" charset="0"/>
                </a:rPr>
                <a:t>预留储存</a:t>
              </a:r>
            </a:p>
          </p:txBody>
        </p:sp>
      </p:grpSp>
      <p:grpSp>
        <p:nvGrpSpPr>
          <p:cNvPr id="530" name="Group 530"/>
          <p:cNvGrpSpPr>
            <a:grpSpLocks/>
          </p:cNvGrpSpPr>
          <p:nvPr/>
        </p:nvGrpSpPr>
        <p:grpSpPr bwMode="auto">
          <a:xfrm>
            <a:off x="3962400" y="2438400"/>
            <a:ext cx="838200" cy="725488"/>
            <a:chOff x="2496" y="1536"/>
            <a:chExt cx="528" cy="457"/>
          </a:xfrm>
        </p:grpSpPr>
        <p:sp>
          <p:nvSpPr>
            <p:cNvPr id="531" name="Rectangle 531"/>
            <p:cNvSpPr>
              <a:spLocks noChangeArrowheads="1"/>
            </p:cNvSpPr>
            <p:nvPr/>
          </p:nvSpPr>
          <p:spPr bwMode="auto">
            <a:xfrm>
              <a:off x="2496" y="1820"/>
              <a:ext cx="3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zh-CN" altLang="en-US" sz="1200" b="1">
                  <a:solidFill>
                    <a:srgbClr val="000000"/>
                  </a:solidFill>
                  <a:latin typeface="Arial" charset="0"/>
                </a:rPr>
                <a:t>上架</a:t>
              </a:r>
            </a:p>
          </p:txBody>
        </p:sp>
        <p:graphicFrame>
          <p:nvGraphicFramePr>
            <p:cNvPr id="532" name="Object 532"/>
            <p:cNvGraphicFramePr>
              <a:graphicFrameLocks noChangeAspect="1"/>
            </p:cNvGraphicFramePr>
            <p:nvPr/>
          </p:nvGraphicFramePr>
          <p:xfrm>
            <a:off x="2544" y="1536"/>
            <a:ext cx="480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1075" name="Clip" r:id="rId4" imgW="6000750" imgH="4010025" progId="">
                    <p:embed/>
                  </p:oleObj>
                </mc:Choice>
                <mc:Fallback>
                  <p:oleObj name="Clip" r:id="rId4" imgW="6000750" imgH="4010025" progId="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4" y="1536"/>
                          <a:ext cx="480" cy="32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3" name="Line 533"/>
          <p:cNvSpPr>
            <a:spLocks noChangeShapeType="1"/>
          </p:cNvSpPr>
          <p:nvPr/>
        </p:nvSpPr>
        <p:spPr bwMode="auto">
          <a:xfrm flipV="1">
            <a:off x="4343400" y="32004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</a:pPr>
            <a:endParaRPr lang="zh-CN" altLang="en-US" sz="2400">
              <a:solidFill>
                <a:srgbClr val="000000"/>
              </a:solidFill>
              <a:latin typeface="Arial" charset="0"/>
              <a:ea typeface="幼圆"/>
            </a:endParaRPr>
          </a:p>
        </p:txBody>
      </p:sp>
      <p:sp>
        <p:nvSpPr>
          <p:cNvPr id="534" name="Text Box 534"/>
          <p:cNvSpPr txBox="1">
            <a:spLocks noChangeArrowheads="1"/>
          </p:cNvSpPr>
          <p:nvPr/>
        </p:nvSpPr>
        <p:spPr bwMode="auto">
          <a:xfrm>
            <a:off x="5715000" y="20574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endParaRPr lang="en-AU" sz="2400">
              <a:solidFill>
                <a:srgbClr val="000000"/>
              </a:solidFill>
              <a:latin typeface="Times New Roman" pitchFamily="18" charset="0"/>
              <a:ea typeface="幼圆"/>
            </a:endParaRPr>
          </a:p>
        </p:txBody>
      </p:sp>
      <p:grpSp>
        <p:nvGrpSpPr>
          <p:cNvPr id="535" name="Group 535"/>
          <p:cNvGrpSpPr>
            <a:grpSpLocks/>
          </p:cNvGrpSpPr>
          <p:nvPr/>
        </p:nvGrpSpPr>
        <p:grpSpPr bwMode="auto">
          <a:xfrm>
            <a:off x="228600" y="4876800"/>
            <a:ext cx="1219200" cy="1084263"/>
            <a:chOff x="144" y="3072"/>
            <a:chExt cx="768" cy="683"/>
          </a:xfrm>
        </p:grpSpPr>
        <p:pic>
          <p:nvPicPr>
            <p:cNvPr id="536" name="Picture 536"/>
            <p:cNvPicPr>
              <a:picLocks noChangeAspect="1" noChangeArrowheads="1"/>
            </p:cNvPicPr>
            <p:nvPr/>
          </p:nvPicPr>
          <p:blipFill>
            <a:blip r:embed="rId6" cstate="print"/>
            <a:srcRect b="3413"/>
            <a:stretch>
              <a:fillRect/>
            </a:stretch>
          </p:blipFill>
          <p:spPr bwMode="auto">
            <a:xfrm>
              <a:off x="240" y="3072"/>
              <a:ext cx="672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7" name="Text Box 537"/>
            <p:cNvSpPr txBox="1">
              <a:spLocks noChangeArrowheads="1"/>
            </p:cNvSpPr>
            <p:nvPr/>
          </p:nvSpPr>
          <p:spPr bwMode="auto">
            <a:xfrm>
              <a:off x="144" y="3582"/>
              <a:ext cx="5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buFontTx/>
                <a:buNone/>
              </a:pPr>
              <a:r>
                <a:rPr lang="zh-CN" altLang="en-US" sz="1200" b="1">
                  <a:solidFill>
                    <a:srgbClr val="000000"/>
                  </a:solidFill>
                  <a:latin typeface="Arial" charset="0"/>
                </a:rPr>
                <a:t>客户订单</a:t>
              </a:r>
            </a:p>
          </p:txBody>
        </p:sp>
      </p:grpSp>
      <p:sp>
        <p:nvSpPr>
          <p:cNvPr id="538" name="Rectangle 538"/>
          <p:cNvSpPr>
            <a:spLocks noChangeArrowheads="1"/>
          </p:cNvSpPr>
          <p:nvPr/>
        </p:nvSpPr>
        <p:spPr bwMode="auto">
          <a:xfrm>
            <a:off x="5224214" y="1624810"/>
            <a:ext cx="3452242" cy="466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74625" indent="-174625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Wingdings" pitchFamily="2" charset="2"/>
              <a:buChar char="l"/>
              <a:tabLst>
                <a:tab pos="741363" algn="l"/>
              </a:tabLst>
            </a:pPr>
            <a:r>
              <a:rPr lang="zh-CN" altLang="en-AU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拣</a:t>
            </a:r>
            <a:r>
              <a:rPr lang="zh-CN" altLang="en-AU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货优化</a:t>
            </a:r>
            <a:r>
              <a:rPr lang="zh-CN" altLang="en-AU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的重要性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微软雅黑" pitchFamily="34" charset="-122"/>
              <a:buChar char="−"/>
              <a:tabLst>
                <a:tab pos="741363" algn="l"/>
              </a:tabLst>
            </a:pPr>
            <a:r>
              <a:rPr lang="zh-CN" altLang="en-AU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集中拣货</a:t>
            </a:r>
            <a:r>
              <a:rPr lang="zh-CN" altLang="en-AU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的机会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微软雅黑" pitchFamily="34" charset="-122"/>
              <a:buChar char="−"/>
              <a:tabLst>
                <a:tab pos="741363" algn="l"/>
              </a:tabLst>
            </a:pPr>
            <a:r>
              <a:rPr lang="zh-CN" altLang="en-AU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拣货</a:t>
            </a:r>
            <a:r>
              <a:rPr lang="zh-CN" altLang="en-AU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路径的优化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微软雅黑" pitchFamily="34" charset="-122"/>
              <a:buChar char="−"/>
              <a:tabLst>
                <a:tab pos="741363" algn="l"/>
              </a:tabLst>
            </a:pPr>
            <a:r>
              <a:rPr lang="zh-CN" altLang="en-AU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库位的指定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微软雅黑" pitchFamily="34" charset="-122"/>
              <a:buChar char="−"/>
              <a:tabLst>
                <a:tab pos="741363" algn="l"/>
              </a:tabLst>
            </a:pPr>
            <a:r>
              <a:rPr lang="zh-CN" altLang="en-AU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从整箱区还是拆零区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Wingdings" pitchFamily="2" charset="2"/>
              <a:buChar char="l"/>
              <a:tabLst>
                <a:tab pos="741363" algn="l"/>
              </a:tabLst>
            </a:pPr>
            <a:r>
              <a:rPr lang="zh-CN" altLang="en-AU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托盘</a:t>
            </a:r>
            <a:r>
              <a:rPr lang="en-US" altLang="zh-CN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容器的指导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Wingdings" pitchFamily="2" charset="2"/>
              <a:buChar char="l"/>
              <a:tabLst>
                <a:tab pos="741363" algn="l"/>
              </a:tabLst>
            </a:pP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不同库区的作业同步起来</a:t>
            </a:r>
          </a:p>
          <a:p>
            <a:pPr marL="911225" lvl="2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微软雅黑" pitchFamily="34" charset="-122"/>
              <a:buChar char="−"/>
              <a:tabLst>
                <a:tab pos="741363" algn="l"/>
              </a:tabLst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减少集货区的堆积</a:t>
            </a:r>
          </a:p>
          <a:p>
            <a:pPr marL="454025" lvl="1" indent="-165100" eaLnBrk="0" hangingPunct="0">
              <a:lnSpc>
                <a:spcPct val="150000"/>
              </a:lnSpc>
              <a:spcBef>
                <a:spcPct val="25000"/>
              </a:spcBef>
              <a:buClr>
                <a:srgbClr val="006666"/>
              </a:buClr>
              <a:buFont typeface="Wingdings" pitchFamily="2" charset="2"/>
              <a:buChar char="l"/>
              <a:tabLst>
                <a:tab pos="741363" algn="l"/>
              </a:tabLst>
            </a:pP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触发包装和发运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5265738" y="4714875"/>
            <a:ext cx="1814512" cy="13049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AU">
                <a:solidFill>
                  <a:schemeClr val="tx1"/>
                </a:solidFill>
                <a:latin typeface="Times New Roman" pitchFamily="18" charset="0"/>
              </a:rPr>
              <a:t>发货区</a:t>
            </a:r>
          </a:p>
        </p:txBody>
      </p:sp>
      <p:sp>
        <p:nvSpPr>
          <p:cNvPr id="9221" name="Text Box 3"/>
          <p:cNvSpPr txBox="1">
            <a:spLocks noChangeArrowheads="1"/>
          </p:cNvSpPr>
          <p:nvPr/>
        </p:nvSpPr>
        <p:spPr bwMode="auto">
          <a:xfrm>
            <a:off x="2133600" y="1600200"/>
            <a:ext cx="670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 altLang="zh-CN" sz="1800" b="1">
              <a:solidFill>
                <a:schemeClr val="tx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000" y="1828800"/>
            <a:ext cx="1371600" cy="533400"/>
            <a:chOff x="154" y="788"/>
            <a:chExt cx="1388" cy="353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54" y="788"/>
              <a:ext cx="1388" cy="353"/>
              <a:chOff x="154" y="788"/>
              <a:chExt cx="1388" cy="353"/>
            </a:xfrm>
          </p:grpSpPr>
          <p:sp>
            <p:nvSpPr>
              <p:cNvPr id="9781" name="Freeform 6"/>
              <p:cNvSpPr>
                <a:spLocks/>
              </p:cNvSpPr>
              <p:nvPr/>
            </p:nvSpPr>
            <p:spPr bwMode="auto">
              <a:xfrm>
                <a:off x="536" y="788"/>
                <a:ext cx="1006" cy="237"/>
              </a:xfrm>
              <a:custGeom>
                <a:avLst/>
                <a:gdLst>
                  <a:gd name="T0" fmla="*/ 74 w 1006"/>
                  <a:gd name="T1" fmla="*/ 237 h 237"/>
                  <a:gd name="T2" fmla="*/ 0 w 1006"/>
                  <a:gd name="T3" fmla="*/ 237 h 237"/>
                  <a:gd name="T4" fmla="*/ 0 w 1006"/>
                  <a:gd name="T5" fmla="*/ 0 h 237"/>
                  <a:gd name="T6" fmla="*/ 1006 w 1006"/>
                  <a:gd name="T7" fmla="*/ 0 h 237"/>
                  <a:gd name="T8" fmla="*/ 1006 w 1006"/>
                  <a:gd name="T9" fmla="*/ 237 h 237"/>
                  <a:gd name="T10" fmla="*/ 74 w 1006"/>
                  <a:gd name="T11" fmla="*/ 237 h 2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6"/>
                  <a:gd name="T19" fmla="*/ 0 h 237"/>
                  <a:gd name="T20" fmla="*/ 1006 w 1006"/>
                  <a:gd name="T21" fmla="*/ 237 h 2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6" h="237">
                    <a:moveTo>
                      <a:pt x="74" y="237"/>
                    </a:moveTo>
                    <a:lnTo>
                      <a:pt x="0" y="237"/>
                    </a:lnTo>
                    <a:lnTo>
                      <a:pt x="0" y="0"/>
                    </a:lnTo>
                    <a:lnTo>
                      <a:pt x="1006" y="0"/>
                    </a:lnTo>
                    <a:lnTo>
                      <a:pt x="1006" y="237"/>
                    </a:lnTo>
                    <a:lnTo>
                      <a:pt x="74" y="237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2" name="Freeform 7"/>
              <p:cNvSpPr>
                <a:spLocks/>
              </p:cNvSpPr>
              <p:nvPr/>
            </p:nvSpPr>
            <p:spPr bwMode="auto">
              <a:xfrm>
                <a:off x="610" y="1025"/>
                <a:ext cx="58" cy="13"/>
              </a:xfrm>
              <a:custGeom>
                <a:avLst/>
                <a:gdLst>
                  <a:gd name="T0" fmla="*/ 58 w 58"/>
                  <a:gd name="T1" fmla="*/ 13 h 13"/>
                  <a:gd name="T2" fmla="*/ 58 w 58"/>
                  <a:gd name="T3" fmla="*/ 0 h 13"/>
                  <a:gd name="T4" fmla="*/ 0 w 58"/>
                  <a:gd name="T5" fmla="*/ 0 h 13"/>
                  <a:gd name="T6" fmla="*/ 0 w 58"/>
                  <a:gd name="T7" fmla="*/ 9 h 13"/>
                  <a:gd name="T8" fmla="*/ 58 w 58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3"/>
                  <a:gd name="T17" fmla="*/ 58 w 58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3">
                    <a:moveTo>
                      <a:pt x="58" y="13"/>
                    </a:moveTo>
                    <a:lnTo>
                      <a:pt x="58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58" y="1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3" name="Freeform 8"/>
              <p:cNvSpPr>
                <a:spLocks/>
              </p:cNvSpPr>
              <p:nvPr/>
            </p:nvSpPr>
            <p:spPr bwMode="auto">
              <a:xfrm>
                <a:off x="1040" y="1025"/>
                <a:ext cx="492" cy="99"/>
              </a:xfrm>
              <a:custGeom>
                <a:avLst/>
                <a:gdLst>
                  <a:gd name="T0" fmla="*/ 0 w 492"/>
                  <a:gd name="T1" fmla="*/ 31 h 99"/>
                  <a:gd name="T2" fmla="*/ 167 w 492"/>
                  <a:gd name="T3" fmla="*/ 31 h 99"/>
                  <a:gd name="T4" fmla="*/ 173 w 492"/>
                  <a:gd name="T5" fmla="*/ 26 h 99"/>
                  <a:gd name="T6" fmla="*/ 179 w 492"/>
                  <a:gd name="T7" fmla="*/ 24 h 99"/>
                  <a:gd name="T8" fmla="*/ 185 w 492"/>
                  <a:gd name="T9" fmla="*/ 20 h 99"/>
                  <a:gd name="T10" fmla="*/ 191 w 492"/>
                  <a:gd name="T11" fmla="*/ 17 h 99"/>
                  <a:gd name="T12" fmla="*/ 197 w 492"/>
                  <a:gd name="T13" fmla="*/ 16 h 99"/>
                  <a:gd name="T14" fmla="*/ 204 w 492"/>
                  <a:gd name="T15" fmla="*/ 14 h 99"/>
                  <a:gd name="T16" fmla="*/ 211 w 492"/>
                  <a:gd name="T17" fmla="*/ 14 h 99"/>
                  <a:gd name="T18" fmla="*/ 218 w 492"/>
                  <a:gd name="T19" fmla="*/ 14 h 99"/>
                  <a:gd name="T20" fmla="*/ 227 w 492"/>
                  <a:gd name="T21" fmla="*/ 14 h 99"/>
                  <a:gd name="T22" fmla="*/ 232 w 492"/>
                  <a:gd name="T23" fmla="*/ 16 h 99"/>
                  <a:gd name="T24" fmla="*/ 239 w 492"/>
                  <a:gd name="T25" fmla="*/ 17 h 99"/>
                  <a:gd name="T26" fmla="*/ 245 w 492"/>
                  <a:gd name="T27" fmla="*/ 20 h 99"/>
                  <a:gd name="T28" fmla="*/ 251 w 492"/>
                  <a:gd name="T29" fmla="*/ 24 h 99"/>
                  <a:gd name="T30" fmla="*/ 257 w 492"/>
                  <a:gd name="T31" fmla="*/ 26 h 99"/>
                  <a:gd name="T32" fmla="*/ 262 w 492"/>
                  <a:gd name="T33" fmla="*/ 31 h 99"/>
                  <a:gd name="T34" fmla="*/ 267 w 492"/>
                  <a:gd name="T35" fmla="*/ 36 h 99"/>
                  <a:gd name="T36" fmla="*/ 270 w 492"/>
                  <a:gd name="T37" fmla="*/ 41 h 99"/>
                  <a:gd name="T38" fmla="*/ 274 w 492"/>
                  <a:gd name="T39" fmla="*/ 46 h 99"/>
                  <a:gd name="T40" fmla="*/ 274 w 492"/>
                  <a:gd name="T41" fmla="*/ 47 h 99"/>
                  <a:gd name="T42" fmla="*/ 277 w 492"/>
                  <a:gd name="T43" fmla="*/ 47 h 99"/>
                  <a:gd name="T44" fmla="*/ 281 w 492"/>
                  <a:gd name="T45" fmla="*/ 41 h 99"/>
                  <a:gd name="T46" fmla="*/ 285 w 492"/>
                  <a:gd name="T47" fmla="*/ 36 h 99"/>
                  <a:gd name="T48" fmla="*/ 289 w 492"/>
                  <a:gd name="T49" fmla="*/ 31 h 99"/>
                  <a:gd name="T50" fmla="*/ 294 w 492"/>
                  <a:gd name="T51" fmla="*/ 26 h 99"/>
                  <a:gd name="T52" fmla="*/ 298 w 492"/>
                  <a:gd name="T53" fmla="*/ 24 h 99"/>
                  <a:gd name="T54" fmla="*/ 305 w 492"/>
                  <a:gd name="T55" fmla="*/ 20 h 99"/>
                  <a:gd name="T56" fmla="*/ 312 w 492"/>
                  <a:gd name="T57" fmla="*/ 17 h 99"/>
                  <a:gd name="T58" fmla="*/ 319 w 492"/>
                  <a:gd name="T59" fmla="*/ 16 h 99"/>
                  <a:gd name="T60" fmla="*/ 326 w 492"/>
                  <a:gd name="T61" fmla="*/ 14 h 99"/>
                  <a:gd name="T62" fmla="*/ 333 w 492"/>
                  <a:gd name="T63" fmla="*/ 14 h 99"/>
                  <a:gd name="T64" fmla="*/ 340 w 492"/>
                  <a:gd name="T65" fmla="*/ 14 h 99"/>
                  <a:gd name="T66" fmla="*/ 346 w 492"/>
                  <a:gd name="T67" fmla="*/ 14 h 99"/>
                  <a:gd name="T68" fmla="*/ 352 w 492"/>
                  <a:gd name="T69" fmla="*/ 16 h 99"/>
                  <a:gd name="T70" fmla="*/ 359 w 492"/>
                  <a:gd name="T71" fmla="*/ 17 h 99"/>
                  <a:gd name="T72" fmla="*/ 365 w 492"/>
                  <a:gd name="T73" fmla="*/ 20 h 99"/>
                  <a:gd name="T74" fmla="*/ 372 w 492"/>
                  <a:gd name="T75" fmla="*/ 24 h 99"/>
                  <a:gd name="T76" fmla="*/ 377 w 492"/>
                  <a:gd name="T77" fmla="*/ 26 h 99"/>
                  <a:gd name="T78" fmla="*/ 382 w 492"/>
                  <a:gd name="T79" fmla="*/ 31 h 99"/>
                  <a:gd name="T80" fmla="*/ 399 w 492"/>
                  <a:gd name="T81" fmla="*/ 31 h 99"/>
                  <a:gd name="T82" fmla="*/ 399 w 492"/>
                  <a:gd name="T83" fmla="*/ 99 h 99"/>
                  <a:gd name="T84" fmla="*/ 403 w 492"/>
                  <a:gd name="T85" fmla="*/ 99 h 99"/>
                  <a:gd name="T86" fmla="*/ 403 w 492"/>
                  <a:gd name="T87" fmla="*/ 31 h 99"/>
                  <a:gd name="T88" fmla="*/ 482 w 492"/>
                  <a:gd name="T89" fmla="*/ 31 h 99"/>
                  <a:gd name="T90" fmla="*/ 482 w 492"/>
                  <a:gd name="T91" fmla="*/ 67 h 99"/>
                  <a:gd name="T92" fmla="*/ 490 w 492"/>
                  <a:gd name="T93" fmla="*/ 67 h 99"/>
                  <a:gd name="T94" fmla="*/ 492 w 492"/>
                  <a:gd name="T95" fmla="*/ 0 h 99"/>
                  <a:gd name="T96" fmla="*/ 0 w 492"/>
                  <a:gd name="T97" fmla="*/ 0 h 99"/>
                  <a:gd name="T98" fmla="*/ 0 w 492"/>
                  <a:gd name="T99" fmla="*/ 31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92"/>
                  <a:gd name="T151" fmla="*/ 0 h 99"/>
                  <a:gd name="T152" fmla="*/ 492 w 492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92" h="99">
                    <a:moveTo>
                      <a:pt x="0" y="31"/>
                    </a:moveTo>
                    <a:lnTo>
                      <a:pt x="167" y="31"/>
                    </a:lnTo>
                    <a:lnTo>
                      <a:pt x="173" y="26"/>
                    </a:lnTo>
                    <a:lnTo>
                      <a:pt x="179" y="24"/>
                    </a:lnTo>
                    <a:lnTo>
                      <a:pt x="185" y="20"/>
                    </a:lnTo>
                    <a:lnTo>
                      <a:pt x="191" y="17"/>
                    </a:lnTo>
                    <a:lnTo>
                      <a:pt x="197" y="16"/>
                    </a:lnTo>
                    <a:lnTo>
                      <a:pt x="204" y="14"/>
                    </a:lnTo>
                    <a:lnTo>
                      <a:pt x="211" y="14"/>
                    </a:lnTo>
                    <a:lnTo>
                      <a:pt x="218" y="14"/>
                    </a:lnTo>
                    <a:lnTo>
                      <a:pt x="227" y="14"/>
                    </a:lnTo>
                    <a:lnTo>
                      <a:pt x="232" y="16"/>
                    </a:lnTo>
                    <a:lnTo>
                      <a:pt x="239" y="17"/>
                    </a:lnTo>
                    <a:lnTo>
                      <a:pt x="245" y="20"/>
                    </a:lnTo>
                    <a:lnTo>
                      <a:pt x="251" y="24"/>
                    </a:lnTo>
                    <a:lnTo>
                      <a:pt x="257" y="26"/>
                    </a:lnTo>
                    <a:lnTo>
                      <a:pt x="262" y="31"/>
                    </a:lnTo>
                    <a:lnTo>
                      <a:pt x="267" y="36"/>
                    </a:lnTo>
                    <a:lnTo>
                      <a:pt x="270" y="41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7" y="47"/>
                    </a:lnTo>
                    <a:lnTo>
                      <a:pt x="281" y="41"/>
                    </a:lnTo>
                    <a:lnTo>
                      <a:pt x="285" y="36"/>
                    </a:lnTo>
                    <a:lnTo>
                      <a:pt x="289" y="31"/>
                    </a:lnTo>
                    <a:lnTo>
                      <a:pt x="294" y="26"/>
                    </a:lnTo>
                    <a:lnTo>
                      <a:pt x="298" y="24"/>
                    </a:lnTo>
                    <a:lnTo>
                      <a:pt x="305" y="20"/>
                    </a:lnTo>
                    <a:lnTo>
                      <a:pt x="312" y="17"/>
                    </a:lnTo>
                    <a:lnTo>
                      <a:pt x="319" y="16"/>
                    </a:lnTo>
                    <a:lnTo>
                      <a:pt x="326" y="14"/>
                    </a:lnTo>
                    <a:lnTo>
                      <a:pt x="333" y="14"/>
                    </a:lnTo>
                    <a:lnTo>
                      <a:pt x="340" y="14"/>
                    </a:lnTo>
                    <a:lnTo>
                      <a:pt x="346" y="14"/>
                    </a:lnTo>
                    <a:lnTo>
                      <a:pt x="352" y="16"/>
                    </a:lnTo>
                    <a:lnTo>
                      <a:pt x="359" y="17"/>
                    </a:lnTo>
                    <a:lnTo>
                      <a:pt x="365" y="20"/>
                    </a:lnTo>
                    <a:lnTo>
                      <a:pt x="372" y="24"/>
                    </a:lnTo>
                    <a:lnTo>
                      <a:pt x="377" y="26"/>
                    </a:lnTo>
                    <a:lnTo>
                      <a:pt x="382" y="31"/>
                    </a:lnTo>
                    <a:lnTo>
                      <a:pt x="399" y="31"/>
                    </a:lnTo>
                    <a:lnTo>
                      <a:pt x="399" y="99"/>
                    </a:lnTo>
                    <a:lnTo>
                      <a:pt x="403" y="99"/>
                    </a:lnTo>
                    <a:lnTo>
                      <a:pt x="403" y="31"/>
                    </a:lnTo>
                    <a:lnTo>
                      <a:pt x="482" y="31"/>
                    </a:lnTo>
                    <a:lnTo>
                      <a:pt x="482" y="67"/>
                    </a:lnTo>
                    <a:lnTo>
                      <a:pt x="490" y="67"/>
                    </a:lnTo>
                    <a:lnTo>
                      <a:pt x="492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4" name="Freeform 9"/>
              <p:cNvSpPr>
                <a:spLocks/>
              </p:cNvSpPr>
              <p:nvPr/>
            </p:nvSpPr>
            <p:spPr bwMode="auto">
              <a:xfrm>
                <a:off x="761" y="1056"/>
                <a:ext cx="20" cy="72"/>
              </a:xfrm>
              <a:custGeom>
                <a:avLst/>
                <a:gdLst>
                  <a:gd name="T0" fmla="*/ 15 w 20"/>
                  <a:gd name="T1" fmla="*/ 72 h 72"/>
                  <a:gd name="T2" fmla="*/ 20 w 20"/>
                  <a:gd name="T3" fmla="*/ 72 h 72"/>
                  <a:gd name="T4" fmla="*/ 20 w 20"/>
                  <a:gd name="T5" fmla="*/ 0 h 72"/>
                  <a:gd name="T6" fmla="*/ 0 w 20"/>
                  <a:gd name="T7" fmla="*/ 0 h 72"/>
                  <a:gd name="T8" fmla="*/ 6 w 20"/>
                  <a:gd name="T9" fmla="*/ 5 h 72"/>
                  <a:gd name="T10" fmla="*/ 10 w 20"/>
                  <a:gd name="T11" fmla="*/ 10 h 72"/>
                  <a:gd name="T12" fmla="*/ 13 w 20"/>
                  <a:gd name="T13" fmla="*/ 16 h 72"/>
                  <a:gd name="T14" fmla="*/ 15 w 20"/>
                  <a:gd name="T15" fmla="*/ 22 h 72"/>
                  <a:gd name="T16" fmla="*/ 15 w 20"/>
                  <a:gd name="T17" fmla="*/ 72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72"/>
                  <a:gd name="T29" fmla="*/ 20 w 20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72">
                    <a:moveTo>
                      <a:pt x="15" y="72"/>
                    </a:moveTo>
                    <a:lnTo>
                      <a:pt x="20" y="72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0" y="10"/>
                    </a:lnTo>
                    <a:lnTo>
                      <a:pt x="13" y="16"/>
                    </a:lnTo>
                    <a:lnTo>
                      <a:pt x="15" y="22"/>
                    </a:lnTo>
                    <a:lnTo>
                      <a:pt x="15" y="72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5" name="Freeform 10"/>
              <p:cNvSpPr>
                <a:spLocks/>
              </p:cNvSpPr>
              <p:nvPr/>
            </p:nvSpPr>
            <p:spPr bwMode="auto">
              <a:xfrm>
                <a:off x="591" y="1033"/>
                <a:ext cx="94" cy="44"/>
              </a:xfrm>
              <a:custGeom>
                <a:avLst/>
                <a:gdLst>
                  <a:gd name="T0" fmla="*/ 93 w 94"/>
                  <a:gd name="T1" fmla="*/ 6 h 44"/>
                  <a:gd name="T2" fmla="*/ 94 w 94"/>
                  <a:gd name="T3" fmla="*/ 13 h 44"/>
                  <a:gd name="T4" fmla="*/ 88 w 94"/>
                  <a:gd name="T5" fmla="*/ 16 h 44"/>
                  <a:gd name="T6" fmla="*/ 82 w 94"/>
                  <a:gd name="T7" fmla="*/ 20 h 44"/>
                  <a:gd name="T8" fmla="*/ 77 w 94"/>
                  <a:gd name="T9" fmla="*/ 23 h 44"/>
                  <a:gd name="T10" fmla="*/ 72 w 94"/>
                  <a:gd name="T11" fmla="*/ 28 h 44"/>
                  <a:gd name="T12" fmla="*/ 68 w 94"/>
                  <a:gd name="T13" fmla="*/ 34 h 44"/>
                  <a:gd name="T14" fmla="*/ 65 w 94"/>
                  <a:gd name="T15" fmla="*/ 39 h 44"/>
                  <a:gd name="T16" fmla="*/ 63 w 94"/>
                  <a:gd name="T17" fmla="*/ 44 h 44"/>
                  <a:gd name="T18" fmla="*/ 61 w 94"/>
                  <a:gd name="T19" fmla="*/ 39 h 44"/>
                  <a:gd name="T20" fmla="*/ 59 w 94"/>
                  <a:gd name="T21" fmla="*/ 34 h 44"/>
                  <a:gd name="T22" fmla="*/ 54 w 94"/>
                  <a:gd name="T23" fmla="*/ 28 h 44"/>
                  <a:gd name="T24" fmla="*/ 49 w 94"/>
                  <a:gd name="T25" fmla="*/ 23 h 44"/>
                  <a:gd name="T26" fmla="*/ 45 w 94"/>
                  <a:gd name="T27" fmla="*/ 20 h 44"/>
                  <a:gd name="T28" fmla="*/ 40 w 94"/>
                  <a:gd name="T29" fmla="*/ 16 h 44"/>
                  <a:gd name="T30" fmla="*/ 33 w 94"/>
                  <a:gd name="T31" fmla="*/ 13 h 44"/>
                  <a:gd name="T32" fmla="*/ 26 w 94"/>
                  <a:gd name="T33" fmla="*/ 11 h 44"/>
                  <a:gd name="T34" fmla="*/ 21 w 94"/>
                  <a:gd name="T35" fmla="*/ 8 h 44"/>
                  <a:gd name="T36" fmla="*/ 14 w 94"/>
                  <a:gd name="T37" fmla="*/ 7 h 44"/>
                  <a:gd name="T38" fmla="*/ 7 w 94"/>
                  <a:gd name="T39" fmla="*/ 7 h 44"/>
                  <a:gd name="T40" fmla="*/ 0 w 94"/>
                  <a:gd name="T41" fmla="*/ 7 h 44"/>
                  <a:gd name="T42" fmla="*/ 0 w 94"/>
                  <a:gd name="T43" fmla="*/ 0 h 44"/>
                  <a:gd name="T44" fmla="*/ 93 w 94"/>
                  <a:gd name="T45" fmla="*/ 6 h 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4"/>
                  <a:gd name="T70" fmla="*/ 0 h 44"/>
                  <a:gd name="T71" fmla="*/ 94 w 94"/>
                  <a:gd name="T72" fmla="*/ 44 h 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4" h="44">
                    <a:moveTo>
                      <a:pt x="93" y="6"/>
                    </a:moveTo>
                    <a:lnTo>
                      <a:pt x="94" y="13"/>
                    </a:lnTo>
                    <a:lnTo>
                      <a:pt x="88" y="16"/>
                    </a:lnTo>
                    <a:lnTo>
                      <a:pt x="82" y="20"/>
                    </a:lnTo>
                    <a:lnTo>
                      <a:pt x="77" y="23"/>
                    </a:lnTo>
                    <a:lnTo>
                      <a:pt x="72" y="28"/>
                    </a:lnTo>
                    <a:lnTo>
                      <a:pt x="68" y="34"/>
                    </a:lnTo>
                    <a:lnTo>
                      <a:pt x="65" y="39"/>
                    </a:lnTo>
                    <a:lnTo>
                      <a:pt x="63" y="44"/>
                    </a:lnTo>
                    <a:lnTo>
                      <a:pt x="61" y="39"/>
                    </a:lnTo>
                    <a:lnTo>
                      <a:pt x="59" y="34"/>
                    </a:lnTo>
                    <a:lnTo>
                      <a:pt x="54" y="28"/>
                    </a:lnTo>
                    <a:lnTo>
                      <a:pt x="49" y="23"/>
                    </a:lnTo>
                    <a:lnTo>
                      <a:pt x="45" y="20"/>
                    </a:lnTo>
                    <a:lnTo>
                      <a:pt x="40" y="16"/>
                    </a:lnTo>
                    <a:lnTo>
                      <a:pt x="33" y="13"/>
                    </a:lnTo>
                    <a:lnTo>
                      <a:pt x="26" y="11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93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6" name="Freeform 11"/>
              <p:cNvSpPr>
                <a:spLocks/>
              </p:cNvSpPr>
              <p:nvPr/>
            </p:nvSpPr>
            <p:spPr bwMode="auto">
              <a:xfrm>
                <a:off x="249" y="1071"/>
                <a:ext cx="55" cy="46"/>
              </a:xfrm>
              <a:custGeom>
                <a:avLst/>
                <a:gdLst>
                  <a:gd name="T0" fmla="*/ 2 w 55"/>
                  <a:gd name="T1" fmla="*/ 11 h 46"/>
                  <a:gd name="T2" fmla="*/ 0 w 55"/>
                  <a:gd name="T3" fmla="*/ 15 h 46"/>
                  <a:gd name="T4" fmla="*/ 0 w 55"/>
                  <a:gd name="T5" fmla="*/ 20 h 46"/>
                  <a:gd name="T6" fmla="*/ 0 w 55"/>
                  <a:gd name="T7" fmla="*/ 23 h 46"/>
                  <a:gd name="T8" fmla="*/ 0 w 55"/>
                  <a:gd name="T9" fmla="*/ 26 h 46"/>
                  <a:gd name="T10" fmla="*/ 0 w 55"/>
                  <a:gd name="T11" fmla="*/ 30 h 46"/>
                  <a:gd name="T12" fmla="*/ 3 w 55"/>
                  <a:gd name="T13" fmla="*/ 34 h 46"/>
                  <a:gd name="T14" fmla="*/ 5 w 55"/>
                  <a:gd name="T15" fmla="*/ 37 h 46"/>
                  <a:gd name="T16" fmla="*/ 9 w 55"/>
                  <a:gd name="T17" fmla="*/ 41 h 46"/>
                  <a:gd name="T18" fmla="*/ 12 w 55"/>
                  <a:gd name="T19" fmla="*/ 43 h 46"/>
                  <a:gd name="T20" fmla="*/ 17 w 55"/>
                  <a:gd name="T21" fmla="*/ 44 h 46"/>
                  <a:gd name="T22" fmla="*/ 21 w 55"/>
                  <a:gd name="T23" fmla="*/ 46 h 46"/>
                  <a:gd name="T24" fmla="*/ 25 w 55"/>
                  <a:gd name="T25" fmla="*/ 46 h 46"/>
                  <a:gd name="T26" fmla="*/ 30 w 55"/>
                  <a:gd name="T27" fmla="*/ 46 h 46"/>
                  <a:gd name="T28" fmla="*/ 35 w 55"/>
                  <a:gd name="T29" fmla="*/ 46 h 46"/>
                  <a:gd name="T30" fmla="*/ 39 w 55"/>
                  <a:gd name="T31" fmla="*/ 44 h 46"/>
                  <a:gd name="T32" fmla="*/ 42 w 55"/>
                  <a:gd name="T33" fmla="*/ 42 h 46"/>
                  <a:gd name="T34" fmla="*/ 46 w 55"/>
                  <a:gd name="T35" fmla="*/ 41 h 46"/>
                  <a:gd name="T36" fmla="*/ 49 w 55"/>
                  <a:gd name="T37" fmla="*/ 37 h 46"/>
                  <a:gd name="T38" fmla="*/ 51 w 55"/>
                  <a:gd name="T39" fmla="*/ 34 h 46"/>
                  <a:gd name="T40" fmla="*/ 54 w 55"/>
                  <a:gd name="T41" fmla="*/ 30 h 46"/>
                  <a:gd name="T42" fmla="*/ 55 w 55"/>
                  <a:gd name="T43" fmla="*/ 26 h 46"/>
                  <a:gd name="T44" fmla="*/ 55 w 55"/>
                  <a:gd name="T45" fmla="*/ 23 h 46"/>
                  <a:gd name="T46" fmla="*/ 55 w 55"/>
                  <a:gd name="T47" fmla="*/ 20 h 46"/>
                  <a:gd name="T48" fmla="*/ 53 w 55"/>
                  <a:gd name="T49" fmla="*/ 15 h 46"/>
                  <a:gd name="T50" fmla="*/ 51 w 55"/>
                  <a:gd name="T51" fmla="*/ 11 h 46"/>
                  <a:gd name="T52" fmla="*/ 48 w 55"/>
                  <a:gd name="T53" fmla="*/ 8 h 46"/>
                  <a:gd name="T54" fmla="*/ 46 w 55"/>
                  <a:gd name="T55" fmla="*/ 6 h 46"/>
                  <a:gd name="T56" fmla="*/ 42 w 55"/>
                  <a:gd name="T57" fmla="*/ 3 h 46"/>
                  <a:gd name="T58" fmla="*/ 39 w 55"/>
                  <a:gd name="T59" fmla="*/ 1 h 46"/>
                  <a:gd name="T60" fmla="*/ 33 w 55"/>
                  <a:gd name="T61" fmla="*/ 0 h 46"/>
                  <a:gd name="T62" fmla="*/ 30 w 55"/>
                  <a:gd name="T63" fmla="*/ 0 h 46"/>
                  <a:gd name="T64" fmla="*/ 24 w 55"/>
                  <a:gd name="T65" fmla="*/ 0 h 46"/>
                  <a:gd name="T66" fmla="*/ 19 w 55"/>
                  <a:gd name="T67" fmla="*/ 0 h 46"/>
                  <a:gd name="T68" fmla="*/ 16 w 55"/>
                  <a:gd name="T69" fmla="*/ 1 h 46"/>
                  <a:gd name="T70" fmla="*/ 12 w 55"/>
                  <a:gd name="T71" fmla="*/ 3 h 46"/>
                  <a:gd name="T72" fmla="*/ 9 w 55"/>
                  <a:gd name="T73" fmla="*/ 6 h 46"/>
                  <a:gd name="T74" fmla="*/ 5 w 55"/>
                  <a:gd name="T75" fmla="*/ 8 h 46"/>
                  <a:gd name="T76" fmla="*/ 2 w 55"/>
                  <a:gd name="T77" fmla="*/ 11 h 4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5"/>
                  <a:gd name="T118" fmla="*/ 0 h 46"/>
                  <a:gd name="T119" fmla="*/ 55 w 55"/>
                  <a:gd name="T120" fmla="*/ 46 h 4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5" h="46">
                    <a:moveTo>
                      <a:pt x="2" y="11"/>
                    </a:moveTo>
                    <a:lnTo>
                      <a:pt x="0" y="15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9" y="41"/>
                    </a:lnTo>
                    <a:lnTo>
                      <a:pt x="12" y="43"/>
                    </a:lnTo>
                    <a:lnTo>
                      <a:pt x="17" y="44"/>
                    </a:lnTo>
                    <a:lnTo>
                      <a:pt x="21" y="46"/>
                    </a:lnTo>
                    <a:lnTo>
                      <a:pt x="25" y="46"/>
                    </a:lnTo>
                    <a:lnTo>
                      <a:pt x="30" y="46"/>
                    </a:lnTo>
                    <a:lnTo>
                      <a:pt x="35" y="46"/>
                    </a:lnTo>
                    <a:lnTo>
                      <a:pt x="39" y="44"/>
                    </a:lnTo>
                    <a:lnTo>
                      <a:pt x="42" y="42"/>
                    </a:lnTo>
                    <a:lnTo>
                      <a:pt x="46" y="41"/>
                    </a:lnTo>
                    <a:lnTo>
                      <a:pt x="49" y="37"/>
                    </a:lnTo>
                    <a:lnTo>
                      <a:pt x="51" y="34"/>
                    </a:lnTo>
                    <a:lnTo>
                      <a:pt x="54" y="30"/>
                    </a:lnTo>
                    <a:lnTo>
                      <a:pt x="55" y="26"/>
                    </a:lnTo>
                    <a:lnTo>
                      <a:pt x="55" y="23"/>
                    </a:lnTo>
                    <a:lnTo>
                      <a:pt x="55" y="20"/>
                    </a:lnTo>
                    <a:lnTo>
                      <a:pt x="53" y="15"/>
                    </a:lnTo>
                    <a:lnTo>
                      <a:pt x="51" y="11"/>
                    </a:lnTo>
                    <a:lnTo>
                      <a:pt x="48" y="8"/>
                    </a:lnTo>
                    <a:lnTo>
                      <a:pt x="46" y="6"/>
                    </a:lnTo>
                    <a:lnTo>
                      <a:pt x="42" y="3"/>
                    </a:lnTo>
                    <a:lnTo>
                      <a:pt x="39" y="1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9" y="6"/>
                    </a:lnTo>
                    <a:lnTo>
                      <a:pt x="5" y="8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7" name="Freeform 12"/>
              <p:cNvSpPr>
                <a:spLocks/>
              </p:cNvSpPr>
              <p:nvPr/>
            </p:nvSpPr>
            <p:spPr bwMode="auto">
              <a:xfrm>
                <a:off x="267" y="1086"/>
                <a:ext cx="18" cy="16"/>
              </a:xfrm>
              <a:custGeom>
                <a:avLst/>
                <a:gdLst>
                  <a:gd name="T0" fmla="*/ 18 w 18"/>
                  <a:gd name="T1" fmla="*/ 6 h 16"/>
                  <a:gd name="T2" fmla="*/ 17 w 18"/>
                  <a:gd name="T3" fmla="*/ 3 h 16"/>
                  <a:gd name="T4" fmla="*/ 15 w 18"/>
                  <a:gd name="T5" fmla="*/ 2 h 16"/>
                  <a:gd name="T6" fmla="*/ 14 w 18"/>
                  <a:gd name="T7" fmla="*/ 1 h 16"/>
                  <a:gd name="T8" fmla="*/ 12 w 18"/>
                  <a:gd name="T9" fmla="*/ 0 h 16"/>
                  <a:gd name="T10" fmla="*/ 8 w 18"/>
                  <a:gd name="T11" fmla="*/ 0 h 16"/>
                  <a:gd name="T12" fmla="*/ 6 w 18"/>
                  <a:gd name="T13" fmla="*/ 0 h 16"/>
                  <a:gd name="T14" fmla="*/ 3 w 18"/>
                  <a:gd name="T15" fmla="*/ 1 h 16"/>
                  <a:gd name="T16" fmla="*/ 1 w 18"/>
                  <a:gd name="T17" fmla="*/ 3 h 16"/>
                  <a:gd name="T18" fmla="*/ 0 w 18"/>
                  <a:gd name="T19" fmla="*/ 6 h 16"/>
                  <a:gd name="T20" fmla="*/ 0 w 18"/>
                  <a:gd name="T21" fmla="*/ 8 h 16"/>
                  <a:gd name="T22" fmla="*/ 0 w 18"/>
                  <a:gd name="T23" fmla="*/ 11 h 16"/>
                  <a:gd name="T24" fmla="*/ 1 w 18"/>
                  <a:gd name="T25" fmla="*/ 11 h 16"/>
                  <a:gd name="T26" fmla="*/ 3 w 18"/>
                  <a:gd name="T27" fmla="*/ 14 h 16"/>
                  <a:gd name="T28" fmla="*/ 6 w 18"/>
                  <a:gd name="T29" fmla="*/ 15 h 16"/>
                  <a:gd name="T30" fmla="*/ 8 w 18"/>
                  <a:gd name="T31" fmla="*/ 16 h 16"/>
                  <a:gd name="T32" fmla="*/ 10 w 18"/>
                  <a:gd name="T33" fmla="*/ 16 h 16"/>
                  <a:gd name="T34" fmla="*/ 12 w 18"/>
                  <a:gd name="T35" fmla="*/ 15 h 16"/>
                  <a:gd name="T36" fmla="*/ 15 w 18"/>
                  <a:gd name="T37" fmla="*/ 14 h 16"/>
                  <a:gd name="T38" fmla="*/ 17 w 18"/>
                  <a:gd name="T39" fmla="*/ 13 h 16"/>
                  <a:gd name="T40" fmla="*/ 18 w 18"/>
                  <a:gd name="T41" fmla="*/ 11 h 16"/>
                  <a:gd name="T42" fmla="*/ 18 w 18"/>
                  <a:gd name="T43" fmla="*/ 8 h 16"/>
                  <a:gd name="T44" fmla="*/ 18 w 18"/>
                  <a:gd name="T45" fmla="*/ 6 h 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"/>
                  <a:gd name="T70" fmla="*/ 0 h 16"/>
                  <a:gd name="T71" fmla="*/ 18 w 18"/>
                  <a:gd name="T72" fmla="*/ 16 h 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" h="16">
                    <a:moveTo>
                      <a:pt x="18" y="6"/>
                    </a:moveTo>
                    <a:lnTo>
                      <a:pt x="17" y="3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2" y="15"/>
                    </a:lnTo>
                    <a:lnTo>
                      <a:pt x="15" y="14"/>
                    </a:lnTo>
                    <a:lnTo>
                      <a:pt x="17" y="13"/>
                    </a:lnTo>
                    <a:lnTo>
                      <a:pt x="18" y="11"/>
                    </a:lnTo>
                    <a:lnTo>
                      <a:pt x="18" y="8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8" name="Freeform 13"/>
              <p:cNvSpPr>
                <a:spLocks/>
              </p:cNvSpPr>
              <p:nvPr/>
            </p:nvSpPr>
            <p:spPr bwMode="auto">
              <a:xfrm>
                <a:off x="222" y="1047"/>
                <a:ext cx="108" cy="93"/>
              </a:xfrm>
              <a:custGeom>
                <a:avLst/>
                <a:gdLst>
                  <a:gd name="T0" fmla="*/ 82 w 108"/>
                  <a:gd name="T1" fmla="*/ 50 h 93"/>
                  <a:gd name="T2" fmla="*/ 78 w 108"/>
                  <a:gd name="T3" fmla="*/ 58 h 93"/>
                  <a:gd name="T4" fmla="*/ 73 w 108"/>
                  <a:gd name="T5" fmla="*/ 65 h 93"/>
                  <a:gd name="T6" fmla="*/ 66 w 108"/>
                  <a:gd name="T7" fmla="*/ 68 h 93"/>
                  <a:gd name="T8" fmla="*/ 57 w 108"/>
                  <a:gd name="T9" fmla="*/ 70 h 93"/>
                  <a:gd name="T10" fmla="*/ 48 w 108"/>
                  <a:gd name="T11" fmla="*/ 70 h 93"/>
                  <a:gd name="T12" fmla="*/ 39 w 108"/>
                  <a:gd name="T13" fmla="*/ 67 h 93"/>
                  <a:gd name="T14" fmla="*/ 32 w 108"/>
                  <a:gd name="T15" fmla="*/ 61 h 93"/>
                  <a:gd name="T16" fmla="*/ 27 w 108"/>
                  <a:gd name="T17" fmla="*/ 54 h 93"/>
                  <a:gd name="T18" fmla="*/ 27 w 108"/>
                  <a:gd name="T19" fmla="*/ 47 h 93"/>
                  <a:gd name="T20" fmla="*/ 27 w 108"/>
                  <a:gd name="T21" fmla="*/ 39 h 93"/>
                  <a:gd name="T22" fmla="*/ 32 w 108"/>
                  <a:gd name="T23" fmla="*/ 32 h 93"/>
                  <a:gd name="T24" fmla="*/ 39 w 108"/>
                  <a:gd name="T25" fmla="*/ 27 h 93"/>
                  <a:gd name="T26" fmla="*/ 46 w 108"/>
                  <a:gd name="T27" fmla="*/ 24 h 93"/>
                  <a:gd name="T28" fmla="*/ 57 w 108"/>
                  <a:gd name="T29" fmla="*/ 24 h 93"/>
                  <a:gd name="T30" fmla="*/ 66 w 108"/>
                  <a:gd name="T31" fmla="*/ 25 h 93"/>
                  <a:gd name="T32" fmla="*/ 73 w 108"/>
                  <a:gd name="T33" fmla="*/ 30 h 93"/>
                  <a:gd name="T34" fmla="*/ 78 w 108"/>
                  <a:gd name="T35" fmla="*/ 35 h 93"/>
                  <a:gd name="T36" fmla="*/ 82 w 108"/>
                  <a:gd name="T37" fmla="*/ 44 h 93"/>
                  <a:gd name="T38" fmla="*/ 108 w 108"/>
                  <a:gd name="T39" fmla="*/ 47 h 93"/>
                  <a:gd name="T40" fmla="*/ 105 w 108"/>
                  <a:gd name="T41" fmla="*/ 35 h 93"/>
                  <a:gd name="T42" fmla="*/ 101 w 108"/>
                  <a:gd name="T43" fmla="*/ 25 h 93"/>
                  <a:gd name="T44" fmla="*/ 94 w 108"/>
                  <a:gd name="T45" fmla="*/ 17 h 93"/>
                  <a:gd name="T46" fmla="*/ 85 w 108"/>
                  <a:gd name="T47" fmla="*/ 8 h 93"/>
                  <a:gd name="T48" fmla="*/ 74 w 108"/>
                  <a:gd name="T49" fmla="*/ 4 h 93"/>
                  <a:gd name="T50" fmla="*/ 62 w 108"/>
                  <a:gd name="T51" fmla="*/ 0 h 93"/>
                  <a:gd name="T52" fmla="*/ 43 w 108"/>
                  <a:gd name="T53" fmla="*/ 2 h 93"/>
                  <a:gd name="T54" fmla="*/ 30 w 108"/>
                  <a:gd name="T55" fmla="*/ 4 h 93"/>
                  <a:gd name="T56" fmla="*/ 21 w 108"/>
                  <a:gd name="T57" fmla="*/ 11 h 93"/>
                  <a:gd name="T58" fmla="*/ 11 w 108"/>
                  <a:gd name="T59" fmla="*/ 19 h 93"/>
                  <a:gd name="T60" fmla="*/ 4 w 108"/>
                  <a:gd name="T61" fmla="*/ 28 h 93"/>
                  <a:gd name="T62" fmla="*/ 2 w 108"/>
                  <a:gd name="T63" fmla="*/ 39 h 93"/>
                  <a:gd name="T64" fmla="*/ 0 w 108"/>
                  <a:gd name="T65" fmla="*/ 50 h 93"/>
                  <a:gd name="T66" fmla="*/ 3 w 108"/>
                  <a:gd name="T67" fmla="*/ 61 h 93"/>
                  <a:gd name="T68" fmla="*/ 9 w 108"/>
                  <a:gd name="T69" fmla="*/ 70 h 93"/>
                  <a:gd name="T70" fmla="*/ 16 w 108"/>
                  <a:gd name="T71" fmla="*/ 80 h 93"/>
                  <a:gd name="T72" fmla="*/ 27 w 108"/>
                  <a:gd name="T73" fmla="*/ 86 h 93"/>
                  <a:gd name="T74" fmla="*/ 39 w 108"/>
                  <a:gd name="T75" fmla="*/ 92 h 93"/>
                  <a:gd name="T76" fmla="*/ 51 w 108"/>
                  <a:gd name="T77" fmla="*/ 93 h 93"/>
                  <a:gd name="T78" fmla="*/ 63 w 108"/>
                  <a:gd name="T79" fmla="*/ 93 h 93"/>
                  <a:gd name="T80" fmla="*/ 75 w 108"/>
                  <a:gd name="T81" fmla="*/ 90 h 93"/>
                  <a:gd name="T82" fmla="*/ 86 w 108"/>
                  <a:gd name="T83" fmla="*/ 83 h 93"/>
                  <a:gd name="T84" fmla="*/ 96 w 108"/>
                  <a:gd name="T85" fmla="*/ 77 h 93"/>
                  <a:gd name="T86" fmla="*/ 103 w 108"/>
                  <a:gd name="T87" fmla="*/ 67 h 93"/>
                  <a:gd name="T88" fmla="*/ 106 w 108"/>
                  <a:gd name="T89" fmla="*/ 57 h 93"/>
                  <a:gd name="T90" fmla="*/ 108 w 108"/>
                  <a:gd name="T91" fmla="*/ 47 h 9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8"/>
                  <a:gd name="T139" fmla="*/ 0 h 93"/>
                  <a:gd name="T140" fmla="*/ 108 w 108"/>
                  <a:gd name="T141" fmla="*/ 93 h 9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8" h="93">
                    <a:moveTo>
                      <a:pt x="82" y="47"/>
                    </a:moveTo>
                    <a:lnTo>
                      <a:pt x="82" y="50"/>
                    </a:lnTo>
                    <a:lnTo>
                      <a:pt x="81" y="54"/>
                    </a:lnTo>
                    <a:lnTo>
                      <a:pt x="78" y="58"/>
                    </a:lnTo>
                    <a:lnTo>
                      <a:pt x="76" y="61"/>
                    </a:lnTo>
                    <a:lnTo>
                      <a:pt x="73" y="65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2" y="70"/>
                    </a:lnTo>
                    <a:lnTo>
                      <a:pt x="57" y="70"/>
                    </a:lnTo>
                    <a:lnTo>
                      <a:pt x="52" y="70"/>
                    </a:lnTo>
                    <a:lnTo>
                      <a:pt x="48" y="70"/>
                    </a:lnTo>
                    <a:lnTo>
                      <a:pt x="44" y="68"/>
                    </a:lnTo>
                    <a:lnTo>
                      <a:pt x="39" y="67"/>
                    </a:lnTo>
                    <a:lnTo>
                      <a:pt x="36" y="65"/>
                    </a:lnTo>
                    <a:lnTo>
                      <a:pt x="32" y="61"/>
                    </a:lnTo>
                    <a:lnTo>
                      <a:pt x="30" y="58"/>
                    </a:lnTo>
                    <a:lnTo>
                      <a:pt x="27" y="54"/>
                    </a:lnTo>
                    <a:lnTo>
                      <a:pt x="27" y="50"/>
                    </a:lnTo>
                    <a:lnTo>
                      <a:pt x="27" y="47"/>
                    </a:lnTo>
                    <a:lnTo>
                      <a:pt x="27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2" y="32"/>
                    </a:lnTo>
                    <a:lnTo>
                      <a:pt x="36" y="30"/>
                    </a:lnTo>
                    <a:lnTo>
                      <a:pt x="39" y="27"/>
                    </a:lnTo>
                    <a:lnTo>
                      <a:pt x="43" y="25"/>
                    </a:lnTo>
                    <a:lnTo>
                      <a:pt x="46" y="24"/>
                    </a:lnTo>
                    <a:lnTo>
                      <a:pt x="51" y="24"/>
                    </a:lnTo>
                    <a:lnTo>
                      <a:pt x="57" y="24"/>
                    </a:lnTo>
                    <a:lnTo>
                      <a:pt x="60" y="24"/>
                    </a:lnTo>
                    <a:lnTo>
                      <a:pt x="66" y="25"/>
                    </a:lnTo>
                    <a:lnTo>
                      <a:pt x="69" y="27"/>
                    </a:lnTo>
                    <a:lnTo>
                      <a:pt x="73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80" y="39"/>
                    </a:lnTo>
                    <a:lnTo>
                      <a:pt x="82" y="44"/>
                    </a:lnTo>
                    <a:lnTo>
                      <a:pt x="82" y="47"/>
                    </a:lnTo>
                    <a:lnTo>
                      <a:pt x="108" y="47"/>
                    </a:lnTo>
                    <a:lnTo>
                      <a:pt x="108" y="41"/>
                    </a:lnTo>
                    <a:lnTo>
                      <a:pt x="105" y="35"/>
                    </a:lnTo>
                    <a:lnTo>
                      <a:pt x="104" y="31"/>
                    </a:lnTo>
                    <a:lnTo>
                      <a:pt x="101" y="25"/>
                    </a:lnTo>
                    <a:lnTo>
                      <a:pt x="99" y="20"/>
                    </a:lnTo>
                    <a:lnTo>
                      <a:pt x="94" y="17"/>
                    </a:lnTo>
                    <a:lnTo>
                      <a:pt x="90" y="12"/>
                    </a:lnTo>
                    <a:lnTo>
                      <a:pt x="85" y="8"/>
                    </a:lnTo>
                    <a:lnTo>
                      <a:pt x="80" y="6"/>
                    </a:lnTo>
                    <a:lnTo>
                      <a:pt x="74" y="4"/>
                    </a:lnTo>
                    <a:lnTo>
                      <a:pt x="69" y="2"/>
                    </a:lnTo>
                    <a:lnTo>
                      <a:pt x="62" y="0"/>
                    </a:lnTo>
                    <a:lnTo>
                      <a:pt x="50" y="0"/>
                    </a:lnTo>
                    <a:lnTo>
                      <a:pt x="43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5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9"/>
                    </a:lnTo>
                    <a:lnTo>
                      <a:pt x="7" y="24"/>
                    </a:lnTo>
                    <a:lnTo>
                      <a:pt x="4" y="28"/>
                    </a:lnTo>
                    <a:lnTo>
                      <a:pt x="3" y="34"/>
                    </a:lnTo>
                    <a:lnTo>
                      <a:pt x="2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2" y="55"/>
                    </a:lnTo>
                    <a:lnTo>
                      <a:pt x="3" y="61"/>
                    </a:lnTo>
                    <a:lnTo>
                      <a:pt x="6" y="66"/>
                    </a:lnTo>
                    <a:lnTo>
                      <a:pt x="9" y="70"/>
                    </a:lnTo>
                    <a:lnTo>
                      <a:pt x="11" y="75"/>
                    </a:lnTo>
                    <a:lnTo>
                      <a:pt x="16" y="80"/>
                    </a:lnTo>
                    <a:lnTo>
                      <a:pt x="21" y="83"/>
                    </a:lnTo>
                    <a:lnTo>
                      <a:pt x="27" y="86"/>
                    </a:lnTo>
                    <a:lnTo>
                      <a:pt x="32" y="90"/>
                    </a:lnTo>
                    <a:lnTo>
                      <a:pt x="39" y="92"/>
                    </a:lnTo>
                    <a:lnTo>
                      <a:pt x="44" y="93"/>
                    </a:lnTo>
                    <a:lnTo>
                      <a:pt x="51" y="93"/>
                    </a:lnTo>
                    <a:lnTo>
                      <a:pt x="57" y="93"/>
                    </a:lnTo>
                    <a:lnTo>
                      <a:pt x="63" y="93"/>
                    </a:lnTo>
                    <a:lnTo>
                      <a:pt x="69" y="92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0" y="80"/>
                    </a:lnTo>
                    <a:lnTo>
                      <a:pt x="96" y="77"/>
                    </a:lnTo>
                    <a:lnTo>
                      <a:pt x="99" y="72"/>
                    </a:lnTo>
                    <a:lnTo>
                      <a:pt x="103" y="67"/>
                    </a:lnTo>
                    <a:lnTo>
                      <a:pt x="104" y="63"/>
                    </a:lnTo>
                    <a:lnTo>
                      <a:pt x="106" y="57"/>
                    </a:lnTo>
                    <a:lnTo>
                      <a:pt x="108" y="52"/>
                    </a:lnTo>
                    <a:lnTo>
                      <a:pt x="108" y="47"/>
                    </a:lnTo>
                    <a:lnTo>
                      <a:pt x="82" y="47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89" name="Freeform 14"/>
              <p:cNvSpPr>
                <a:spLocks/>
              </p:cNvSpPr>
              <p:nvPr/>
            </p:nvSpPr>
            <p:spPr bwMode="auto">
              <a:xfrm>
                <a:off x="568" y="1071"/>
                <a:ext cx="54" cy="48"/>
              </a:xfrm>
              <a:custGeom>
                <a:avLst/>
                <a:gdLst>
                  <a:gd name="T0" fmla="*/ 3 w 54"/>
                  <a:gd name="T1" fmla="*/ 13 h 48"/>
                  <a:gd name="T2" fmla="*/ 1 w 54"/>
                  <a:gd name="T3" fmla="*/ 16 h 48"/>
                  <a:gd name="T4" fmla="*/ 0 w 54"/>
                  <a:gd name="T5" fmla="*/ 20 h 48"/>
                  <a:gd name="T6" fmla="*/ 0 w 54"/>
                  <a:gd name="T7" fmla="*/ 23 h 48"/>
                  <a:gd name="T8" fmla="*/ 0 w 54"/>
                  <a:gd name="T9" fmla="*/ 28 h 48"/>
                  <a:gd name="T10" fmla="*/ 1 w 54"/>
                  <a:gd name="T11" fmla="*/ 31 h 48"/>
                  <a:gd name="T12" fmla="*/ 3 w 54"/>
                  <a:gd name="T13" fmla="*/ 35 h 48"/>
                  <a:gd name="T14" fmla="*/ 5 w 54"/>
                  <a:gd name="T15" fmla="*/ 39 h 48"/>
                  <a:gd name="T16" fmla="*/ 8 w 54"/>
                  <a:gd name="T17" fmla="*/ 42 h 48"/>
                  <a:gd name="T18" fmla="*/ 12 w 54"/>
                  <a:gd name="T19" fmla="*/ 44 h 48"/>
                  <a:gd name="T20" fmla="*/ 16 w 54"/>
                  <a:gd name="T21" fmla="*/ 46 h 48"/>
                  <a:gd name="T22" fmla="*/ 21 w 54"/>
                  <a:gd name="T23" fmla="*/ 46 h 48"/>
                  <a:gd name="T24" fmla="*/ 26 w 54"/>
                  <a:gd name="T25" fmla="*/ 48 h 48"/>
                  <a:gd name="T26" fmla="*/ 30 w 54"/>
                  <a:gd name="T27" fmla="*/ 46 h 48"/>
                  <a:gd name="T28" fmla="*/ 34 w 54"/>
                  <a:gd name="T29" fmla="*/ 46 h 48"/>
                  <a:gd name="T30" fmla="*/ 38 w 54"/>
                  <a:gd name="T31" fmla="*/ 46 h 48"/>
                  <a:gd name="T32" fmla="*/ 44 w 54"/>
                  <a:gd name="T33" fmla="*/ 43 h 48"/>
                  <a:gd name="T34" fmla="*/ 46 w 54"/>
                  <a:gd name="T35" fmla="*/ 41 h 48"/>
                  <a:gd name="T36" fmla="*/ 49 w 54"/>
                  <a:gd name="T37" fmla="*/ 39 h 48"/>
                  <a:gd name="T38" fmla="*/ 52 w 54"/>
                  <a:gd name="T39" fmla="*/ 34 h 48"/>
                  <a:gd name="T40" fmla="*/ 53 w 54"/>
                  <a:gd name="T41" fmla="*/ 30 h 48"/>
                  <a:gd name="T42" fmla="*/ 54 w 54"/>
                  <a:gd name="T43" fmla="*/ 26 h 48"/>
                  <a:gd name="T44" fmla="*/ 54 w 54"/>
                  <a:gd name="T45" fmla="*/ 23 h 48"/>
                  <a:gd name="T46" fmla="*/ 54 w 54"/>
                  <a:gd name="T47" fmla="*/ 20 h 48"/>
                  <a:gd name="T48" fmla="*/ 53 w 54"/>
                  <a:gd name="T49" fmla="*/ 16 h 48"/>
                  <a:gd name="T50" fmla="*/ 52 w 54"/>
                  <a:gd name="T51" fmla="*/ 13 h 48"/>
                  <a:gd name="T52" fmla="*/ 49 w 54"/>
                  <a:gd name="T53" fmla="*/ 9 h 48"/>
                  <a:gd name="T54" fmla="*/ 46 w 54"/>
                  <a:gd name="T55" fmla="*/ 7 h 48"/>
                  <a:gd name="T56" fmla="*/ 42 w 54"/>
                  <a:gd name="T57" fmla="*/ 3 h 48"/>
                  <a:gd name="T58" fmla="*/ 38 w 54"/>
                  <a:gd name="T59" fmla="*/ 2 h 48"/>
                  <a:gd name="T60" fmla="*/ 34 w 54"/>
                  <a:gd name="T61" fmla="*/ 0 h 48"/>
                  <a:gd name="T62" fmla="*/ 28 w 54"/>
                  <a:gd name="T63" fmla="*/ 0 h 48"/>
                  <a:gd name="T64" fmla="*/ 24 w 54"/>
                  <a:gd name="T65" fmla="*/ 0 h 48"/>
                  <a:gd name="T66" fmla="*/ 21 w 54"/>
                  <a:gd name="T67" fmla="*/ 0 h 48"/>
                  <a:gd name="T68" fmla="*/ 15 w 54"/>
                  <a:gd name="T69" fmla="*/ 2 h 48"/>
                  <a:gd name="T70" fmla="*/ 12 w 54"/>
                  <a:gd name="T71" fmla="*/ 3 h 48"/>
                  <a:gd name="T72" fmla="*/ 8 w 54"/>
                  <a:gd name="T73" fmla="*/ 7 h 48"/>
                  <a:gd name="T74" fmla="*/ 5 w 54"/>
                  <a:gd name="T75" fmla="*/ 9 h 48"/>
                  <a:gd name="T76" fmla="*/ 3 w 54"/>
                  <a:gd name="T77" fmla="*/ 13 h 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4"/>
                  <a:gd name="T118" fmla="*/ 0 h 48"/>
                  <a:gd name="T119" fmla="*/ 54 w 54"/>
                  <a:gd name="T120" fmla="*/ 48 h 4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4" h="48">
                    <a:moveTo>
                      <a:pt x="3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3" y="35"/>
                    </a:lnTo>
                    <a:lnTo>
                      <a:pt x="5" y="39"/>
                    </a:lnTo>
                    <a:lnTo>
                      <a:pt x="8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1" y="46"/>
                    </a:lnTo>
                    <a:lnTo>
                      <a:pt x="26" y="48"/>
                    </a:lnTo>
                    <a:lnTo>
                      <a:pt x="30" y="46"/>
                    </a:lnTo>
                    <a:lnTo>
                      <a:pt x="34" y="46"/>
                    </a:lnTo>
                    <a:lnTo>
                      <a:pt x="38" y="46"/>
                    </a:lnTo>
                    <a:lnTo>
                      <a:pt x="44" y="43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4"/>
                    </a:lnTo>
                    <a:lnTo>
                      <a:pt x="53" y="30"/>
                    </a:lnTo>
                    <a:lnTo>
                      <a:pt x="54" y="26"/>
                    </a:lnTo>
                    <a:lnTo>
                      <a:pt x="54" y="23"/>
                    </a:lnTo>
                    <a:lnTo>
                      <a:pt x="54" y="20"/>
                    </a:lnTo>
                    <a:lnTo>
                      <a:pt x="53" y="16"/>
                    </a:lnTo>
                    <a:lnTo>
                      <a:pt x="52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2" y="3"/>
                    </a:lnTo>
                    <a:lnTo>
                      <a:pt x="8" y="7"/>
                    </a:lnTo>
                    <a:lnTo>
                      <a:pt x="5" y="9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0" name="Freeform 15"/>
              <p:cNvSpPr>
                <a:spLocks/>
              </p:cNvSpPr>
              <p:nvPr/>
            </p:nvSpPr>
            <p:spPr bwMode="auto">
              <a:xfrm>
                <a:off x="586" y="1087"/>
                <a:ext cx="19" cy="17"/>
              </a:xfrm>
              <a:custGeom>
                <a:avLst/>
                <a:gdLst>
                  <a:gd name="T0" fmla="*/ 19 w 19"/>
                  <a:gd name="T1" fmla="*/ 5 h 17"/>
                  <a:gd name="T2" fmla="*/ 17 w 19"/>
                  <a:gd name="T3" fmla="*/ 4 h 17"/>
                  <a:gd name="T4" fmla="*/ 16 w 19"/>
                  <a:gd name="T5" fmla="*/ 1 h 17"/>
                  <a:gd name="T6" fmla="*/ 13 w 19"/>
                  <a:gd name="T7" fmla="*/ 0 h 17"/>
                  <a:gd name="T8" fmla="*/ 10 w 19"/>
                  <a:gd name="T9" fmla="*/ 0 h 17"/>
                  <a:gd name="T10" fmla="*/ 8 w 19"/>
                  <a:gd name="T11" fmla="*/ 0 h 17"/>
                  <a:gd name="T12" fmla="*/ 5 w 19"/>
                  <a:gd name="T13" fmla="*/ 0 h 17"/>
                  <a:gd name="T14" fmla="*/ 4 w 19"/>
                  <a:gd name="T15" fmla="*/ 1 h 17"/>
                  <a:gd name="T16" fmla="*/ 1 w 19"/>
                  <a:gd name="T17" fmla="*/ 4 h 17"/>
                  <a:gd name="T18" fmla="*/ 0 w 19"/>
                  <a:gd name="T19" fmla="*/ 5 h 17"/>
                  <a:gd name="T20" fmla="*/ 0 w 19"/>
                  <a:gd name="T21" fmla="*/ 8 h 17"/>
                  <a:gd name="T22" fmla="*/ 0 w 19"/>
                  <a:gd name="T23" fmla="*/ 10 h 17"/>
                  <a:gd name="T24" fmla="*/ 1 w 19"/>
                  <a:gd name="T25" fmla="*/ 12 h 17"/>
                  <a:gd name="T26" fmla="*/ 3 w 19"/>
                  <a:gd name="T27" fmla="*/ 14 h 17"/>
                  <a:gd name="T28" fmla="*/ 5 w 19"/>
                  <a:gd name="T29" fmla="*/ 15 h 17"/>
                  <a:gd name="T30" fmla="*/ 8 w 19"/>
                  <a:gd name="T31" fmla="*/ 15 h 17"/>
                  <a:gd name="T32" fmla="*/ 10 w 19"/>
                  <a:gd name="T33" fmla="*/ 17 h 17"/>
                  <a:gd name="T34" fmla="*/ 13 w 19"/>
                  <a:gd name="T35" fmla="*/ 15 h 17"/>
                  <a:gd name="T36" fmla="*/ 16 w 19"/>
                  <a:gd name="T37" fmla="*/ 14 h 17"/>
                  <a:gd name="T38" fmla="*/ 17 w 19"/>
                  <a:gd name="T39" fmla="*/ 12 h 17"/>
                  <a:gd name="T40" fmla="*/ 19 w 19"/>
                  <a:gd name="T41" fmla="*/ 10 h 17"/>
                  <a:gd name="T42" fmla="*/ 19 w 19"/>
                  <a:gd name="T43" fmla="*/ 8 h 17"/>
                  <a:gd name="T44" fmla="*/ 19 w 19"/>
                  <a:gd name="T45" fmla="*/ 5 h 1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9"/>
                  <a:gd name="T70" fmla="*/ 0 h 17"/>
                  <a:gd name="T71" fmla="*/ 19 w 19"/>
                  <a:gd name="T72" fmla="*/ 17 h 1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9" h="17">
                    <a:moveTo>
                      <a:pt x="19" y="5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1" name="Freeform 16"/>
              <p:cNvSpPr>
                <a:spLocks/>
              </p:cNvSpPr>
              <p:nvPr/>
            </p:nvSpPr>
            <p:spPr bwMode="auto">
              <a:xfrm>
                <a:off x="542" y="1049"/>
                <a:ext cx="107" cy="92"/>
              </a:xfrm>
              <a:custGeom>
                <a:avLst/>
                <a:gdLst>
                  <a:gd name="T0" fmla="*/ 80 w 107"/>
                  <a:gd name="T1" fmla="*/ 48 h 92"/>
                  <a:gd name="T2" fmla="*/ 78 w 107"/>
                  <a:gd name="T3" fmla="*/ 56 h 92"/>
                  <a:gd name="T4" fmla="*/ 72 w 107"/>
                  <a:gd name="T5" fmla="*/ 63 h 92"/>
                  <a:gd name="T6" fmla="*/ 64 w 107"/>
                  <a:gd name="T7" fmla="*/ 68 h 92"/>
                  <a:gd name="T8" fmla="*/ 56 w 107"/>
                  <a:gd name="T9" fmla="*/ 68 h 92"/>
                  <a:gd name="T10" fmla="*/ 47 w 107"/>
                  <a:gd name="T11" fmla="*/ 68 h 92"/>
                  <a:gd name="T12" fmla="*/ 38 w 107"/>
                  <a:gd name="T13" fmla="*/ 66 h 92"/>
                  <a:gd name="T14" fmla="*/ 31 w 107"/>
                  <a:gd name="T15" fmla="*/ 61 h 92"/>
                  <a:gd name="T16" fmla="*/ 27 w 107"/>
                  <a:gd name="T17" fmla="*/ 53 h 92"/>
                  <a:gd name="T18" fmla="*/ 26 w 107"/>
                  <a:gd name="T19" fmla="*/ 46 h 92"/>
                  <a:gd name="T20" fmla="*/ 27 w 107"/>
                  <a:gd name="T21" fmla="*/ 38 h 92"/>
                  <a:gd name="T22" fmla="*/ 31 w 107"/>
                  <a:gd name="T23" fmla="*/ 31 h 92"/>
                  <a:gd name="T24" fmla="*/ 38 w 107"/>
                  <a:gd name="T25" fmla="*/ 26 h 92"/>
                  <a:gd name="T26" fmla="*/ 47 w 107"/>
                  <a:gd name="T27" fmla="*/ 23 h 92"/>
                  <a:gd name="T28" fmla="*/ 54 w 107"/>
                  <a:gd name="T29" fmla="*/ 22 h 92"/>
                  <a:gd name="T30" fmla="*/ 64 w 107"/>
                  <a:gd name="T31" fmla="*/ 24 h 92"/>
                  <a:gd name="T32" fmla="*/ 72 w 107"/>
                  <a:gd name="T33" fmla="*/ 29 h 92"/>
                  <a:gd name="T34" fmla="*/ 78 w 107"/>
                  <a:gd name="T35" fmla="*/ 35 h 92"/>
                  <a:gd name="T36" fmla="*/ 80 w 107"/>
                  <a:gd name="T37" fmla="*/ 43 h 92"/>
                  <a:gd name="T38" fmla="*/ 107 w 107"/>
                  <a:gd name="T39" fmla="*/ 45 h 92"/>
                  <a:gd name="T40" fmla="*/ 105 w 107"/>
                  <a:gd name="T41" fmla="*/ 35 h 92"/>
                  <a:gd name="T42" fmla="*/ 101 w 107"/>
                  <a:gd name="T43" fmla="*/ 24 h 92"/>
                  <a:gd name="T44" fmla="*/ 94 w 107"/>
                  <a:gd name="T45" fmla="*/ 15 h 92"/>
                  <a:gd name="T46" fmla="*/ 84 w 107"/>
                  <a:gd name="T47" fmla="*/ 7 h 92"/>
                  <a:gd name="T48" fmla="*/ 73 w 107"/>
                  <a:gd name="T49" fmla="*/ 2 h 92"/>
                  <a:gd name="T50" fmla="*/ 60 w 107"/>
                  <a:gd name="T51" fmla="*/ 0 h 92"/>
                  <a:gd name="T52" fmla="*/ 41 w 107"/>
                  <a:gd name="T53" fmla="*/ 0 h 92"/>
                  <a:gd name="T54" fmla="*/ 30 w 107"/>
                  <a:gd name="T55" fmla="*/ 4 h 92"/>
                  <a:gd name="T56" fmla="*/ 19 w 107"/>
                  <a:gd name="T57" fmla="*/ 10 h 92"/>
                  <a:gd name="T58" fmla="*/ 10 w 107"/>
                  <a:gd name="T59" fmla="*/ 17 h 92"/>
                  <a:gd name="T60" fmla="*/ 4 w 107"/>
                  <a:gd name="T61" fmla="*/ 28 h 92"/>
                  <a:gd name="T62" fmla="*/ 0 w 107"/>
                  <a:gd name="T63" fmla="*/ 38 h 92"/>
                  <a:gd name="T64" fmla="*/ 0 w 107"/>
                  <a:gd name="T65" fmla="*/ 48 h 92"/>
                  <a:gd name="T66" fmla="*/ 3 w 107"/>
                  <a:gd name="T67" fmla="*/ 61 h 92"/>
                  <a:gd name="T68" fmla="*/ 7 w 107"/>
                  <a:gd name="T69" fmla="*/ 70 h 92"/>
                  <a:gd name="T70" fmla="*/ 15 w 107"/>
                  <a:gd name="T71" fmla="*/ 78 h 92"/>
                  <a:gd name="T72" fmla="*/ 26 w 107"/>
                  <a:gd name="T73" fmla="*/ 85 h 92"/>
                  <a:gd name="T74" fmla="*/ 37 w 107"/>
                  <a:gd name="T75" fmla="*/ 90 h 92"/>
                  <a:gd name="T76" fmla="*/ 49 w 107"/>
                  <a:gd name="T77" fmla="*/ 92 h 92"/>
                  <a:gd name="T78" fmla="*/ 61 w 107"/>
                  <a:gd name="T79" fmla="*/ 91 h 92"/>
                  <a:gd name="T80" fmla="*/ 73 w 107"/>
                  <a:gd name="T81" fmla="*/ 88 h 92"/>
                  <a:gd name="T82" fmla="*/ 84 w 107"/>
                  <a:gd name="T83" fmla="*/ 83 h 92"/>
                  <a:gd name="T84" fmla="*/ 94 w 107"/>
                  <a:gd name="T85" fmla="*/ 75 h 92"/>
                  <a:gd name="T86" fmla="*/ 101 w 107"/>
                  <a:gd name="T87" fmla="*/ 66 h 92"/>
                  <a:gd name="T88" fmla="*/ 105 w 107"/>
                  <a:gd name="T89" fmla="*/ 56 h 92"/>
                  <a:gd name="T90" fmla="*/ 107 w 107"/>
                  <a:gd name="T91" fmla="*/ 45 h 9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7"/>
                  <a:gd name="T139" fmla="*/ 0 h 92"/>
                  <a:gd name="T140" fmla="*/ 107 w 107"/>
                  <a:gd name="T141" fmla="*/ 92 h 9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7" h="92">
                    <a:moveTo>
                      <a:pt x="80" y="45"/>
                    </a:moveTo>
                    <a:lnTo>
                      <a:pt x="80" y="48"/>
                    </a:lnTo>
                    <a:lnTo>
                      <a:pt x="79" y="52"/>
                    </a:lnTo>
                    <a:lnTo>
                      <a:pt x="78" y="56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70" y="65"/>
                    </a:lnTo>
                    <a:lnTo>
                      <a:pt x="64" y="68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52" y="70"/>
                    </a:lnTo>
                    <a:lnTo>
                      <a:pt x="47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4" y="64"/>
                    </a:lnTo>
                    <a:lnTo>
                      <a:pt x="31" y="61"/>
                    </a:lnTo>
                    <a:lnTo>
                      <a:pt x="29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8"/>
                    </a:lnTo>
                    <a:lnTo>
                      <a:pt x="29" y="35"/>
                    </a:lnTo>
                    <a:lnTo>
                      <a:pt x="31" y="31"/>
                    </a:lnTo>
                    <a:lnTo>
                      <a:pt x="34" y="29"/>
                    </a:lnTo>
                    <a:lnTo>
                      <a:pt x="38" y="26"/>
                    </a:lnTo>
                    <a:lnTo>
                      <a:pt x="41" y="24"/>
                    </a:lnTo>
                    <a:lnTo>
                      <a:pt x="47" y="23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3"/>
                    </a:lnTo>
                    <a:lnTo>
                      <a:pt x="64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8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7" y="45"/>
                    </a:lnTo>
                    <a:lnTo>
                      <a:pt x="107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1" y="24"/>
                    </a:lnTo>
                    <a:lnTo>
                      <a:pt x="96" y="19"/>
                    </a:lnTo>
                    <a:lnTo>
                      <a:pt x="94" y="15"/>
                    </a:lnTo>
                    <a:lnTo>
                      <a:pt x="89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10" y="17"/>
                    </a:lnTo>
                    <a:lnTo>
                      <a:pt x="7" y="23"/>
                    </a:lnTo>
                    <a:lnTo>
                      <a:pt x="4" y="28"/>
                    </a:lnTo>
                    <a:lnTo>
                      <a:pt x="1" y="32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0" y="48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5"/>
                    </a:lnTo>
                    <a:lnTo>
                      <a:pt x="7" y="70"/>
                    </a:lnTo>
                    <a:lnTo>
                      <a:pt x="11" y="75"/>
                    </a:lnTo>
                    <a:lnTo>
                      <a:pt x="15" y="78"/>
                    </a:lnTo>
                    <a:lnTo>
                      <a:pt x="19" y="81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2" y="91"/>
                    </a:lnTo>
                    <a:lnTo>
                      <a:pt x="49" y="92"/>
                    </a:lnTo>
                    <a:lnTo>
                      <a:pt x="56" y="92"/>
                    </a:lnTo>
                    <a:lnTo>
                      <a:pt x="61" y="91"/>
                    </a:lnTo>
                    <a:lnTo>
                      <a:pt x="68" y="90"/>
                    </a:lnTo>
                    <a:lnTo>
                      <a:pt x="73" y="88"/>
                    </a:lnTo>
                    <a:lnTo>
                      <a:pt x="79" y="86"/>
                    </a:lnTo>
                    <a:lnTo>
                      <a:pt x="84" y="83"/>
                    </a:lnTo>
                    <a:lnTo>
                      <a:pt x="90" y="79"/>
                    </a:lnTo>
                    <a:lnTo>
                      <a:pt x="94" y="75"/>
                    </a:lnTo>
                    <a:lnTo>
                      <a:pt x="98" y="71"/>
                    </a:lnTo>
                    <a:lnTo>
                      <a:pt x="101" y="66"/>
                    </a:lnTo>
                    <a:lnTo>
                      <a:pt x="103" y="61"/>
                    </a:lnTo>
                    <a:lnTo>
                      <a:pt x="105" y="56"/>
                    </a:lnTo>
                    <a:lnTo>
                      <a:pt x="107" y="50"/>
                    </a:lnTo>
                    <a:lnTo>
                      <a:pt x="107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2" name="Freeform 17"/>
              <p:cNvSpPr>
                <a:spLocks/>
              </p:cNvSpPr>
              <p:nvPr/>
            </p:nvSpPr>
            <p:spPr bwMode="auto">
              <a:xfrm>
                <a:off x="688" y="1069"/>
                <a:ext cx="54" cy="48"/>
              </a:xfrm>
              <a:custGeom>
                <a:avLst/>
                <a:gdLst>
                  <a:gd name="T0" fmla="*/ 3 w 54"/>
                  <a:gd name="T1" fmla="*/ 13 h 48"/>
                  <a:gd name="T2" fmla="*/ 1 w 54"/>
                  <a:gd name="T3" fmla="*/ 17 h 48"/>
                  <a:gd name="T4" fmla="*/ 0 w 54"/>
                  <a:gd name="T5" fmla="*/ 20 h 48"/>
                  <a:gd name="T6" fmla="*/ 0 w 54"/>
                  <a:gd name="T7" fmla="*/ 25 h 48"/>
                  <a:gd name="T8" fmla="*/ 0 w 54"/>
                  <a:gd name="T9" fmla="*/ 28 h 48"/>
                  <a:gd name="T10" fmla="*/ 1 w 54"/>
                  <a:gd name="T11" fmla="*/ 32 h 48"/>
                  <a:gd name="T12" fmla="*/ 3 w 54"/>
                  <a:gd name="T13" fmla="*/ 36 h 48"/>
                  <a:gd name="T14" fmla="*/ 5 w 54"/>
                  <a:gd name="T15" fmla="*/ 39 h 48"/>
                  <a:gd name="T16" fmla="*/ 8 w 54"/>
                  <a:gd name="T17" fmla="*/ 43 h 48"/>
                  <a:gd name="T18" fmla="*/ 12 w 54"/>
                  <a:gd name="T19" fmla="*/ 45 h 48"/>
                  <a:gd name="T20" fmla="*/ 16 w 54"/>
                  <a:gd name="T21" fmla="*/ 46 h 48"/>
                  <a:gd name="T22" fmla="*/ 20 w 54"/>
                  <a:gd name="T23" fmla="*/ 48 h 48"/>
                  <a:gd name="T24" fmla="*/ 26 w 54"/>
                  <a:gd name="T25" fmla="*/ 48 h 48"/>
                  <a:gd name="T26" fmla="*/ 30 w 54"/>
                  <a:gd name="T27" fmla="*/ 48 h 48"/>
                  <a:gd name="T28" fmla="*/ 34 w 54"/>
                  <a:gd name="T29" fmla="*/ 48 h 48"/>
                  <a:gd name="T30" fmla="*/ 40 w 54"/>
                  <a:gd name="T31" fmla="*/ 46 h 48"/>
                  <a:gd name="T32" fmla="*/ 43 w 54"/>
                  <a:gd name="T33" fmla="*/ 44 h 48"/>
                  <a:gd name="T34" fmla="*/ 46 w 54"/>
                  <a:gd name="T35" fmla="*/ 41 h 48"/>
                  <a:gd name="T36" fmla="*/ 49 w 54"/>
                  <a:gd name="T37" fmla="*/ 39 h 48"/>
                  <a:gd name="T38" fmla="*/ 52 w 54"/>
                  <a:gd name="T39" fmla="*/ 35 h 48"/>
                  <a:gd name="T40" fmla="*/ 53 w 54"/>
                  <a:gd name="T41" fmla="*/ 31 h 48"/>
                  <a:gd name="T42" fmla="*/ 54 w 54"/>
                  <a:gd name="T43" fmla="*/ 28 h 48"/>
                  <a:gd name="T44" fmla="*/ 54 w 54"/>
                  <a:gd name="T45" fmla="*/ 24 h 48"/>
                  <a:gd name="T46" fmla="*/ 54 w 54"/>
                  <a:gd name="T47" fmla="*/ 20 h 48"/>
                  <a:gd name="T48" fmla="*/ 53 w 54"/>
                  <a:gd name="T49" fmla="*/ 17 h 48"/>
                  <a:gd name="T50" fmla="*/ 52 w 54"/>
                  <a:gd name="T51" fmla="*/ 13 h 48"/>
                  <a:gd name="T52" fmla="*/ 49 w 54"/>
                  <a:gd name="T53" fmla="*/ 10 h 48"/>
                  <a:gd name="T54" fmla="*/ 46 w 54"/>
                  <a:gd name="T55" fmla="*/ 8 h 48"/>
                  <a:gd name="T56" fmla="*/ 42 w 54"/>
                  <a:gd name="T57" fmla="*/ 4 h 48"/>
                  <a:gd name="T58" fmla="*/ 38 w 54"/>
                  <a:gd name="T59" fmla="*/ 3 h 48"/>
                  <a:gd name="T60" fmla="*/ 34 w 54"/>
                  <a:gd name="T61" fmla="*/ 0 h 48"/>
                  <a:gd name="T62" fmla="*/ 28 w 54"/>
                  <a:gd name="T63" fmla="*/ 0 h 48"/>
                  <a:gd name="T64" fmla="*/ 24 w 54"/>
                  <a:gd name="T65" fmla="*/ 0 h 48"/>
                  <a:gd name="T66" fmla="*/ 20 w 54"/>
                  <a:gd name="T67" fmla="*/ 0 h 48"/>
                  <a:gd name="T68" fmla="*/ 16 w 54"/>
                  <a:gd name="T69" fmla="*/ 3 h 48"/>
                  <a:gd name="T70" fmla="*/ 12 w 54"/>
                  <a:gd name="T71" fmla="*/ 4 h 48"/>
                  <a:gd name="T72" fmla="*/ 8 w 54"/>
                  <a:gd name="T73" fmla="*/ 8 h 48"/>
                  <a:gd name="T74" fmla="*/ 5 w 54"/>
                  <a:gd name="T75" fmla="*/ 10 h 48"/>
                  <a:gd name="T76" fmla="*/ 3 w 54"/>
                  <a:gd name="T77" fmla="*/ 13 h 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4"/>
                  <a:gd name="T118" fmla="*/ 0 h 48"/>
                  <a:gd name="T119" fmla="*/ 54 w 54"/>
                  <a:gd name="T120" fmla="*/ 48 h 4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4" h="48">
                    <a:moveTo>
                      <a:pt x="3" y="13"/>
                    </a:moveTo>
                    <a:lnTo>
                      <a:pt x="1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1" y="32"/>
                    </a:lnTo>
                    <a:lnTo>
                      <a:pt x="3" y="36"/>
                    </a:lnTo>
                    <a:lnTo>
                      <a:pt x="5" y="39"/>
                    </a:lnTo>
                    <a:lnTo>
                      <a:pt x="8" y="43"/>
                    </a:lnTo>
                    <a:lnTo>
                      <a:pt x="12" y="45"/>
                    </a:lnTo>
                    <a:lnTo>
                      <a:pt x="16" y="46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0" y="48"/>
                    </a:lnTo>
                    <a:lnTo>
                      <a:pt x="34" y="48"/>
                    </a:lnTo>
                    <a:lnTo>
                      <a:pt x="40" y="46"/>
                    </a:lnTo>
                    <a:lnTo>
                      <a:pt x="43" y="44"/>
                    </a:lnTo>
                    <a:lnTo>
                      <a:pt x="46" y="41"/>
                    </a:lnTo>
                    <a:lnTo>
                      <a:pt x="49" y="39"/>
                    </a:lnTo>
                    <a:lnTo>
                      <a:pt x="52" y="35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4"/>
                    </a:lnTo>
                    <a:lnTo>
                      <a:pt x="54" y="20"/>
                    </a:lnTo>
                    <a:lnTo>
                      <a:pt x="53" y="17"/>
                    </a:lnTo>
                    <a:lnTo>
                      <a:pt x="52" y="13"/>
                    </a:lnTo>
                    <a:lnTo>
                      <a:pt x="49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3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5" y="10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3" name="Freeform 18"/>
              <p:cNvSpPr>
                <a:spLocks/>
              </p:cNvSpPr>
              <p:nvPr/>
            </p:nvSpPr>
            <p:spPr bwMode="auto">
              <a:xfrm>
                <a:off x="705" y="1086"/>
                <a:ext cx="20" cy="16"/>
              </a:xfrm>
              <a:custGeom>
                <a:avLst/>
                <a:gdLst>
                  <a:gd name="T0" fmla="*/ 20 w 20"/>
                  <a:gd name="T1" fmla="*/ 5 h 16"/>
                  <a:gd name="T2" fmla="*/ 18 w 20"/>
                  <a:gd name="T3" fmla="*/ 3 h 16"/>
                  <a:gd name="T4" fmla="*/ 17 w 20"/>
                  <a:gd name="T5" fmla="*/ 1 h 16"/>
                  <a:gd name="T6" fmla="*/ 14 w 20"/>
                  <a:gd name="T7" fmla="*/ 0 h 16"/>
                  <a:gd name="T8" fmla="*/ 11 w 20"/>
                  <a:gd name="T9" fmla="*/ 0 h 16"/>
                  <a:gd name="T10" fmla="*/ 9 w 20"/>
                  <a:gd name="T11" fmla="*/ 0 h 16"/>
                  <a:gd name="T12" fmla="*/ 6 w 20"/>
                  <a:gd name="T13" fmla="*/ 0 h 16"/>
                  <a:gd name="T14" fmla="*/ 5 w 20"/>
                  <a:gd name="T15" fmla="*/ 1 h 16"/>
                  <a:gd name="T16" fmla="*/ 2 w 20"/>
                  <a:gd name="T17" fmla="*/ 3 h 16"/>
                  <a:gd name="T18" fmla="*/ 0 w 20"/>
                  <a:gd name="T19" fmla="*/ 5 h 16"/>
                  <a:gd name="T20" fmla="*/ 0 w 20"/>
                  <a:gd name="T21" fmla="*/ 8 h 16"/>
                  <a:gd name="T22" fmla="*/ 0 w 20"/>
                  <a:gd name="T23" fmla="*/ 9 h 16"/>
                  <a:gd name="T24" fmla="*/ 2 w 20"/>
                  <a:gd name="T25" fmla="*/ 11 h 16"/>
                  <a:gd name="T26" fmla="*/ 3 w 20"/>
                  <a:gd name="T27" fmla="*/ 14 h 16"/>
                  <a:gd name="T28" fmla="*/ 6 w 20"/>
                  <a:gd name="T29" fmla="*/ 15 h 16"/>
                  <a:gd name="T30" fmla="*/ 9 w 20"/>
                  <a:gd name="T31" fmla="*/ 15 h 16"/>
                  <a:gd name="T32" fmla="*/ 11 w 20"/>
                  <a:gd name="T33" fmla="*/ 16 h 16"/>
                  <a:gd name="T34" fmla="*/ 14 w 20"/>
                  <a:gd name="T35" fmla="*/ 15 h 16"/>
                  <a:gd name="T36" fmla="*/ 17 w 20"/>
                  <a:gd name="T37" fmla="*/ 14 h 16"/>
                  <a:gd name="T38" fmla="*/ 18 w 20"/>
                  <a:gd name="T39" fmla="*/ 11 h 16"/>
                  <a:gd name="T40" fmla="*/ 20 w 20"/>
                  <a:gd name="T41" fmla="*/ 9 h 16"/>
                  <a:gd name="T42" fmla="*/ 20 w 20"/>
                  <a:gd name="T43" fmla="*/ 8 h 16"/>
                  <a:gd name="T44" fmla="*/ 20 w 20"/>
                  <a:gd name="T45" fmla="*/ 5 h 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0"/>
                  <a:gd name="T70" fmla="*/ 0 h 16"/>
                  <a:gd name="T71" fmla="*/ 20 w 20"/>
                  <a:gd name="T72" fmla="*/ 16 h 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0" h="16">
                    <a:moveTo>
                      <a:pt x="20" y="5"/>
                    </a:moveTo>
                    <a:lnTo>
                      <a:pt x="18" y="3"/>
                    </a:lnTo>
                    <a:lnTo>
                      <a:pt x="17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3" y="14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7" y="14"/>
                    </a:lnTo>
                    <a:lnTo>
                      <a:pt x="18" y="11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4" name="Freeform 19"/>
              <p:cNvSpPr>
                <a:spLocks/>
              </p:cNvSpPr>
              <p:nvPr/>
            </p:nvSpPr>
            <p:spPr bwMode="auto">
              <a:xfrm>
                <a:off x="662" y="1047"/>
                <a:ext cx="106" cy="93"/>
              </a:xfrm>
              <a:custGeom>
                <a:avLst/>
                <a:gdLst>
                  <a:gd name="T0" fmla="*/ 80 w 106"/>
                  <a:gd name="T1" fmla="*/ 50 h 93"/>
                  <a:gd name="T2" fmla="*/ 78 w 106"/>
                  <a:gd name="T3" fmla="*/ 58 h 93"/>
                  <a:gd name="T4" fmla="*/ 72 w 106"/>
                  <a:gd name="T5" fmla="*/ 63 h 93"/>
                  <a:gd name="T6" fmla="*/ 66 w 106"/>
                  <a:gd name="T7" fmla="*/ 68 h 93"/>
                  <a:gd name="T8" fmla="*/ 56 w 106"/>
                  <a:gd name="T9" fmla="*/ 70 h 93"/>
                  <a:gd name="T10" fmla="*/ 46 w 106"/>
                  <a:gd name="T11" fmla="*/ 70 h 93"/>
                  <a:gd name="T12" fmla="*/ 38 w 106"/>
                  <a:gd name="T13" fmla="*/ 67 h 93"/>
                  <a:gd name="T14" fmla="*/ 31 w 106"/>
                  <a:gd name="T15" fmla="*/ 61 h 93"/>
                  <a:gd name="T16" fmla="*/ 27 w 106"/>
                  <a:gd name="T17" fmla="*/ 54 h 93"/>
                  <a:gd name="T18" fmla="*/ 26 w 106"/>
                  <a:gd name="T19" fmla="*/ 47 h 93"/>
                  <a:gd name="T20" fmla="*/ 27 w 106"/>
                  <a:gd name="T21" fmla="*/ 39 h 93"/>
                  <a:gd name="T22" fmla="*/ 31 w 106"/>
                  <a:gd name="T23" fmla="*/ 32 h 93"/>
                  <a:gd name="T24" fmla="*/ 38 w 106"/>
                  <a:gd name="T25" fmla="*/ 27 h 93"/>
                  <a:gd name="T26" fmla="*/ 46 w 106"/>
                  <a:gd name="T27" fmla="*/ 24 h 93"/>
                  <a:gd name="T28" fmla="*/ 54 w 106"/>
                  <a:gd name="T29" fmla="*/ 22 h 93"/>
                  <a:gd name="T30" fmla="*/ 64 w 106"/>
                  <a:gd name="T31" fmla="*/ 25 h 93"/>
                  <a:gd name="T32" fmla="*/ 72 w 106"/>
                  <a:gd name="T33" fmla="*/ 30 h 93"/>
                  <a:gd name="T34" fmla="*/ 78 w 106"/>
                  <a:gd name="T35" fmla="*/ 35 h 93"/>
                  <a:gd name="T36" fmla="*/ 80 w 106"/>
                  <a:gd name="T37" fmla="*/ 44 h 93"/>
                  <a:gd name="T38" fmla="*/ 106 w 106"/>
                  <a:gd name="T39" fmla="*/ 46 h 93"/>
                  <a:gd name="T40" fmla="*/ 105 w 106"/>
                  <a:gd name="T41" fmla="*/ 35 h 93"/>
                  <a:gd name="T42" fmla="*/ 101 w 106"/>
                  <a:gd name="T43" fmla="*/ 25 h 93"/>
                  <a:gd name="T44" fmla="*/ 94 w 106"/>
                  <a:gd name="T45" fmla="*/ 15 h 93"/>
                  <a:gd name="T46" fmla="*/ 84 w 106"/>
                  <a:gd name="T47" fmla="*/ 8 h 93"/>
                  <a:gd name="T48" fmla="*/ 73 w 106"/>
                  <a:gd name="T49" fmla="*/ 4 h 93"/>
                  <a:gd name="T50" fmla="*/ 61 w 106"/>
                  <a:gd name="T51" fmla="*/ 0 h 93"/>
                  <a:gd name="T52" fmla="*/ 42 w 106"/>
                  <a:gd name="T53" fmla="*/ 2 h 93"/>
                  <a:gd name="T54" fmla="*/ 30 w 106"/>
                  <a:gd name="T55" fmla="*/ 4 h 93"/>
                  <a:gd name="T56" fmla="*/ 19 w 106"/>
                  <a:gd name="T57" fmla="*/ 11 h 93"/>
                  <a:gd name="T58" fmla="*/ 10 w 106"/>
                  <a:gd name="T59" fmla="*/ 18 h 93"/>
                  <a:gd name="T60" fmla="*/ 4 w 106"/>
                  <a:gd name="T61" fmla="*/ 28 h 93"/>
                  <a:gd name="T62" fmla="*/ 0 w 106"/>
                  <a:gd name="T63" fmla="*/ 39 h 93"/>
                  <a:gd name="T64" fmla="*/ 0 w 106"/>
                  <a:gd name="T65" fmla="*/ 50 h 93"/>
                  <a:gd name="T66" fmla="*/ 3 w 106"/>
                  <a:gd name="T67" fmla="*/ 61 h 93"/>
                  <a:gd name="T68" fmla="*/ 6 w 106"/>
                  <a:gd name="T69" fmla="*/ 70 h 93"/>
                  <a:gd name="T70" fmla="*/ 15 w 106"/>
                  <a:gd name="T71" fmla="*/ 79 h 93"/>
                  <a:gd name="T72" fmla="*/ 26 w 106"/>
                  <a:gd name="T73" fmla="*/ 86 h 93"/>
                  <a:gd name="T74" fmla="*/ 36 w 106"/>
                  <a:gd name="T75" fmla="*/ 90 h 93"/>
                  <a:gd name="T76" fmla="*/ 49 w 106"/>
                  <a:gd name="T77" fmla="*/ 93 h 93"/>
                  <a:gd name="T78" fmla="*/ 61 w 106"/>
                  <a:gd name="T79" fmla="*/ 92 h 93"/>
                  <a:gd name="T80" fmla="*/ 73 w 106"/>
                  <a:gd name="T81" fmla="*/ 90 h 93"/>
                  <a:gd name="T82" fmla="*/ 84 w 106"/>
                  <a:gd name="T83" fmla="*/ 83 h 93"/>
                  <a:gd name="T84" fmla="*/ 94 w 106"/>
                  <a:gd name="T85" fmla="*/ 77 h 93"/>
                  <a:gd name="T86" fmla="*/ 101 w 106"/>
                  <a:gd name="T87" fmla="*/ 67 h 93"/>
                  <a:gd name="T88" fmla="*/ 105 w 106"/>
                  <a:gd name="T89" fmla="*/ 57 h 93"/>
                  <a:gd name="T90" fmla="*/ 106 w 106"/>
                  <a:gd name="T91" fmla="*/ 46 h 9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6"/>
                  <a:gd name="T139" fmla="*/ 0 h 93"/>
                  <a:gd name="T140" fmla="*/ 106 w 106"/>
                  <a:gd name="T141" fmla="*/ 93 h 9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6" h="93">
                    <a:moveTo>
                      <a:pt x="80" y="46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8" y="58"/>
                    </a:lnTo>
                    <a:lnTo>
                      <a:pt x="75" y="61"/>
                    </a:lnTo>
                    <a:lnTo>
                      <a:pt x="72" y="63"/>
                    </a:lnTo>
                    <a:lnTo>
                      <a:pt x="69" y="66"/>
                    </a:lnTo>
                    <a:lnTo>
                      <a:pt x="66" y="68"/>
                    </a:lnTo>
                    <a:lnTo>
                      <a:pt x="60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46" y="70"/>
                    </a:lnTo>
                    <a:lnTo>
                      <a:pt x="42" y="68"/>
                    </a:lnTo>
                    <a:lnTo>
                      <a:pt x="38" y="67"/>
                    </a:lnTo>
                    <a:lnTo>
                      <a:pt x="34" y="65"/>
                    </a:lnTo>
                    <a:lnTo>
                      <a:pt x="31" y="61"/>
                    </a:lnTo>
                    <a:lnTo>
                      <a:pt x="29" y="58"/>
                    </a:lnTo>
                    <a:lnTo>
                      <a:pt x="27" y="54"/>
                    </a:lnTo>
                    <a:lnTo>
                      <a:pt x="26" y="50"/>
                    </a:lnTo>
                    <a:lnTo>
                      <a:pt x="26" y="47"/>
                    </a:lnTo>
                    <a:lnTo>
                      <a:pt x="26" y="44"/>
                    </a:lnTo>
                    <a:lnTo>
                      <a:pt x="27" y="39"/>
                    </a:lnTo>
                    <a:lnTo>
                      <a:pt x="29" y="35"/>
                    </a:lnTo>
                    <a:lnTo>
                      <a:pt x="31" y="32"/>
                    </a:lnTo>
                    <a:lnTo>
                      <a:pt x="34" y="30"/>
                    </a:lnTo>
                    <a:lnTo>
                      <a:pt x="38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0" y="22"/>
                    </a:lnTo>
                    <a:lnTo>
                      <a:pt x="54" y="22"/>
                    </a:lnTo>
                    <a:lnTo>
                      <a:pt x="60" y="24"/>
                    </a:lnTo>
                    <a:lnTo>
                      <a:pt x="64" y="25"/>
                    </a:lnTo>
                    <a:lnTo>
                      <a:pt x="68" y="27"/>
                    </a:lnTo>
                    <a:lnTo>
                      <a:pt x="72" y="30"/>
                    </a:lnTo>
                    <a:lnTo>
                      <a:pt x="75" y="32"/>
                    </a:lnTo>
                    <a:lnTo>
                      <a:pt x="78" y="35"/>
                    </a:lnTo>
                    <a:lnTo>
                      <a:pt x="79" y="39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106" y="46"/>
                    </a:lnTo>
                    <a:lnTo>
                      <a:pt x="106" y="41"/>
                    </a:lnTo>
                    <a:lnTo>
                      <a:pt x="105" y="35"/>
                    </a:lnTo>
                    <a:lnTo>
                      <a:pt x="103" y="31"/>
                    </a:lnTo>
                    <a:lnTo>
                      <a:pt x="101" y="25"/>
                    </a:lnTo>
                    <a:lnTo>
                      <a:pt x="96" y="20"/>
                    </a:lnTo>
                    <a:lnTo>
                      <a:pt x="94" y="15"/>
                    </a:lnTo>
                    <a:lnTo>
                      <a:pt x="89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3" y="4"/>
                    </a:lnTo>
                    <a:lnTo>
                      <a:pt x="66" y="2"/>
                    </a:lnTo>
                    <a:lnTo>
                      <a:pt x="61" y="0"/>
                    </a:lnTo>
                    <a:lnTo>
                      <a:pt x="48" y="0"/>
                    </a:lnTo>
                    <a:lnTo>
                      <a:pt x="42" y="2"/>
                    </a:lnTo>
                    <a:lnTo>
                      <a:pt x="36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19" y="11"/>
                    </a:lnTo>
                    <a:lnTo>
                      <a:pt x="15" y="14"/>
                    </a:lnTo>
                    <a:lnTo>
                      <a:pt x="10" y="18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1" y="33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4" y="66"/>
                    </a:lnTo>
                    <a:lnTo>
                      <a:pt x="6" y="70"/>
                    </a:lnTo>
                    <a:lnTo>
                      <a:pt x="11" y="75"/>
                    </a:lnTo>
                    <a:lnTo>
                      <a:pt x="15" y="79"/>
                    </a:lnTo>
                    <a:lnTo>
                      <a:pt x="20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6" y="90"/>
                    </a:lnTo>
                    <a:lnTo>
                      <a:pt x="43" y="92"/>
                    </a:lnTo>
                    <a:lnTo>
                      <a:pt x="49" y="93"/>
                    </a:lnTo>
                    <a:lnTo>
                      <a:pt x="56" y="93"/>
                    </a:lnTo>
                    <a:lnTo>
                      <a:pt x="61" y="92"/>
                    </a:lnTo>
                    <a:lnTo>
                      <a:pt x="68" y="90"/>
                    </a:lnTo>
                    <a:lnTo>
                      <a:pt x="73" y="90"/>
                    </a:lnTo>
                    <a:lnTo>
                      <a:pt x="80" y="87"/>
                    </a:lnTo>
                    <a:lnTo>
                      <a:pt x="84" y="83"/>
                    </a:lnTo>
                    <a:lnTo>
                      <a:pt x="90" y="80"/>
                    </a:lnTo>
                    <a:lnTo>
                      <a:pt x="94" y="77"/>
                    </a:lnTo>
                    <a:lnTo>
                      <a:pt x="98" y="72"/>
                    </a:lnTo>
                    <a:lnTo>
                      <a:pt x="101" y="67"/>
                    </a:lnTo>
                    <a:lnTo>
                      <a:pt x="103" y="61"/>
                    </a:lnTo>
                    <a:lnTo>
                      <a:pt x="105" y="57"/>
                    </a:lnTo>
                    <a:lnTo>
                      <a:pt x="106" y="50"/>
                    </a:lnTo>
                    <a:lnTo>
                      <a:pt x="106" y="46"/>
                    </a:lnTo>
                    <a:lnTo>
                      <a:pt x="8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5" name="Freeform 20"/>
              <p:cNvSpPr>
                <a:spLocks/>
              </p:cNvSpPr>
              <p:nvPr/>
            </p:nvSpPr>
            <p:spPr bwMode="auto">
              <a:xfrm>
                <a:off x="1348" y="1069"/>
                <a:ext cx="56" cy="48"/>
              </a:xfrm>
              <a:custGeom>
                <a:avLst/>
                <a:gdLst>
                  <a:gd name="T0" fmla="*/ 2 w 56"/>
                  <a:gd name="T1" fmla="*/ 13 h 48"/>
                  <a:gd name="T2" fmla="*/ 2 w 56"/>
                  <a:gd name="T3" fmla="*/ 17 h 48"/>
                  <a:gd name="T4" fmla="*/ 0 w 56"/>
                  <a:gd name="T5" fmla="*/ 20 h 48"/>
                  <a:gd name="T6" fmla="*/ 0 w 56"/>
                  <a:gd name="T7" fmla="*/ 25 h 48"/>
                  <a:gd name="T8" fmla="*/ 2 w 56"/>
                  <a:gd name="T9" fmla="*/ 28 h 48"/>
                  <a:gd name="T10" fmla="*/ 2 w 56"/>
                  <a:gd name="T11" fmla="*/ 32 h 48"/>
                  <a:gd name="T12" fmla="*/ 4 w 56"/>
                  <a:gd name="T13" fmla="*/ 36 h 48"/>
                  <a:gd name="T14" fmla="*/ 5 w 56"/>
                  <a:gd name="T15" fmla="*/ 39 h 48"/>
                  <a:gd name="T16" fmla="*/ 9 w 56"/>
                  <a:gd name="T17" fmla="*/ 43 h 48"/>
                  <a:gd name="T18" fmla="*/ 14 w 56"/>
                  <a:gd name="T19" fmla="*/ 45 h 48"/>
                  <a:gd name="T20" fmla="*/ 18 w 56"/>
                  <a:gd name="T21" fmla="*/ 46 h 48"/>
                  <a:gd name="T22" fmla="*/ 21 w 56"/>
                  <a:gd name="T23" fmla="*/ 48 h 48"/>
                  <a:gd name="T24" fmla="*/ 26 w 56"/>
                  <a:gd name="T25" fmla="*/ 48 h 48"/>
                  <a:gd name="T26" fmla="*/ 32 w 56"/>
                  <a:gd name="T27" fmla="*/ 48 h 48"/>
                  <a:gd name="T28" fmla="*/ 35 w 56"/>
                  <a:gd name="T29" fmla="*/ 48 h 48"/>
                  <a:gd name="T30" fmla="*/ 39 w 56"/>
                  <a:gd name="T31" fmla="*/ 46 h 48"/>
                  <a:gd name="T32" fmla="*/ 44 w 56"/>
                  <a:gd name="T33" fmla="*/ 44 h 48"/>
                  <a:gd name="T34" fmla="*/ 48 w 56"/>
                  <a:gd name="T35" fmla="*/ 41 h 48"/>
                  <a:gd name="T36" fmla="*/ 50 w 56"/>
                  <a:gd name="T37" fmla="*/ 39 h 48"/>
                  <a:gd name="T38" fmla="*/ 53 w 56"/>
                  <a:gd name="T39" fmla="*/ 35 h 48"/>
                  <a:gd name="T40" fmla="*/ 55 w 56"/>
                  <a:gd name="T41" fmla="*/ 31 h 48"/>
                  <a:gd name="T42" fmla="*/ 56 w 56"/>
                  <a:gd name="T43" fmla="*/ 28 h 48"/>
                  <a:gd name="T44" fmla="*/ 56 w 56"/>
                  <a:gd name="T45" fmla="*/ 24 h 48"/>
                  <a:gd name="T46" fmla="*/ 56 w 56"/>
                  <a:gd name="T47" fmla="*/ 20 h 48"/>
                  <a:gd name="T48" fmla="*/ 55 w 56"/>
                  <a:gd name="T49" fmla="*/ 17 h 48"/>
                  <a:gd name="T50" fmla="*/ 51 w 56"/>
                  <a:gd name="T51" fmla="*/ 13 h 48"/>
                  <a:gd name="T52" fmla="*/ 50 w 56"/>
                  <a:gd name="T53" fmla="*/ 10 h 48"/>
                  <a:gd name="T54" fmla="*/ 46 w 56"/>
                  <a:gd name="T55" fmla="*/ 8 h 48"/>
                  <a:gd name="T56" fmla="*/ 42 w 56"/>
                  <a:gd name="T57" fmla="*/ 4 h 48"/>
                  <a:gd name="T58" fmla="*/ 39 w 56"/>
                  <a:gd name="T59" fmla="*/ 3 h 48"/>
                  <a:gd name="T60" fmla="*/ 34 w 56"/>
                  <a:gd name="T61" fmla="*/ 0 h 48"/>
                  <a:gd name="T62" fmla="*/ 30 w 56"/>
                  <a:gd name="T63" fmla="*/ 0 h 48"/>
                  <a:gd name="T64" fmla="*/ 26 w 56"/>
                  <a:gd name="T65" fmla="*/ 0 h 48"/>
                  <a:gd name="T66" fmla="*/ 20 w 56"/>
                  <a:gd name="T67" fmla="*/ 0 h 48"/>
                  <a:gd name="T68" fmla="*/ 16 w 56"/>
                  <a:gd name="T69" fmla="*/ 3 h 48"/>
                  <a:gd name="T70" fmla="*/ 12 w 56"/>
                  <a:gd name="T71" fmla="*/ 4 h 48"/>
                  <a:gd name="T72" fmla="*/ 9 w 56"/>
                  <a:gd name="T73" fmla="*/ 8 h 48"/>
                  <a:gd name="T74" fmla="*/ 5 w 56"/>
                  <a:gd name="T75" fmla="*/ 10 h 48"/>
                  <a:gd name="T76" fmla="*/ 2 w 56"/>
                  <a:gd name="T77" fmla="*/ 13 h 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6"/>
                  <a:gd name="T118" fmla="*/ 0 h 48"/>
                  <a:gd name="T119" fmla="*/ 56 w 56"/>
                  <a:gd name="T120" fmla="*/ 48 h 4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6" h="48">
                    <a:moveTo>
                      <a:pt x="2" y="13"/>
                    </a:moveTo>
                    <a:lnTo>
                      <a:pt x="2" y="17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5" y="39"/>
                    </a:lnTo>
                    <a:lnTo>
                      <a:pt x="9" y="43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21" y="48"/>
                    </a:lnTo>
                    <a:lnTo>
                      <a:pt x="26" y="48"/>
                    </a:lnTo>
                    <a:lnTo>
                      <a:pt x="32" y="48"/>
                    </a:lnTo>
                    <a:lnTo>
                      <a:pt x="35" y="48"/>
                    </a:lnTo>
                    <a:lnTo>
                      <a:pt x="39" y="46"/>
                    </a:lnTo>
                    <a:lnTo>
                      <a:pt x="44" y="44"/>
                    </a:lnTo>
                    <a:lnTo>
                      <a:pt x="48" y="41"/>
                    </a:lnTo>
                    <a:lnTo>
                      <a:pt x="50" y="39"/>
                    </a:lnTo>
                    <a:lnTo>
                      <a:pt x="53" y="35"/>
                    </a:lnTo>
                    <a:lnTo>
                      <a:pt x="55" y="31"/>
                    </a:lnTo>
                    <a:lnTo>
                      <a:pt x="56" y="28"/>
                    </a:lnTo>
                    <a:lnTo>
                      <a:pt x="56" y="24"/>
                    </a:lnTo>
                    <a:lnTo>
                      <a:pt x="56" y="20"/>
                    </a:lnTo>
                    <a:lnTo>
                      <a:pt x="55" y="17"/>
                    </a:lnTo>
                    <a:lnTo>
                      <a:pt x="51" y="13"/>
                    </a:lnTo>
                    <a:lnTo>
                      <a:pt x="50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9" y="3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6" y="3"/>
                    </a:lnTo>
                    <a:lnTo>
                      <a:pt x="12" y="4"/>
                    </a:lnTo>
                    <a:lnTo>
                      <a:pt x="9" y="8"/>
                    </a:lnTo>
                    <a:lnTo>
                      <a:pt x="5" y="1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6" name="Freeform 21"/>
              <p:cNvSpPr>
                <a:spLocks/>
              </p:cNvSpPr>
              <p:nvPr/>
            </p:nvSpPr>
            <p:spPr bwMode="auto">
              <a:xfrm>
                <a:off x="1367" y="1086"/>
                <a:ext cx="18" cy="16"/>
              </a:xfrm>
              <a:custGeom>
                <a:avLst/>
                <a:gdLst>
                  <a:gd name="T0" fmla="*/ 18 w 18"/>
                  <a:gd name="T1" fmla="*/ 5 h 16"/>
                  <a:gd name="T2" fmla="*/ 16 w 18"/>
                  <a:gd name="T3" fmla="*/ 3 h 16"/>
                  <a:gd name="T4" fmla="*/ 15 w 18"/>
                  <a:gd name="T5" fmla="*/ 1 h 16"/>
                  <a:gd name="T6" fmla="*/ 13 w 18"/>
                  <a:gd name="T7" fmla="*/ 0 h 16"/>
                  <a:gd name="T8" fmla="*/ 11 w 18"/>
                  <a:gd name="T9" fmla="*/ 0 h 16"/>
                  <a:gd name="T10" fmla="*/ 8 w 18"/>
                  <a:gd name="T11" fmla="*/ 0 h 16"/>
                  <a:gd name="T12" fmla="*/ 6 w 18"/>
                  <a:gd name="T13" fmla="*/ 0 h 16"/>
                  <a:gd name="T14" fmla="*/ 2 w 18"/>
                  <a:gd name="T15" fmla="*/ 1 h 16"/>
                  <a:gd name="T16" fmla="*/ 1 w 18"/>
                  <a:gd name="T17" fmla="*/ 3 h 16"/>
                  <a:gd name="T18" fmla="*/ 0 w 18"/>
                  <a:gd name="T19" fmla="*/ 5 h 16"/>
                  <a:gd name="T20" fmla="*/ 0 w 18"/>
                  <a:gd name="T21" fmla="*/ 8 h 16"/>
                  <a:gd name="T22" fmla="*/ 0 w 18"/>
                  <a:gd name="T23" fmla="*/ 9 h 16"/>
                  <a:gd name="T24" fmla="*/ 1 w 18"/>
                  <a:gd name="T25" fmla="*/ 11 h 16"/>
                  <a:gd name="T26" fmla="*/ 2 w 18"/>
                  <a:gd name="T27" fmla="*/ 14 h 16"/>
                  <a:gd name="T28" fmla="*/ 6 w 18"/>
                  <a:gd name="T29" fmla="*/ 15 h 16"/>
                  <a:gd name="T30" fmla="*/ 8 w 18"/>
                  <a:gd name="T31" fmla="*/ 15 h 16"/>
                  <a:gd name="T32" fmla="*/ 9 w 18"/>
                  <a:gd name="T33" fmla="*/ 16 h 16"/>
                  <a:gd name="T34" fmla="*/ 13 w 18"/>
                  <a:gd name="T35" fmla="*/ 15 h 16"/>
                  <a:gd name="T36" fmla="*/ 15 w 18"/>
                  <a:gd name="T37" fmla="*/ 14 h 16"/>
                  <a:gd name="T38" fmla="*/ 16 w 18"/>
                  <a:gd name="T39" fmla="*/ 11 h 16"/>
                  <a:gd name="T40" fmla="*/ 18 w 18"/>
                  <a:gd name="T41" fmla="*/ 9 h 16"/>
                  <a:gd name="T42" fmla="*/ 18 w 18"/>
                  <a:gd name="T43" fmla="*/ 8 h 16"/>
                  <a:gd name="T44" fmla="*/ 18 w 18"/>
                  <a:gd name="T45" fmla="*/ 5 h 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"/>
                  <a:gd name="T70" fmla="*/ 0 h 16"/>
                  <a:gd name="T71" fmla="*/ 18 w 18"/>
                  <a:gd name="T72" fmla="*/ 16 h 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" h="16">
                    <a:moveTo>
                      <a:pt x="18" y="5"/>
                    </a:moveTo>
                    <a:lnTo>
                      <a:pt x="16" y="3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7" name="Freeform 22"/>
              <p:cNvSpPr>
                <a:spLocks/>
              </p:cNvSpPr>
              <p:nvPr/>
            </p:nvSpPr>
            <p:spPr bwMode="auto">
              <a:xfrm>
                <a:off x="1322" y="1047"/>
                <a:ext cx="107" cy="93"/>
              </a:xfrm>
              <a:custGeom>
                <a:avLst/>
                <a:gdLst>
                  <a:gd name="T0" fmla="*/ 82 w 107"/>
                  <a:gd name="T1" fmla="*/ 50 h 93"/>
                  <a:gd name="T2" fmla="*/ 79 w 107"/>
                  <a:gd name="T3" fmla="*/ 58 h 93"/>
                  <a:gd name="T4" fmla="*/ 74 w 107"/>
                  <a:gd name="T5" fmla="*/ 63 h 93"/>
                  <a:gd name="T6" fmla="*/ 65 w 107"/>
                  <a:gd name="T7" fmla="*/ 68 h 93"/>
                  <a:gd name="T8" fmla="*/ 58 w 107"/>
                  <a:gd name="T9" fmla="*/ 70 h 93"/>
                  <a:gd name="T10" fmla="*/ 47 w 107"/>
                  <a:gd name="T11" fmla="*/ 70 h 93"/>
                  <a:gd name="T12" fmla="*/ 40 w 107"/>
                  <a:gd name="T13" fmla="*/ 67 h 93"/>
                  <a:gd name="T14" fmla="*/ 33 w 107"/>
                  <a:gd name="T15" fmla="*/ 61 h 93"/>
                  <a:gd name="T16" fmla="*/ 28 w 107"/>
                  <a:gd name="T17" fmla="*/ 54 h 93"/>
                  <a:gd name="T18" fmla="*/ 26 w 107"/>
                  <a:gd name="T19" fmla="*/ 47 h 93"/>
                  <a:gd name="T20" fmla="*/ 28 w 107"/>
                  <a:gd name="T21" fmla="*/ 39 h 93"/>
                  <a:gd name="T22" fmla="*/ 33 w 107"/>
                  <a:gd name="T23" fmla="*/ 32 h 93"/>
                  <a:gd name="T24" fmla="*/ 40 w 107"/>
                  <a:gd name="T25" fmla="*/ 27 h 93"/>
                  <a:gd name="T26" fmla="*/ 46 w 107"/>
                  <a:gd name="T27" fmla="*/ 24 h 93"/>
                  <a:gd name="T28" fmla="*/ 56 w 107"/>
                  <a:gd name="T29" fmla="*/ 22 h 93"/>
                  <a:gd name="T30" fmla="*/ 65 w 107"/>
                  <a:gd name="T31" fmla="*/ 25 h 93"/>
                  <a:gd name="T32" fmla="*/ 72 w 107"/>
                  <a:gd name="T33" fmla="*/ 30 h 93"/>
                  <a:gd name="T34" fmla="*/ 77 w 107"/>
                  <a:gd name="T35" fmla="*/ 35 h 93"/>
                  <a:gd name="T36" fmla="*/ 82 w 107"/>
                  <a:gd name="T37" fmla="*/ 44 h 93"/>
                  <a:gd name="T38" fmla="*/ 107 w 107"/>
                  <a:gd name="T39" fmla="*/ 46 h 93"/>
                  <a:gd name="T40" fmla="*/ 106 w 107"/>
                  <a:gd name="T41" fmla="*/ 35 h 93"/>
                  <a:gd name="T42" fmla="*/ 100 w 107"/>
                  <a:gd name="T43" fmla="*/ 25 h 93"/>
                  <a:gd name="T44" fmla="*/ 94 w 107"/>
                  <a:gd name="T45" fmla="*/ 15 h 93"/>
                  <a:gd name="T46" fmla="*/ 84 w 107"/>
                  <a:gd name="T47" fmla="*/ 8 h 93"/>
                  <a:gd name="T48" fmla="*/ 74 w 107"/>
                  <a:gd name="T49" fmla="*/ 4 h 93"/>
                  <a:gd name="T50" fmla="*/ 61 w 107"/>
                  <a:gd name="T51" fmla="*/ 0 h 93"/>
                  <a:gd name="T52" fmla="*/ 42 w 107"/>
                  <a:gd name="T53" fmla="*/ 2 h 93"/>
                  <a:gd name="T54" fmla="*/ 30 w 107"/>
                  <a:gd name="T55" fmla="*/ 4 h 93"/>
                  <a:gd name="T56" fmla="*/ 21 w 107"/>
                  <a:gd name="T57" fmla="*/ 11 h 93"/>
                  <a:gd name="T58" fmla="*/ 11 w 107"/>
                  <a:gd name="T59" fmla="*/ 18 h 93"/>
                  <a:gd name="T60" fmla="*/ 4 w 107"/>
                  <a:gd name="T61" fmla="*/ 28 h 93"/>
                  <a:gd name="T62" fmla="*/ 1 w 107"/>
                  <a:gd name="T63" fmla="*/ 39 h 93"/>
                  <a:gd name="T64" fmla="*/ 0 w 107"/>
                  <a:gd name="T65" fmla="*/ 50 h 93"/>
                  <a:gd name="T66" fmla="*/ 3 w 107"/>
                  <a:gd name="T67" fmla="*/ 61 h 93"/>
                  <a:gd name="T68" fmla="*/ 8 w 107"/>
                  <a:gd name="T69" fmla="*/ 70 h 93"/>
                  <a:gd name="T70" fmla="*/ 16 w 107"/>
                  <a:gd name="T71" fmla="*/ 79 h 93"/>
                  <a:gd name="T72" fmla="*/ 26 w 107"/>
                  <a:gd name="T73" fmla="*/ 86 h 93"/>
                  <a:gd name="T74" fmla="*/ 38 w 107"/>
                  <a:gd name="T75" fmla="*/ 90 h 93"/>
                  <a:gd name="T76" fmla="*/ 51 w 107"/>
                  <a:gd name="T77" fmla="*/ 93 h 93"/>
                  <a:gd name="T78" fmla="*/ 63 w 107"/>
                  <a:gd name="T79" fmla="*/ 92 h 93"/>
                  <a:gd name="T80" fmla="*/ 75 w 107"/>
                  <a:gd name="T81" fmla="*/ 90 h 93"/>
                  <a:gd name="T82" fmla="*/ 86 w 107"/>
                  <a:gd name="T83" fmla="*/ 83 h 93"/>
                  <a:gd name="T84" fmla="*/ 95 w 107"/>
                  <a:gd name="T85" fmla="*/ 77 h 93"/>
                  <a:gd name="T86" fmla="*/ 102 w 107"/>
                  <a:gd name="T87" fmla="*/ 67 h 93"/>
                  <a:gd name="T88" fmla="*/ 106 w 107"/>
                  <a:gd name="T89" fmla="*/ 57 h 93"/>
                  <a:gd name="T90" fmla="*/ 107 w 107"/>
                  <a:gd name="T91" fmla="*/ 46 h 9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7"/>
                  <a:gd name="T139" fmla="*/ 0 h 93"/>
                  <a:gd name="T140" fmla="*/ 107 w 107"/>
                  <a:gd name="T141" fmla="*/ 93 h 9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7" h="93">
                    <a:moveTo>
                      <a:pt x="82" y="46"/>
                    </a:moveTo>
                    <a:lnTo>
                      <a:pt x="82" y="50"/>
                    </a:lnTo>
                    <a:lnTo>
                      <a:pt x="81" y="53"/>
                    </a:lnTo>
                    <a:lnTo>
                      <a:pt x="79" y="58"/>
                    </a:lnTo>
                    <a:lnTo>
                      <a:pt x="76" y="61"/>
                    </a:lnTo>
                    <a:lnTo>
                      <a:pt x="74" y="63"/>
                    </a:lnTo>
                    <a:lnTo>
                      <a:pt x="70" y="66"/>
                    </a:lnTo>
                    <a:lnTo>
                      <a:pt x="65" y="68"/>
                    </a:lnTo>
                    <a:lnTo>
                      <a:pt x="61" y="70"/>
                    </a:lnTo>
                    <a:lnTo>
                      <a:pt x="58" y="70"/>
                    </a:lnTo>
                    <a:lnTo>
                      <a:pt x="53" y="70"/>
                    </a:lnTo>
                    <a:lnTo>
                      <a:pt x="47" y="70"/>
                    </a:lnTo>
                    <a:lnTo>
                      <a:pt x="44" y="68"/>
                    </a:lnTo>
                    <a:lnTo>
                      <a:pt x="40" y="67"/>
                    </a:lnTo>
                    <a:lnTo>
                      <a:pt x="35" y="65"/>
                    </a:lnTo>
                    <a:lnTo>
                      <a:pt x="33" y="61"/>
                    </a:lnTo>
                    <a:lnTo>
                      <a:pt x="30" y="58"/>
                    </a:lnTo>
                    <a:lnTo>
                      <a:pt x="28" y="54"/>
                    </a:lnTo>
                    <a:lnTo>
                      <a:pt x="28" y="50"/>
                    </a:lnTo>
                    <a:lnTo>
                      <a:pt x="26" y="47"/>
                    </a:lnTo>
                    <a:lnTo>
                      <a:pt x="28" y="44"/>
                    </a:lnTo>
                    <a:lnTo>
                      <a:pt x="28" y="39"/>
                    </a:lnTo>
                    <a:lnTo>
                      <a:pt x="30" y="35"/>
                    </a:lnTo>
                    <a:lnTo>
                      <a:pt x="33" y="32"/>
                    </a:lnTo>
                    <a:lnTo>
                      <a:pt x="35" y="30"/>
                    </a:lnTo>
                    <a:lnTo>
                      <a:pt x="40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52" y="22"/>
                    </a:lnTo>
                    <a:lnTo>
                      <a:pt x="56" y="22"/>
                    </a:lnTo>
                    <a:lnTo>
                      <a:pt x="61" y="24"/>
                    </a:lnTo>
                    <a:lnTo>
                      <a:pt x="65" y="25"/>
                    </a:lnTo>
                    <a:lnTo>
                      <a:pt x="70" y="27"/>
                    </a:lnTo>
                    <a:lnTo>
                      <a:pt x="72" y="30"/>
                    </a:lnTo>
                    <a:lnTo>
                      <a:pt x="76" y="32"/>
                    </a:lnTo>
                    <a:lnTo>
                      <a:pt x="77" y="35"/>
                    </a:lnTo>
                    <a:lnTo>
                      <a:pt x="81" y="39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107" y="46"/>
                    </a:lnTo>
                    <a:lnTo>
                      <a:pt x="107" y="41"/>
                    </a:lnTo>
                    <a:lnTo>
                      <a:pt x="106" y="35"/>
                    </a:lnTo>
                    <a:lnTo>
                      <a:pt x="104" y="31"/>
                    </a:lnTo>
                    <a:lnTo>
                      <a:pt x="100" y="25"/>
                    </a:lnTo>
                    <a:lnTo>
                      <a:pt x="98" y="20"/>
                    </a:lnTo>
                    <a:lnTo>
                      <a:pt x="94" y="15"/>
                    </a:lnTo>
                    <a:lnTo>
                      <a:pt x="90" y="12"/>
                    </a:lnTo>
                    <a:lnTo>
                      <a:pt x="84" y="8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1" y="0"/>
                    </a:lnTo>
                    <a:lnTo>
                      <a:pt x="49" y="0"/>
                    </a:lnTo>
                    <a:lnTo>
                      <a:pt x="42" y="2"/>
                    </a:lnTo>
                    <a:lnTo>
                      <a:pt x="37" y="2"/>
                    </a:lnTo>
                    <a:lnTo>
                      <a:pt x="30" y="4"/>
                    </a:lnTo>
                    <a:lnTo>
                      <a:pt x="24" y="7"/>
                    </a:lnTo>
                    <a:lnTo>
                      <a:pt x="21" y="11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8" y="24"/>
                    </a:lnTo>
                    <a:lnTo>
                      <a:pt x="4" y="28"/>
                    </a:lnTo>
                    <a:lnTo>
                      <a:pt x="3" y="33"/>
                    </a:lnTo>
                    <a:lnTo>
                      <a:pt x="1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1" y="83"/>
                    </a:lnTo>
                    <a:lnTo>
                      <a:pt x="26" y="86"/>
                    </a:lnTo>
                    <a:lnTo>
                      <a:pt x="31" y="90"/>
                    </a:lnTo>
                    <a:lnTo>
                      <a:pt x="38" y="90"/>
                    </a:lnTo>
                    <a:lnTo>
                      <a:pt x="44" y="92"/>
                    </a:lnTo>
                    <a:lnTo>
                      <a:pt x="51" y="93"/>
                    </a:lnTo>
                    <a:lnTo>
                      <a:pt x="56" y="93"/>
                    </a:lnTo>
                    <a:lnTo>
                      <a:pt x="63" y="92"/>
                    </a:lnTo>
                    <a:lnTo>
                      <a:pt x="70" y="90"/>
                    </a:lnTo>
                    <a:lnTo>
                      <a:pt x="75" y="90"/>
                    </a:lnTo>
                    <a:lnTo>
                      <a:pt x="81" y="87"/>
                    </a:lnTo>
                    <a:lnTo>
                      <a:pt x="86" y="83"/>
                    </a:lnTo>
                    <a:lnTo>
                      <a:pt x="91" y="80"/>
                    </a:lnTo>
                    <a:lnTo>
                      <a:pt x="95" y="77"/>
                    </a:lnTo>
                    <a:lnTo>
                      <a:pt x="98" y="72"/>
                    </a:lnTo>
                    <a:lnTo>
                      <a:pt x="102" y="67"/>
                    </a:lnTo>
                    <a:lnTo>
                      <a:pt x="105" y="61"/>
                    </a:lnTo>
                    <a:lnTo>
                      <a:pt x="106" y="57"/>
                    </a:lnTo>
                    <a:lnTo>
                      <a:pt x="107" y="50"/>
                    </a:lnTo>
                    <a:lnTo>
                      <a:pt x="107" y="46"/>
                    </a:lnTo>
                    <a:lnTo>
                      <a:pt x="82" y="4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8" name="Freeform 23"/>
              <p:cNvSpPr>
                <a:spLocks/>
              </p:cNvSpPr>
              <p:nvPr/>
            </p:nvSpPr>
            <p:spPr bwMode="auto">
              <a:xfrm>
                <a:off x="1230" y="1071"/>
                <a:ext cx="54" cy="48"/>
              </a:xfrm>
              <a:custGeom>
                <a:avLst/>
                <a:gdLst>
                  <a:gd name="T0" fmla="*/ 2 w 54"/>
                  <a:gd name="T1" fmla="*/ 13 h 48"/>
                  <a:gd name="T2" fmla="*/ 1 w 54"/>
                  <a:gd name="T3" fmla="*/ 16 h 48"/>
                  <a:gd name="T4" fmla="*/ 0 w 54"/>
                  <a:gd name="T5" fmla="*/ 20 h 48"/>
                  <a:gd name="T6" fmla="*/ 0 w 54"/>
                  <a:gd name="T7" fmla="*/ 24 h 48"/>
                  <a:gd name="T8" fmla="*/ 0 w 54"/>
                  <a:gd name="T9" fmla="*/ 28 h 48"/>
                  <a:gd name="T10" fmla="*/ 1 w 54"/>
                  <a:gd name="T11" fmla="*/ 31 h 48"/>
                  <a:gd name="T12" fmla="*/ 2 w 54"/>
                  <a:gd name="T13" fmla="*/ 35 h 48"/>
                  <a:gd name="T14" fmla="*/ 5 w 54"/>
                  <a:gd name="T15" fmla="*/ 39 h 48"/>
                  <a:gd name="T16" fmla="*/ 9 w 54"/>
                  <a:gd name="T17" fmla="*/ 42 h 48"/>
                  <a:gd name="T18" fmla="*/ 12 w 54"/>
                  <a:gd name="T19" fmla="*/ 44 h 48"/>
                  <a:gd name="T20" fmla="*/ 16 w 54"/>
                  <a:gd name="T21" fmla="*/ 46 h 48"/>
                  <a:gd name="T22" fmla="*/ 20 w 54"/>
                  <a:gd name="T23" fmla="*/ 46 h 48"/>
                  <a:gd name="T24" fmla="*/ 25 w 54"/>
                  <a:gd name="T25" fmla="*/ 48 h 48"/>
                  <a:gd name="T26" fmla="*/ 30 w 54"/>
                  <a:gd name="T27" fmla="*/ 48 h 48"/>
                  <a:gd name="T28" fmla="*/ 34 w 54"/>
                  <a:gd name="T29" fmla="*/ 46 h 48"/>
                  <a:gd name="T30" fmla="*/ 39 w 54"/>
                  <a:gd name="T31" fmla="*/ 46 h 48"/>
                  <a:gd name="T32" fmla="*/ 43 w 54"/>
                  <a:gd name="T33" fmla="*/ 43 h 48"/>
                  <a:gd name="T34" fmla="*/ 46 w 54"/>
                  <a:gd name="T35" fmla="*/ 42 h 48"/>
                  <a:gd name="T36" fmla="*/ 50 w 54"/>
                  <a:gd name="T37" fmla="*/ 39 h 48"/>
                  <a:gd name="T38" fmla="*/ 51 w 54"/>
                  <a:gd name="T39" fmla="*/ 34 h 48"/>
                  <a:gd name="T40" fmla="*/ 53 w 54"/>
                  <a:gd name="T41" fmla="*/ 31 h 48"/>
                  <a:gd name="T42" fmla="*/ 54 w 54"/>
                  <a:gd name="T43" fmla="*/ 28 h 48"/>
                  <a:gd name="T44" fmla="*/ 54 w 54"/>
                  <a:gd name="T45" fmla="*/ 23 h 48"/>
                  <a:gd name="T46" fmla="*/ 54 w 54"/>
                  <a:gd name="T47" fmla="*/ 21 h 48"/>
                  <a:gd name="T48" fmla="*/ 53 w 54"/>
                  <a:gd name="T49" fmla="*/ 16 h 48"/>
                  <a:gd name="T50" fmla="*/ 51 w 54"/>
                  <a:gd name="T51" fmla="*/ 13 h 48"/>
                  <a:gd name="T52" fmla="*/ 49 w 54"/>
                  <a:gd name="T53" fmla="*/ 9 h 48"/>
                  <a:gd name="T54" fmla="*/ 46 w 54"/>
                  <a:gd name="T55" fmla="*/ 7 h 48"/>
                  <a:gd name="T56" fmla="*/ 42 w 54"/>
                  <a:gd name="T57" fmla="*/ 3 h 48"/>
                  <a:gd name="T58" fmla="*/ 37 w 54"/>
                  <a:gd name="T59" fmla="*/ 2 h 48"/>
                  <a:gd name="T60" fmla="*/ 34 w 54"/>
                  <a:gd name="T61" fmla="*/ 1 h 48"/>
                  <a:gd name="T62" fmla="*/ 30 w 54"/>
                  <a:gd name="T63" fmla="*/ 0 h 48"/>
                  <a:gd name="T64" fmla="*/ 24 w 54"/>
                  <a:gd name="T65" fmla="*/ 0 h 48"/>
                  <a:gd name="T66" fmla="*/ 20 w 54"/>
                  <a:gd name="T67" fmla="*/ 1 h 48"/>
                  <a:gd name="T68" fmla="*/ 16 w 54"/>
                  <a:gd name="T69" fmla="*/ 2 h 48"/>
                  <a:gd name="T70" fmla="*/ 12 w 54"/>
                  <a:gd name="T71" fmla="*/ 3 h 48"/>
                  <a:gd name="T72" fmla="*/ 7 w 54"/>
                  <a:gd name="T73" fmla="*/ 7 h 48"/>
                  <a:gd name="T74" fmla="*/ 5 w 54"/>
                  <a:gd name="T75" fmla="*/ 9 h 48"/>
                  <a:gd name="T76" fmla="*/ 2 w 54"/>
                  <a:gd name="T77" fmla="*/ 13 h 4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4"/>
                  <a:gd name="T118" fmla="*/ 0 h 48"/>
                  <a:gd name="T119" fmla="*/ 54 w 54"/>
                  <a:gd name="T120" fmla="*/ 48 h 4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4" h="48">
                    <a:moveTo>
                      <a:pt x="2" y="13"/>
                    </a:moveTo>
                    <a:lnTo>
                      <a:pt x="1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2" y="35"/>
                    </a:lnTo>
                    <a:lnTo>
                      <a:pt x="5" y="39"/>
                    </a:lnTo>
                    <a:lnTo>
                      <a:pt x="9" y="42"/>
                    </a:lnTo>
                    <a:lnTo>
                      <a:pt x="12" y="44"/>
                    </a:lnTo>
                    <a:lnTo>
                      <a:pt x="16" y="46"/>
                    </a:lnTo>
                    <a:lnTo>
                      <a:pt x="20" y="46"/>
                    </a:lnTo>
                    <a:lnTo>
                      <a:pt x="25" y="48"/>
                    </a:lnTo>
                    <a:lnTo>
                      <a:pt x="30" y="48"/>
                    </a:lnTo>
                    <a:lnTo>
                      <a:pt x="34" y="46"/>
                    </a:lnTo>
                    <a:lnTo>
                      <a:pt x="39" y="46"/>
                    </a:lnTo>
                    <a:lnTo>
                      <a:pt x="43" y="43"/>
                    </a:lnTo>
                    <a:lnTo>
                      <a:pt x="46" y="42"/>
                    </a:lnTo>
                    <a:lnTo>
                      <a:pt x="50" y="39"/>
                    </a:lnTo>
                    <a:lnTo>
                      <a:pt x="51" y="34"/>
                    </a:lnTo>
                    <a:lnTo>
                      <a:pt x="53" y="31"/>
                    </a:lnTo>
                    <a:lnTo>
                      <a:pt x="54" y="28"/>
                    </a:lnTo>
                    <a:lnTo>
                      <a:pt x="54" y="23"/>
                    </a:lnTo>
                    <a:lnTo>
                      <a:pt x="54" y="21"/>
                    </a:lnTo>
                    <a:lnTo>
                      <a:pt x="53" y="16"/>
                    </a:lnTo>
                    <a:lnTo>
                      <a:pt x="51" y="13"/>
                    </a:lnTo>
                    <a:lnTo>
                      <a:pt x="49" y="9"/>
                    </a:lnTo>
                    <a:lnTo>
                      <a:pt x="46" y="7"/>
                    </a:lnTo>
                    <a:lnTo>
                      <a:pt x="42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20" y="1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99" name="Freeform 24"/>
              <p:cNvSpPr>
                <a:spLocks/>
              </p:cNvSpPr>
              <p:nvPr/>
            </p:nvSpPr>
            <p:spPr bwMode="auto">
              <a:xfrm>
                <a:off x="1248" y="1087"/>
                <a:ext cx="19" cy="17"/>
              </a:xfrm>
              <a:custGeom>
                <a:avLst/>
                <a:gdLst>
                  <a:gd name="T0" fmla="*/ 19 w 19"/>
                  <a:gd name="T1" fmla="*/ 6 h 17"/>
                  <a:gd name="T2" fmla="*/ 17 w 19"/>
                  <a:gd name="T3" fmla="*/ 4 h 17"/>
                  <a:gd name="T4" fmla="*/ 16 w 19"/>
                  <a:gd name="T5" fmla="*/ 1 h 17"/>
                  <a:gd name="T6" fmla="*/ 13 w 19"/>
                  <a:gd name="T7" fmla="*/ 0 h 17"/>
                  <a:gd name="T8" fmla="*/ 10 w 19"/>
                  <a:gd name="T9" fmla="*/ 0 h 17"/>
                  <a:gd name="T10" fmla="*/ 7 w 19"/>
                  <a:gd name="T11" fmla="*/ 0 h 17"/>
                  <a:gd name="T12" fmla="*/ 5 w 19"/>
                  <a:gd name="T13" fmla="*/ 0 h 17"/>
                  <a:gd name="T14" fmla="*/ 3 w 19"/>
                  <a:gd name="T15" fmla="*/ 1 h 17"/>
                  <a:gd name="T16" fmla="*/ 2 w 19"/>
                  <a:gd name="T17" fmla="*/ 4 h 17"/>
                  <a:gd name="T18" fmla="*/ 1 w 19"/>
                  <a:gd name="T19" fmla="*/ 6 h 17"/>
                  <a:gd name="T20" fmla="*/ 0 w 19"/>
                  <a:gd name="T21" fmla="*/ 8 h 17"/>
                  <a:gd name="T22" fmla="*/ 1 w 19"/>
                  <a:gd name="T23" fmla="*/ 10 h 17"/>
                  <a:gd name="T24" fmla="*/ 1 w 19"/>
                  <a:gd name="T25" fmla="*/ 12 h 17"/>
                  <a:gd name="T26" fmla="*/ 3 w 19"/>
                  <a:gd name="T27" fmla="*/ 14 h 17"/>
                  <a:gd name="T28" fmla="*/ 5 w 19"/>
                  <a:gd name="T29" fmla="*/ 15 h 17"/>
                  <a:gd name="T30" fmla="*/ 7 w 19"/>
                  <a:gd name="T31" fmla="*/ 17 h 17"/>
                  <a:gd name="T32" fmla="*/ 10 w 19"/>
                  <a:gd name="T33" fmla="*/ 17 h 17"/>
                  <a:gd name="T34" fmla="*/ 13 w 19"/>
                  <a:gd name="T35" fmla="*/ 15 h 17"/>
                  <a:gd name="T36" fmla="*/ 16 w 19"/>
                  <a:gd name="T37" fmla="*/ 14 h 17"/>
                  <a:gd name="T38" fmla="*/ 17 w 19"/>
                  <a:gd name="T39" fmla="*/ 12 h 17"/>
                  <a:gd name="T40" fmla="*/ 19 w 19"/>
                  <a:gd name="T41" fmla="*/ 10 h 17"/>
                  <a:gd name="T42" fmla="*/ 19 w 19"/>
                  <a:gd name="T43" fmla="*/ 8 h 17"/>
                  <a:gd name="T44" fmla="*/ 19 w 19"/>
                  <a:gd name="T45" fmla="*/ 6 h 1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9"/>
                  <a:gd name="T70" fmla="*/ 0 h 17"/>
                  <a:gd name="T71" fmla="*/ 19 w 19"/>
                  <a:gd name="T72" fmla="*/ 17 h 1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9" h="17">
                    <a:moveTo>
                      <a:pt x="19" y="6"/>
                    </a:moveTo>
                    <a:lnTo>
                      <a:pt x="17" y="4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3" y="15"/>
                    </a:lnTo>
                    <a:lnTo>
                      <a:pt x="16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0" name="Freeform 25"/>
              <p:cNvSpPr>
                <a:spLocks/>
              </p:cNvSpPr>
              <p:nvPr/>
            </p:nvSpPr>
            <p:spPr bwMode="auto">
              <a:xfrm>
                <a:off x="1204" y="1049"/>
                <a:ext cx="106" cy="91"/>
              </a:xfrm>
              <a:custGeom>
                <a:avLst/>
                <a:gdLst>
                  <a:gd name="T0" fmla="*/ 80 w 106"/>
                  <a:gd name="T1" fmla="*/ 50 h 91"/>
                  <a:gd name="T2" fmla="*/ 77 w 106"/>
                  <a:gd name="T3" fmla="*/ 57 h 91"/>
                  <a:gd name="T4" fmla="*/ 72 w 106"/>
                  <a:gd name="T5" fmla="*/ 64 h 91"/>
                  <a:gd name="T6" fmla="*/ 65 w 106"/>
                  <a:gd name="T7" fmla="*/ 68 h 91"/>
                  <a:gd name="T8" fmla="*/ 56 w 106"/>
                  <a:gd name="T9" fmla="*/ 70 h 91"/>
                  <a:gd name="T10" fmla="*/ 46 w 106"/>
                  <a:gd name="T11" fmla="*/ 68 h 91"/>
                  <a:gd name="T12" fmla="*/ 38 w 106"/>
                  <a:gd name="T13" fmla="*/ 66 h 91"/>
                  <a:gd name="T14" fmla="*/ 31 w 106"/>
                  <a:gd name="T15" fmla="*/ 61 h 91"/>
                  <a:gd name="T16" fmla="*/ 27 w 106"/>
                  <a:gd name="T17" fmla="*/ 53 h 91"/>
                  <a:gd name="T18" fmla="*/ 26 w 106"/>
                  <a:gd name="T19" fmla="*/ 46 h 91"/>
                  <a:gd name="T20" fmla="*/ 27 w 106"/>
                  <a:gd name="T21" fmla="*/ 39 h 91"/>
                  <a:gd name="T22" fmla="*/ 31 w 106"/>
                  <a:gd name="T23" fmla="*/ 31 h 91"/>
                  <a:gd name="T24" fmla="*/ 38 w 106"/>
                  <a:gd name="T25" fmla="*/ 26 h 91"/>
                  <a:gd name="T26" fmla="*/ 46 w 106"/>
                  <a:gd name="T27" fmla="*/ 23 h 91"/>
                  <a:gd name="T28" fmla="*/ 56 w 106"/>
                  <a:gd name="T29" fmla="*/ 23 h 91"/>
                  <a:gd name="T30" fmla="*/ 63 w 106"/>
                  <a:gd name="T31" fmla="*/ 24 h 91"/>
                  <a:gd name="T32" fmla="*/ 72 w 106"/>
                  <a:gd name="T33" fmla="*/ 29 h 91"/>
                  <a:gd name="T34" fmla="*/ 77 w 106"/>
                  <a:gd name="T35" fmla="*/ 35 h 91"/>
                  <a:gd name="T36" fmla="*/ 80 w 106"/>
                  <a:gd name="T37" fmla="*/ 43 h 91"/>
                  <a:gd name="T38" fmla="*/ 106 w 106"/>
                  <a:gd name="T39" fmla="*/ 45 h 91"/>
                  <a:gd name="T40" fmla="*/ 105 w 106"/>
                  <a:gd name="T41" fmla="*/ 35 h 91"/>
                  <a:gd name="T42" fmla="*/ 100 w 106"/>
                  <a:gd name="T43" fmla="*/ 24 h 91"/>
                  <a:gd name="T44" fmla="*/ 93 w 106"/>
                  <a:gd name="T45" fmla="*/ 15 h 91"/>
                  <a:gd name="T46" fmla="*/ 84 w 106"/>
                  <a:gd name="T47" fmla="*/ 7 h 91"/>
                  <a:gd name="T48" fmla="*/ 73 w 106"/>
                  <a:gd name="T49" fmla="*/ 2 h 91"/>
                  <a:gd name="T50" fmla="*/ 61 w 106"/>
                  <a:gd name="T51" fmla="*/ 0 h 91"/>
                  <a:gd name="T52" fmla="*/ 42 w 106"/>
                  <a:gd name="T53" fmla="*/ 0 h 91"/>
                  <a:gd name="T54" fmla="*/ 30 w 106"/>
                  <a:gd name="T55" fmla="*/ 4 h 91"/>
                  <a:gd name="T56" fmla="*/ 19 w 106"/>
                  <a:gd name="T57" fmla="*/ 10 h 91"/>
                  <a:gd name="T58" fmla="*/ 9 w 106"/>
                  <a:gd name="T59" fmla="*/ 18 h 91"/>
                  <a:gd name="T60" fmla="*/ 3 w 106"/>
                  <a:gd name="T61" fmla="*/ 28 h 91"/>
                  <a:gd name="T62" fmla="*/ 0 w 106"/>
                  <a:gd name="T63" fmla="*/ 38 h 91"/>
                  <a:gd name="T64" fmla="*/ 0 w 106"/>
                  <a:gd name="T65" fmla="*/ 50 h 91"/>
                  <a:gd name="T66" fmla="*/ 3 w 106"/>
                  <a:gd name="T67" fmla="*/ 61 h 91"/>
                  <a:gd name="T68" fmla="*/ 7 w 106"/>
                  <a:gd name="T69" fmla="*/ 70 h 91"/>
                  <a:gd name="T70" fmla="*/ 15 w 106"/>
                  <a:gd name="T71" fmla="*/ 78 h 91"/>
                  <a:gd name="T72" fmla="*/ 26 w 106"/>
                  <a:gd name="T73" fmla="*/ 85 h 91"/>
                  <a:gd name="T74" fmla="*/ 37 w 106"/>
                  <a:gd name="T75" fmla="*/ 90 h 91"/>
                  <a:gd name="T76" fmla="*/ 49 w 106"/>
                  <a:gd name="T77" fmla="*/ 90 h 91"/>
                  <a:gd name="T78" fmla="*/ 63 w 106"/>
                  <a:gd name="T79" fmla="*/ 91 h 91"/>
                  <a:gd name="T80" fmla="*/ 75 w 106"/>
                  <a:gd name="T81" fmla="*/ 88 h 91"/>
                  <a:gd name="T82" fmla="*/ 86 w 106"/>
                  <a:gd name="T83" fmla="*/ 83 h 91"/>
                  <a:gd name="T84" fmla="*/ 93 w 106"/>
                  <a:gd name="T85" fmla="*/ 76 h 91"/>
                  <a:gd name="T86" fmla="*/ 100 w 106"/>
                  <a:gd name="T87" fmla="*/ 66 h 91"/>
                  <a:gd name="T88" fmla="*/ 106 w 106"/>
                  <a:gd name="T89" fmla="*/ 56 h 91"/>
                  <a:gd name="T90" fmla="*/ 106 w 106"/>
                  <a:gd name="T91" fmla="*/ 45 h 9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6"/>
                  <a:gd name="T139" fmla="*/ 0 h 91"/>
                  <a:gd name="T140" fmla="*/ 106 w 106"/>
                  <a:gd name="T141" fmla="*/ 91 h 9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6" h="91">
                    <a:moveTo>
                      <a:pt x="80" y="45"/>
                    </a:moveTo>
                    <a:lnTo>
                      <a:pt x="80" y="50"/>
                    </a:lnTo>
                    <a:lnTo>
                      <a:pt x="80" y="53"/>
                    </a:lnTo>
                    <a:lnTo>
                      <a:pt x="77" y="57"/>
                    </a:lnTo>
                    <a:lnTo>
                      <a:pt x="76" y="61"/>
                    </a:lnTo>
                    <a:lnTo>
                      <a:pt x="72" y="64"/>
                    </a:lnTo>
                    <a:lnTo>
                      <a:pt x="69" y="65"/>
                    </a:lnTo>
                    <a:lnTo>
                      <a:pt x="65" y="68"/>
                    </a:lnTo>
                    <a:lnTo>
                      <a:pt x="60" y="68"/>
                    </a:lnTo>
                    <a:lnTo>
                      <a:pt x="56" y="70"/>
                    </a:lnTo>
                    <a:lnTo>
                      <a:pt x="51" y="70"/>
                    </a:lnTo>
                    <a:lnTo>
                      <a:pt x="46" y="68"/>
                    </a:lnTo>
                    <a:lnTo>
                      <a:pt x="42" y="68"/>
                    </a:lnTo>
                    <a:lnTo>
                      <a:pt x="38" y="66"/>
                    </a:lnTo>
                    <a:lnTo>
                      <a:pt x="35" y="64"/>
                    </a:lnTo>
                    <a:lnTo>
                      <a:pt x="31" y="61"/>
                    </a:lnTo>
                    <a:lnTo>
                      <a:pt x="30" y="57"/>
                    </a:lnTo>
                    <a:lnTo>
                      <a:pt x="27" y="53"/>
                    </a:lnTo>
                    <a:lnTo>
                      <a:pt x="26" y="50"/>
                    </a:lnTo>
                    <a:lnTo>
                      <a:pt x="26" y="46"/>
                    </a:lnTo>
                    <a:lnTo>
                      <a:pt x="26" y="43"/>
                    </a:lnTo>
                    <a:lnTo>
                      <a:pt x="27" y="39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8" y="26"/>
                    </a:lnTo>
                    <a:lnTo>
                      <a:pt x="42" y="24"/>
                    </a:lnTo>
                    <a:lnTo>
                      <a:pt x="46" y="23"/>
                    </a:lnTo>
                    <a:lnTo>
                      <a:pt x="50" y="23"/>
                    </a:lnTo>
                    <a:lnTo>
                      <a:pt x="56" y="23"/>
                    </a:lnTo>
                    <a:lnTo>
                      <a:pt x="60" y="23"/>
                    </a:lnTo>
                    <a:lnTo>
                      <a:pt x="63" y="24"/>
                    </a:lnTo>
                    <a:lnTo>
                      <a:pt x="68" y="26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7" y="35"/>
                    </a:lnTo>
                    <a:lnTo>
                      <a:pt x="79" y="38"/>
                    </a:lnTo>
                    <a:lnTo>
                      <a:pt x="80" y="43"/>
                    </a:lnTo>
                    <a:lnTo>
                      <a:pt x="80" y="45"/>
                    </a:lnTo>
                    <a:lnTo>
                      <a:pt x="106" y="45"/>
                    </a:lnTo>
                    <a:lnTo>
                      <a:pt x="106" y="40"/>
                    </a:lnTo>
                    <a:lnTo>
                      <a:pt x="105" y="35"/>
                    </a:lnTo>
                    <a:lnTo>
                      <a:pt x="103" y="30"/>
                    </a:lnTo>
                    <a:lnTo>
                      <a:pt x="100" y="24"/>
                    </a:lnTo>
                    <a:lnTo>
                      <a:pt x="96" y="19"/>
                    </a:lnTo>
                    <a:lnTo>
                      <a:pt x="93" y="15"/>
                    </a:lnTo>
                    <a:lnTo>
                      <a:pt x="88" y="11"/>
                    </a:lnTo>
                    <a:lnTo>
                      <a:pt x="84" y="7"/>
                    </a:lnTo>
                    <a:lnTo>
                      <a:pt x="79" y="5"/>
                    </a:lnTo>
                    <a:lnTo>
                      <a:pt x="73" y="2"/>
                    </a:lnTo>
                    <a:lnTo>
                      <a:pt x="67" y="2"/>
                    </a:lnTo>
                    <a:lnTo>
                      <a:pt x="61" y="0"/>
                    </a:lnTo>
                    <a:lnTo>
                      <a:pt x="47" y="0"/>
                    </a:lnTo>
                    <a:lnTo>
                      <a:pt x="42" y="0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9" y="10"/>
                    </a:lnTo>
                    <a:lnTo>
                      <a:pt x="15" y="13"/>
                    </a:lnTo>
                    <a:lnTo>
                      <a:pt x="9" y="18"/>
                    </a:lnTo>
                    <a:lnTo>
                      <a:pt x="7" y="23"/>
                    </a:lnTo>
                    <a:lnTo>
                      <a:pt x="3" y="28"/>
                    </a:lnTo>
                    <a:lnTo>
                      <a:pt x="1" y="33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1" y="55"/>
                    </a:lnTo>
                    <a:lnTo>
                      <a:pt x="3" y="61"/>
                    </a:lnTo>
                    <a:lnTo>
                      <a:pt x="5" y="65"/>
                    </a:lnTo>
                    <a:lnTo>
                      <a:pt x="7" y="70"/>
                    </a:lnTo>
                    <a:lnTo>
                      <a:pt x="10" y="75"/>
                    </a:lnTo>
                    <a:lnTo>
                      <a:pt x="15" y="78"/>
                    </a:lnTo>
                    <a:lnTo>
                      <a:pt x="21" y="83"/>
                    </a:lnTo>
                    <a:lnTo>
                      <a:pt x="26" y="85"/>
                    </a:lnTo>
                    <a:lnTo>
                      <a:pt x="31" y="88"/>
                    </a:lnTo>
                    <a:lnTo>
                      <a:pt x="37" y="90"/>
                    </a:lnTo>
                    <a:lnTo>
                      <a:pt x="44" y="91"/>
                    </a:lnTo>
                    <a:lnTo>
                      <a:pt x="49" y="90"/>
                    </a:lnTo>
                    <a:lnTo>
                      <a:pt x="56" y="90"/>
                    </a:lnTo>
                    <a:lnTo>
                      <a:pt x="63" y="91"/>
                    </a:lnTo>
                    <a:lnTo>
                      <a:pt x="68" y="90"/>
                    </a:lnTo>
                    <a:lnTo>
                      <a:pt x="75" y="88"/>
                    </a:lnTo>
                    <a:lnTo>
                      <a:pt x="80" y="86"/>
                    </a:lnTo>
                    <a:lnTo>
                      <a:pt x="86" y="83"/>
                    </a:lnTo>
                    <a:lnTo>
                      <a:pt x="90" y="79"/>
                    </a:lnTo>
                    <a:lnTo>
                      <a:pt x="93" y="76"/>
                    </a:lnTo>
                    <a:lnTo>
                      <a:pt x="98" y="71"/>
                    </a:lnTo>
                    <a:lnTo>
                      <a:pt x="100" y="66"/>
                    </a:lnTo>
                    <a:lnTo>
                      <a:pt x="103" y="61"/>
                    </a:lnTo>
                    <a:lnTo>
                      <a:pt x="106" y="56"/>
                    </a:lnTo>
                    <a:lnTo>
                      <a:pt x="106" y="50"/>
                    </a:lnTo>
                    <a:lnTo>
                      <a:pt x="106" y="45"/>
                    </a:lnTo>
                    <a:lnTo>
                      <a:pt x="8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1" name="Freeform 26"/>
              <p:cNvSpPr>
                <a:spLocks/>
              </p:cNvSpPr>
              <p:nvPr/>
            </p:nvSpPr>
            <p:spPr bwMode="auto">
              <a:xfrm>
                <a:off x="511" y="1058"/>
                <a:ext cx="25" cy="33"/>
              </a:xfrm>
              <a:custGeom>
                <a:avLst/>
                <a:gdLst>
                  <a:gd name="T0" fmla="*/ 9 w 25"/>
                  <a:gd name="T1" fmla="*/ 33 h 33"/>
                  <a:gd name="T2" fmla="*/ 0 w 25"/>
                  <a:gd name="T3" fmla="*/ 33 h 33"/>
                  <a:gd name="T4" fmla="*/ 0 w 25"/>
                  <a:gd name="T5" fmla="*/ 0 h 33"/>
                  <a:gd name="T6" fmla="*/ 25 w 25"/>
                  <a:gd name="T7" fmla="*/ 0 h 33"/>
                  <a:gd name="T8" fmla="*/ 20 w 25"/>
                  <a:gd name="T9" fmla="*/ 6 h 33"/>
                  <a:gd name="T10" fmla="*/ 16 w 25"/>
                  <a:gd name="T11" fmla="*/ 13 h 33"/>
                  <a:gd name="T12" fmla="*/ 13 w 25"/>
                  <a:gd name="T13" fmla="*/ 20 h 33"/>
                  <a:gd name="T14" fmla="*/ 11 w 25"/>
                  <a:gd name="T15" fmla="*/ 26 h 33"/>
                  <a:gd name="T16" fmla="*/ 9 w 25"/>
                  <a:gd name="T17" fmla="*/ 33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"/>
                  <a:gd name="T28" fmla="*/ 0 h 33"/>
                  <a:gd name="T29" fmla="*/ 25 w 25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" h="33">
                    <a:moveTo>
                      <a:pt x="9" y="33"/>
                    </a:moveTo>
                    <a:lnTo>
                      <a:pt x="0" y="33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0" y="6"/>
                    </a:lnTo>
                    <a:lnTo>
                      <a:pt x="16" y="13"/>
                    </a:lnTo>
                    <a:lnTo>
                      <a:pt x="13" y="20"/>
                    </a:lnTo>
                    <a:lnTo>
                      <a:pt x="11" y="26"/>
                    </a:lnTo>
                    <a:lnTo>
                      <a:pt x="9" y="33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2" name="Freeform 27"/>
              <p:cNvSpPr>
                <a:spLocks/>
              </p:cNvSpPr>
              <p:nvPr/>
            </p:nvSpPr>
            <p:spPr bwMode="auto">
              <a:xfrm>
                <a:off x="520" y="1040"/>
                <a:ext cx="39" cy="55"/>
              </a:xfrm>
              <a:custGeom>
                <a:avLst/>
                <a:gdLst>
                  <a:gd name="T0" fmla="*/ 39 w 39"/>
                  <a:gd name="T1" fmla="*/ 0 h 55"/>
                  <a:gd name="T2" fmla="*/ 34 w 39"/>
                  <a:gd name="T3" fmla="*/ 1 h 55"/>
                  <a:gd name="T4" fmla="*/ 28 w 39"/>
                  <a:gd name="T5" fmla="*/ 6 h 55"/>
                  <a:gd name="T6" fmla="*/ 22 w 39"/>
                  <a:gd name="T7" fmla="*/ 11 h 55"/>
                  <a:gd name="T8" fmla="*/ 16 w 39"/>
                  <a:gd name="T9" fmla="*/ 18 h 55"/>
                  <a:gd name="T10" fmla="*/ 11 w 39"/>
                  <a:gd name="T11" fmla="*/ 24 h 55"/>
                  <a:gd name="T12" fmla="*/ 7 w 39"/>
                  <a:gd name="T13" fmla="*/ 31 h 55"/>
                  <a:gd name="T14" fmla="*/ 4 w 39"/>
                  <a:gd name="T15" fmla="*/ 38 h 55"/>
                  <a:gd name="T16" fmla="*/ 2 w 39"/>
                  <a:gd name="T17" fmla="*/ 44 h 55"/>
                  <a:gd name="T18" fmla="*/ 0 w 39"/>
                  <a:gd name="T19" fmla="*/ 51 h 55"/>
                  <a:gd name="T20" fmla="*/ 0 w 39"/>
                  <a:gd name="T21" fmla="*/ 55 h 55"/>
                  <a:gd name="T22" fmla="*/ 9 w 39"/>
                  <a:gd name="T23" fmla="*/ 55 h 55"/>
                  <a:gd name="T24" fmla="*/ 9 w 39"/>
                  <a:gd name="T25" fmla="*/ 51 h 55"/>
                  <a:gd name="T26" fmla="*/ 10 w 39"/>
                  <a:gd name="T27" fmla="*/ 44 h 55"/>
                  <a:gd name="T28" fmla="*/ 13 w 39"/>
                  <a:gd name="T29" fmla="*/ 38 h 55"/>
                  <a:gd name="T30" fmla="*/ 16 w 39"/>
                  <a:gd name="T31" fmla="*/ 32 h 55"/>
                  <a:gd name="T32" fmla="*/ 18 w 39"/>
                  <a:gd name="T33" fmla="*/ 27 h 55"/>
                  <a:gd name="T34" fmla="*/ 22 w 39"/>
                  <a:gd name="T35" fmla="*/ 21 h 55"/>
                  <a:gd name="T36" fmla="*/ 26 w 39"/>
                  <a:gd name="T37" fmla="*/ 18 h 55"/>
                  <a:gd name="T38" fmla="*/ 32 w 39"/>
                  <a:gd name="T39" fmla="*/ 13 h 55"/>
                  <a:gd name="T40" fmla="*/ 37 w 39"/>
                  <a:gd name="T41" fmla="*/ 9 h 55"/>
                  <a:gd name="T42" fmla="*/ 39 w 39"/>
                  <a:gd name="T43" fmla="*/ 9 h 55"/>
                  <a:gd name="T44" fmla="*/ 39 w 39"/>
                  <a:gd name="T45" fmla="*/ 0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9"/>
                  <a:gd name="T70" fmla="*/ 0 h 55"/>
                  <a:gd name="T71" fmla="*/ 39 w 39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9" h="55">
                    <a:moveTo>
                      <a:pt x="39" y="0"/>
                    </a:moveTo>
                    <a:lnTo>
                      <a:pt x="34" y="1"/>
                    </a:lnTo>
                    <a:lnTo>
                      <a:pt x="28" y="6"/>
                    </a:lnTo>
                    <a:lnTo>
                      <a:pt x="22" y="11"/>
                    </a:lnTo>
                    <a:lnTo>
                      <a:pt x="16" y="18"/>
                    </a:lnTo>
                    <a:lnTo>
                      <a:pt x="11" y="24"/>
                    </a:lnTo>
                    <a:lnTo>
                      <a:pt x="7" y="31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9" y="55"/>
                    </a:lnTo>
                    <a:lnTo>
                      <a:pt x="9" y="51"/>
                    </a:lnTo>
                    <a:lnTo>
                      <a:pt x="10" y="44"/>
                    </a:lnTo>
                    <a:lnTo>
                      <a:pt x="13" y="38"/>
                    </a:lnTo>
                    <a:lnTo>
                      <a:pt x="16" y="32"/>
                    </a:lnTo>
                    <a:lnTo>
                      <a:pt x="18" y="27"/>
                    </a:lnTo>
                    <a:lnTo>
                      <a:pt x="22" y="21"/>
                    </a:lnTo>
                    <a:lnTo>
                      <a:pt x="26" y="18"/>
                    </a:lnTo>
                    <a:lnTo>
                      <a:pt x="32" y="13"/>
                    </a:lnTo>
                    <a:lnTo>
                      <a:pt x="37" y="9"/>
                    </a:lnTo>
                    <a:lnTo>
                      <a:pt x="39" y="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3" name="Rectangle 28"/>
              <p:cNvSpPr>
                <a:spLocks noChangeArrowheads="1"/>
              </p:cNvSpPr>
              <p:nvPr/>
            </p:nvSpPr>
            <p:spPr bwMode="auto">
              <a:xfrm>
                <a:off x="490" y="1051"/>
                <a:ext cx="2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4" name="Rectangle 29"/>
              <p:cNvSpPr>
                <a:spLocks noChangeArrowheads="1"/>
              </p:cNvSpPr>
              <p:nvPr/>
            </p:nvSpPr>
            <p:spPr bwMode="auto">
              <a:xfrm>
                <a:off x="423" y="1051"/>
                <a:ext cx="18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5" name="Rectangle 30"/>
              <p:cNvSpPr>
                <a:spLocks noChangeArrowheads="1"/>
              </p:cNvSpPr>
              <p:nvPr/>
            </p:nvSpPr>
            <p:spPr bwMode="auto">
              <a:xfrm>
                <a:off x="447" y="1051"/>
                <a:ext cx="41" cy="48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6" name="Rectangle 31"/>
              <p:cNvSpPr>
                <a:spLocks noChangeArrowheads="1"/>
              </p:cNvSpPr>
              <p:nvPr/>
            </p:nvSpPr>
            <p:spPr bwMode="auto">
              <a:xfrm>
                <a:off x="351" y="1067"/>
                <a:ext cx="62" cy="32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7" name="Rectangle 32"/>
              <p:cNvSpPr>
                <a:spLocks noChangeArrowheads="1"/>
              </p:cNvSpPr>
              <p:nvPr/>
            </p:nvSpPr>
            <p:spPr bwMode="auto">
              <a:xfrm>
                <a:off x="351" y="1053"/>
                <a:ext cx="62" cy="7"/>
              </a:xfrm>
              <a:prstGeom prst="rect">
                <a:avLst/>
              </a:prstGeom>
              <a:solidFill>
                <a:srgbClr val="E6E6E6"/>
              </a:solidFill>
              <a:ln w="15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8" name="Freeform 33"/>
              <p:cNvSpPr>
                <a:spLocks/>
              </p:cNvSpPr>
              <p:nvPr/>
            </p:nvSpPr>
            <p:spPr bwMode="auto">
              <a:xfrm>
                <a:off x="372" y="790"/>
                <a:ext cx="122" cy="121"/>
              </a:xfrm>
              <a:custGeom>
                <a:avLst/>
                <a:gdLst>
                  <a:gd name="T0" fmla="*/ 0 w 122"/>
                  <a:gd name="T1" fmla="*/ 121 h 121"/>
                  <a:gd name="T2" fmla="*/ 45 w 122"/>
                  <a:gd name="T3" fmla="*/ 121 h 121"/>
                  <a:gd name="T4" fmla="*/ 45 w 122"/>
                  <a:gd name="T5" fmla="*/ 94 h 121"/>
                  <a:gd name="T6" fmla="*/ 45 w 122"/>
                  <a:gd name="T7" fmla="*/ 90 h 121"/>
                  <a:gd name="T8" fmla="*/ 46 w 122"/>
                  <a:gd name="T9" fmla="*/ 86 h 121"/>
                  <a:gd name="T10" fmla="*/ 48 w 122"/>
                  <a:gd name="T11" fmla="*/ 81 h 121"/>
                  <a:gd name="T12" fmla="*/ 51 w 122"/>
                  <a:gd name="T13" fmla="*/ 79 h 121"/>
                  <a:gd name="T14" fmla="*/ 55 w 122"/>
                  <a:gd name="T15" fmla="*/ 76 h 121"/>
                  <a:gd name="T16" fmla="*/ 57 w 122"/>
                  <a:gd name="T17" fmla="*/ 74 h 121"/>
                  <a:gd name="T18" fmla="*/ 62 w 122"/>
                  <a:gd name="T19" fmla="*/ 72 h 121"/>
                  <a:gd name="T20" fmla="*/ 64 w 122"/>
                  <a:gd name="T21" fmla="*/ 71 h 121"/>
                  <a:gd name="T22" fmla="*/ 64 w 122"/>
                  <a:gd name="T23" fmla="*/ 85 h 121"/>
                  <a:gd name="T24" fmla="*/ 62 w 122"/>
                  <a:gd name="T25" fmla="*/ 86 h 121"/>
                  <a:gd name="T26" fmla="*/ 60 w 122"/>
                  <a:gd name="T27" fmla="*/ 89 h 121"/>
                  <a:gd name="T28" fmla="*/ 58 w 122"/>
                  <a:gd name="T29" fmla="*/ 91 h 121"/>
                  <a:gd name="T30" fmla="*/ 58 w 122"/>
                  <a:gd name="T31" fmla="*/ 94 h 121"/>
                  <a:gd name="T32" fmla="*/ 58 w 122"/>
                  <a:gd name="T33" fmla="*/ 119 h 121"/>
                  <a:gd name="T34" fmla="*/ 122 w 122"/>
                  <a:gd name="T35" fmla="*/ 119 h 121"/>
                  <a:gd name="T36" fmla="*/ 122 w 122"/>
                  <a:gd name="T37" fmla="*/ 0 h 121"/>
                  <a:gd name="T38" fmla="*/ 116 w 122"/>
                  <a:gd name="T39" fmla="*/ 2 h 121"/>
                  <a:gd name="T40" fmla="*/ 111 w 122"/>
                  <a:gd name="T41" fmla="*/ 3 h 121"/>
                  <a:gd name="T42" fmla="*/ 108 w 122"/>
                  <a:gd name="T43" fmla="*/ 6 h 121"/>
                  <a:gd name="T44" fmla="*/ 0 w 122"/>
                  <a:gd name="T45" fmla="*/ 121 h 12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2"/>
                  <a:gd name="T70" fmla="*/ 0 h 121"/>
                  <a:gd name="T71" fmla="*/ 122 w 122"/>
                  <a:gd name="T72" fmla="*/ 121 h 12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2" h="121">
                    <a:moveTo>
                      <a:pt x="0" y="121"/>
                    </a:moveTo>
                    <a:lnTo>
                      <a:pt x="45" y="121"/>
                    </a:lnTo>
                    <a:lnTo>
                      <a:pt x="45" y="94"/>
                    </a:lnTo>
                    <a:lnTo>
                      <a:pt x="45" y="90"/>
                    </a:lnTo>
                    <a:lnTo>
                      <a:pt x="46" y="86"/>
                    </a:lnTo>
                    <a:lnTo>
                      <a:pt x="48" y="81"/>
                    </a:lnTo>
                    <a:lnTo>
                      <a:pt x="51" y="79"/>
                    </a:lnTo>
                    <a:lnTo>
                      <a:pt x="55" y="76"/>
                    </a:lnTo>
                    <a:lnTo>
                      <a:pt x="57" y="74"/>
                    </a:lnTo>
                    <a:lnTo>
                      <a:pt x="62" y="72"/>
                    </a:lnTo>
                    <a:lnTo>
                      <a:pt x="64" y="71"/>
                    </a:lnTo>
                    <a:lnTo>
                      <a:pt x="64" y="85"/>
                    </a:lnTo>
                    <a:lnTo>
                      <a:pt x="62" y="86"/>
                    </a:lnTo>
                    <a:lnTo>
                      <a:pt x="60" y="89"/>
                    </a:lnTo>
                    <a:lnTo>
                      <a:pt x="58" y="91"/>
                    </a:lnTo>
                    <a:lnTo>
                      <a:pt x="58" y="94"/>
                    </a:lnTo>
                    <a:lnTo>
                      <a:pt x="58" y="119"/>
                    </a:lnTo>
                    <a:lnTo>
                      <a:pt x="122" y="119"/>
                    </a:lnTo>
                    <a:lnTo>
                      <a:pt x="122" y="0"/>
                    </a:lnTo>
                    <a:lnTo>
                      <a:pt x="116" y="2"/>
                    </a:lnTo>
                    <a:lnTo>
                      <a:pt x="111" y="3"/>
                    </a:lnTo>
                    <a:lnTo>
                      <a:pt x="108" y="6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09" name="Freeform 34"/>
              <p:cNvSpPr>
                <a:spLocks/>
              </p:cNvSpPr>
              <p:nvPr/>
            </p:nvSpPr>
            <p:spPr bwMode="auto">
              <a:xfrm>
                <a:off x="413" y="861"/>
                <a:ext cx="23" cy="186"/>
              </a:xfrm>
              <a:custGeom>
                <a:avLst/>
                <a:gdLst>
                  <a:gd name="T0" fmla="*/ 17 w 23"/>
                  <a:gd name="T1" fmla="*/ 56 h 186"/>
                  <a:gd name="T2" fmla="*/ 17 w 23"/>
                  <a:gd name="T3" fmla="*/ 79 h 186"/>
                  <a:gd name="T4" fmla="*/ 22 w 23"/>
                  <a:gd name="T5" fmla="*/ 79 h 186"/>
                  <a:gd name="T6" fmla="*/ 22 w 23"/>
                  <a:gd name="T7" fmla="*/ 168 h 186"/>
                  <a:gd name="T8" fmla="*/ 15 w 23"/>
                  <a:gd name="T9" fmla="*/ 168 h 186"/>
                  <a:gd name="T10" fmla="*/ 15 w 23"/>
                  <a:gd name="T11" fmla="*/ 186 h 186"/>
                  <a:gd name="T12" fmla="*/ 5 w 23"/>
                  <a:gd name="T13" fmla="*/ 186 h 186"/>
                  <a:gd name="T14" fmla="*/ 5 w 23"/>
                  <a:gd name="T15" fmla="*/ 168 h 186"/>
                  <a:gd name="T16" fmla="*/ 0 w 23"/>
                  <a:gd name="T17" fmla="*/ 168 h 186"/>
                  <a:gd name="T18" fmla="*/ 0 w 23"/>
                  <a:gd name="T19" fmla="*/ 79 h 186"/>
                  <a:gd name="T20" fmla="*/ 4 w 23"/>
                  <a:gd name="T21" fmla="*/ 79 h 186"/>
                  <a:gd name="T22" fmla="*/ 4 w 23"/>
                  <a:gd name="T23" fmla="*/ 23 h 186"/>
                  <a:gd name="T24" fmla="*/ 4 w 23"/>
                  <a:gd name="T25" fmla="*/ 19 h 186"/>
                  <a:gd name="T26" fmla="*/ 5 w 23"/>
                  <a:gd name="T27" fmla="*/ 15 h 186"/>
                  <a:gd name="T28" fmla="*/ 7 w 23"/>
                  <a:gd name="T29" fmla="*/ 10 h 186"/>
                  <a:gd name="T30" fmla="*/ 10 w 23"/>
                  <a:gd name="T31" fmla="*/ 8 h 186"/>
                  <a:gd name="T32" fmla="*/ 14 w 23"/>
                  <a:gd name="T33" fmla="*/ 5 h 186"/>
                  <a:gd name="T34" fmla="*/ 16 w 23"/>
                  <a:gd name="T35" fmla="*/ 3 h 186"/>
                  <a:gd name="T36" fmla="*/ 21 w 23"/>
                  <a:gd name="T37" fmla="*/ 1 h 186"/>
                  <a:gd name="T38" fmla="*/ 23 w 23"/>
                  <a:gd name="T39" fmla="*/ 0 h 186"/>
                  <a:gd name="T40" fmla="*/ 23 w 23"/>
                  <a:gd name="T41" fmla="*/ 14 h 186"/>
                  <a:gd name="T42" fmla="*/ 21 w 23"/>
                  <a:gd name="T43" fmla="*/ 15 h 186"/>
                  <a:gd name="T44" fmla="*/ 19 w 23"/>
                  <a:gd name="T45" fmla="*/ 18 h 186"/>
                  <a:gd name="T46" fmla="*/ 17 w 23"/>
                  <a:gd name="T47" fmla="*/ 20 h 186"/>
                  <a:gd name="T48" fmla="*/ 17 w 23"/>
                  <a:gd name="T49" fmla="*/ 23 h 186"/>
                  <a:gd name="T50" fmla="*/ 17 w 23"/>
                  <a:gd name="T51" fmla="*/ 56 h 1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"/>
                  <a:gd name="T79" fmla="*/ 0 h 186"/>
                  <a:gd name="T80" fmla="*/ 23 w 23"/>
                  <a:gd name="T81" fmla="*/ 186 h 1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" h="186">
                    <a:moveTo>
                      <a:pt x="17" y="56"/>
                    </a:moveTo>
                    <a:lnTo>
                      <a:pt x="17" y="79"/>
                    </a:lnTo>
                    <a:lnTo>
                      <a:pt x="22" y="79"/>
                    </a:lnTo>
                    <a:lnTo>
                      <a:pt x="22" y="168"/>
                    </a:lnTo>
                    <a:lnTo>
                      <a:pt x="15" y="168"/>
                    </a:lnTo>
                    <a:lnTo>
                      <a:pt x="15" y="186"/>
                    </a:lnTo>
                    <a:lnTo>
                      <a:pt x="5" y="186"/>
                    </a:lnTo>
                    <a:lnTo>
                      <a:pt x="5" y="168"/>
                    </a:lnTo>
                    <a:lnTo>
                      <a:pt x="0" y="168"/>
                    </a:lnTo>
                    <a:lnTo>
                      <a:pt x="0" y="79"/>
                    </a:lnTo>
                    <a:lnTo>
                      <a:pt x="4" y="79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5" y="15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4" y="5"/>
                    </a:lnTo>
                    <a:lnTo>
                      <a:pt x="16" y="3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3" y="14"/>
                    </a:lnTo>
                    <a:lnTo>
                      <a:pt x="21" y="15"/>
                    </a:lnTo>
                    <a:lnTo>
                      <a:pt x="19" y="18"/>
                    </a:lnTo>
                    <a:lnTo>
                      <a:pt x="17" y="20"/>
                    </a:lnTo>
                    <a:lnTo>
                      <a:pt x="17" y="23"/>
                    </a:lnTo>
                    <a:lnTo>
                      <a:pt x="17" y="56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10" name="Freeform 35"/>
              <p:cNvSpPr>
                <a:spLocks/>
              </p:cNvSpPr>
              <p:nvPr/>
            </p:nvSpPr>
            <p:spPr bwMode="auto">
              <a:xfrm>
                <a:off x="154" y="1068"/>
                <a:ext cx="35" cy="36"/>
              </a:xfrm>
              <a:custGeom>
                <a:avLst/>
                <a:gdLst>
                  <a:gd name="T0" fmla="*/ 35 w 35"/>
                  <a:gd name="T1" fmla="*/ 4 h 36"/>
                  <a:gd name="T2" fmla="*/ 0 w 35"/>
                  <a:gd name="T3" fmla="*/ 0 h 36"/>
                  <a:gd name="T4" fmla="*/ 0 w 35"/>
                  <a:gd name="T5" fmla="*/ 31 h 36"/>
                  <a:gd name="T6" fmla="*/ 35 w 35"/>
                  <a:gd name="T7" fmla="*/ 36 h 36"/>
                  <a:gd name="T8" fmla="*/ 35 w 35"/>
                  <a:gd name="T9" fmla="*/ 4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36"/>
                  <a:gd name="T17" fmla="*/ 35 w 35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36">
                    <a:moveTo>
                      <a:pt x="35" y="4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35" y="36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E6E6E6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11" name="Freeform 36"/>
              <p:cNvSpPr>
                <a:spLocks/>
              </p:cNvSpPr>
              <p:nvPr/>
            </p:nvSpPr>
            <p:spPr bwMode="auto">
              <a:xfrm>
                <a:off x="163" y="908"/>
                <a:ext cx="334" cy="198"/>
              </a:xfrm>
              <a:custGeom>
                <a:avLst/>
                <a:gdLst>
                  <a:gd name="T0" fmla="*/ 255 w 334"/>
                  <a:gd name="T1" fmla="*/ 121 h 198"/>
                  <a:gd name="T2" fmla="*/ 250 w 334"/>
                  <a:gd name="T3" fmla="*/ 32 h 198"/>
                  <a:gd name="T4" fmla="*/ 254 w 334"/>
                  <a:gd name="T5" fmla="*/ 6 h 198"/>
                  <a:gd name="T6" fmla="*/ 198 w 334"/>
                  <a:gd name="T7" fmla="*/ 3 h 198"/>
                  <a:gd name="T8" fmla="*/ 194 w 334"/>
                  <a:gd name="T9" fmla="*/ 0 h 198"/>
                  <a:gd name="T10" fmla="*/ 182 w 334"/>
                  <a:gd name="T11" fmla="*/ 5 h 198"/>
                  <a:gd name="T12" fmla="*/ 158 w 334"/>
                  <a:gd name="T13" fmla="*/ 13 h 198"/>
                  <a:gd name="T14" fmla="*/ 178 w 334"/>
                  <a:gd name="T15" fmla="*/ 16 h 198"/>
                  <a:gd name="T16" fmla="*/ 179 w 334"/>
                  <a:gd name="T17" fmla="*/ 58 h 198"/>
                  <a:gd name="T18" fmla="*/ 234 w 334"/>
                  <a:gd name="T19" fmla="*/ 22 h 198"/>
                  <a:gd name="T20" fmla="*/ 165 w 334"/>
                  <a:gd name="T21" fmla="*/ 58 h 198"/>
                  <a:gd name="T22" fmla="*/ 116 w 334"/>
                  <a:gd name="T23" fmla="*/ 62 h 198"/>
                  <a:gd name="T24" fmla="*/ 58 w 334"/>
                  <a:gd name="T25" fmla="*/ 73 h 198"/>
                  <a:gd name="T26" fmla="*/ 0 w 334"/>
                  <a:gd name="T27" fmla="*/ 87 h 198"/>
                  <a:gd name="T28" fmla="*/ 51 w 334"/>
                  <a:gd name="T29" fmla="*/ 167 h 198"/>
                  <a:gd name="T30" fmla="*/ 54 w 334"/>
                  <a:gd name="T31" fmla="*/ 158 h 198"/>
                  <a:gd name="T32" fmla="*/ 58 w 334"/>
                  <a:gd name="T33" fmla="*/ 150 h 198"/>
                  <a:gd name="T34" fmla="*/ 63 w 334"/>
                  <a:gd name="T35" fmla="*/ 143 h 198"/>
                  <a:gd name="T36" fmla="*/ 70 w 334"/>
                  <a:gd name="T37" fmla="*/ 137 h 198"/>
                  <a:gd name="T38" fmla="*/ 80 w 334"/>
                  <a:gd name="T39" fmla="*/ 131 h 198"/>
                  <a:gd name="T40" fmla="*/ 88 w 334"/>
                  <a:gd name="T41" fmla="*/ 127 h 198"/>
                  <a:gd name="T42" fmla="*/ 98 w 334"/>
                  <a:gd name="T43" fmla="*/ 124 h 198"/>
                  <a:gd name="T44" fmla="*/ 109 w 334"/>
                  <a:gd name="T45" fmla="*/ 123 h 198"/>
                  <a:gd name="T46" fmla="*/ 123 w 334"/>
                  <a:gd name="T47" fmla="*/ 123 h 198"/>
                  <a:gd name="T48" fmla="*/ 133 w 334"/>
                  <a:gd name="T49" fmla="*/ 125 h 198"/>
                  <a:gd name="T50" fmla="*/ 141 w 334"/>
                  <a:gd name="T51" fmla="*/ 130 h 198"/>
                  <a:gd name="T52" fmla="*/ 151 w 334"/>
                  <a:gd name="T53" fmla="*/ 134 h 198"/>
                  <a:gd name="T54" fmla="*/ 158 w 334"/>
                  <a:gd name="T55" fmla="*/ 141 h 198"/>
                  <a:gd name="T56" fmla="*/ 164 w 334"/>
                  <a:gd name="T57" fmla="*/ 146 h 198"/>
                  <a:gd name="T58" fmla="*/ 170 w 334"/>
                  <a:gd name="T59" fmla="*/ 154 h 198"/>
                  <a:gd name="T60" fmla="*/ 172 w 334"/>
                  <a:gd name="T61" fmla="*/ 163 h 198"/>
                  <a:gd name="T62" fmla="*/ 183 w 334"/>
                  <a:gd name="T63" fmla="*/ 167 h 198"/>
                  <a:gd name="T64" fmla="*/ 188 w 334"/>
                  <a:gd name="T65" fmla="*/ 198 h 198"/>
                  <a:gd name="T66" fmla="*/ 250 w 334"/>
                  <a:gd name="T67" fmla="*/ 145 h 198"/>
                  <a:gd name="T68" fmla="*/ 188 w 334"/>
                  <a:gd name="T69" fmla="*/ 152 h 198"/>
                  <a:gd name="T70" fmla="*/ 250 w 334"/>
                  <a:gd name="T71" fmla="*/ 159 h 198"/>
                  <a:gd name="T72" fmla="*/ 260 w 334"/>
                  <a:gd name="T73" fmla="*/ 180 h 198"/>
                  <a:gd name="T74" fmla="*/ 278 w 334"/>
                  <a:gd name="T75" fmla="*/ 143 h 198"/>
                  <a:gd name="T76" fmla="*/ 284 w 334"/>
                  <a:gd name="T77" fmla="*/ 191 h 198"/>
                  <a:gd name="T78" fmla="*/ 324 w 334"/>
                  <a:gd name="T79" fmla="*/ 143 h 198"/>
                  <a:gd name="T80" fmla="*/ 327 w 334"/>
                  <a:gd name="T81" fmla="*/ 191 h 198"/>
                  <a:gd name="T82" fmla="*/ 334 w 334"/>
                  <a:gd name="T83" fmla="*/ 143 h 198"/>
                  <a:gd name="T84" fmla="*/ 331 w 334"/>
                  <a:gd name="T85" fmla="*/ 11 h 198"/>
                  <a:gd name="T86" fmla="*/ 325 w 334"/>
                  <a:gd name="T87" fmla="*/ 9 h 198"/>
                  <a:gd name="T88" fmla="*/ 267 w 334"/>
                  <a:gd name="T89" fmla="*/ 32 h 198"/>
                  <a:gd name="T90" fmla="*/ 272 w 334"/>
                  <a:gd name="T91" fmla="*/ 121 h 198"/>
                  <a:gd name="T92" fmla="*/ 265 w 334"/>
                  <a:gd name="T93" fmla="*/ 139 h 19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34"/>
                  <a:gd name="T142" fmla="*/ 0 h 198"/>
                  <a:gd name="T143" fmla="*/ 334 w 334"/>
                  <a:gd name="T144" fmla="*/ 198 h 19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34" h="198">
                    <a:moveTo>
                      <a:pt x="255" y="139"/>
                    </a:moveTo>
                    <a:lnTo>
                      <a:pt x="255" y="121"/>
                    </a:lnTo>
                    <a:lnTo>
                      <a:pt x="250" y="121"/>
                    </a:lnTo>
                    <a:lnTo>
                      <a:pt x="250" y="32"/>
                    </a:lnTo>
                    <a:lnTo>
                      <a:pt x="254" y="32"/>
                    </a:lnTo>
                    <a:lnTo>
                      <a:pt x="254" y="6"/>
                    </a:lnTo>
                    <a:lnTo>
                      <a:pt x="198" y="6"/>
                    </a:lnTo>
                    <a:lnTo>
                      <a:pt x="198" y="3"/>
                    </a:lnTo>
                    <a:lnTo>
                      <a:pt x="194" y="3"/>
                    </a:lnTo>
                    <a:lnTo>
                      <a:pt x="194" y="0"/>
                    </a:lnTo>
                    <a:lnTo>
                      <a:pt x="182" y="0"/>
                    </a:lnTo>
                    <a:lnTo>
                      <a:pt x="182" y="5"/>
                    </a:lnTo>
                    <a:lnTo>
                      <a:pt x="171" y="7"/>
                    </a:lnTo>
                    <a:lnTo>
                      <a:pt x="158" y="13"/>
                    </a:lnTo>
                    <a:lnTo>
                      <a:pt x="165" y="16"/>
                    </a:lnTo>
                    <a:lnTo>
                      <a:pt x="178" y="16"/>
                    </a:lnTo>
                    <a:lnTo>
                      <a:pt x="167" y="58"/>
                    </a:lnTo>
                    <a:lnTo>
                      <a:pt x="179" y="58"/>
                    </a:lnTo>
                    <a:lnTo>
                      <a:pt x="188" y="22"/>
                    </a:lnTo>
                    <a:lnTo>
                      <a:pt x="234" y="22"/>
                    </a:lnTo>
                    <a:lnTo>
                      <a:pt x="234" y="58"/>
                    </a:lnTo>
                    <a:lnTo>
                      <a:pt x="165" y="58"/>
                    </a:lnTo>
                    <a:lnTo>
                      <a:pt x="142" y="60"/>
                    </a:lnTo>
                    <a:lnTo>
                      <a:pt x="116" y="62"/>
                    </a:lnTo>
                    <a:lnTo>
                      <a:pt x="86" y="67"/>
                    </a:lnTo>
                    <a:lnTo>
                      <a:pt x="58" y="73"/>
                    </a:lnTo>
                    <a:lnTo>
                      <a:pt x="28" y="80"/>
                    </a:lnTo>
                    <a:lnTo>
                      <a:pt x="0" y="87"/>
                    </a:lnTo>
                    <a:lnTo>
                      <a:pt x="0" y="160"/>
                    </a:lnTo>
                    <a:lnTo>
                      <a:pt x="51" y="167"/>
                    </a:lnTo>
                    <a:lnTo>
                      <a:pt x="52" y="163"/>
                    </a:lnTo>
                    <a:lnTo>
                      <a:pt x="54" y="158"/>
                    </a:lnTo>
                    <a:lnTo>
                      <a:pt x="56" y="154"/>
                    </a:lnTo>
                    <a:lnTo>
                      <a:pt x="58" y="150"/>
                    </a:lnTo>
                    <a:lnTo>
                      <a:pt x="61" y="146"/>
                    </a:lnTo>
                    <a:lnTo>
                      <a:pt x="63" y="143"/>
                    </a:lnTo>
                    <a:lnTo>
                      <a:pt x="68" y="139"/>
                    </a:lnTo>
                    <a:lnTo>
                      <a:pt x="70" y="137"/>
                    </a:lnTo>
                    <a:lnTo>
                      <a:pt x="74" y="133"/>
                    </a:lnTo>
                    <a:lnTo>
                      <a:pt x="80" y="131"/>
                    </a:lnTo>
                    <a:lnTo>
                      <a:pt x="84" y="128"/>
                    </a:lnTo>
                    <a:lnTo>
                      <a:pt x="88" y="127"/>
                    </a:lnTo>
                    <a:lnTo>
                      <a:pt x="92" y="125"/>
                    </a:lnTo>
                    <a:lnTo>
                      <a:pt x="98" y="124"/>
                    </a:lnTo>
                    <a:lnTo>
                      <a:pt x="103" y="123"/>
                    </a:lnTo>
                    <a:lnTo>
                      <a:pt x="109" y="123"/>
                    </a:lnTo>
                    <a:lnTo>
                      <a:pt x="118" y="123"/>
                    </a:lnTo>
                    <a:lnTo>
                      <a:pt x="123" y="123"/>
                    </a:lnTo>
                    <a:lnTo>
                      <a:pt x="128" y="124"/>
                    </a:lnTo>
                    <a:lnTo>
                      <a:pt x="133" y="125"/>
                    </a:lnTo>
                    <a:lnTo>
                      <a:pt x="137" y="127"/>
                    </a:lnTo>
                    <a:lnTo>
                      <a:pt x="141" y="130"/>
                    </a:lnTo>
                    <a:lnTo>
                      <a:pt x="146" y="131"/>
                    </a:lnTo>
                    <a:lnTo>
                      <a:pt x="151" y="134"/>
                    </a:lnTo>
                    <a:lnTo>
                      <a:pt x="155" y="137"/>
                    </a:lnTo>
                    <a:lnTo>
                      <a:pt x="158" y="141"/>
                    </a:lnTo>
                    <a:lnTo>
                      <a:pt x="162" y="143"/>
                    </a:lnTo>
                    <a:lnTo>
                      <a:pt x="164" y="146"/>
                    </a:lnTo>
                    <a:lnTo>
                      <a:pt x="167" y="151"/>
                    </a:lnTo>
                    <a:lnTo>
                      <a:pt x="170" y="154"/>
                    </a:lnTo>
                    <a:lnTo>
                      <a:pt x="171" y="159"/>
                    </a:lnTo>
                    <a:lnTo>
                      <a:pt x="172" y="163"/>
                    </a:lnTo>
                    <a:lnTo>
                      <a:pt x="174" y="167"/>
                    </a:lnTo>
                    <a:lnTo>
                      <a:pt x="183" y="167"/>
                    </a:lnTo>
                    <a:lnTo>
                      <a:pt x="183" y="198"/>
                    </a:lnTo>
                    <a:lnTo>
                      <a:pt x="188" y="198"/>
                    </a:lnTo>
                    <a:lnTo>
                      <a:pt x="188" y="145"/>
                    </a:lnTo>
                    <a:lnTo>
                      <a:pt x="250" y="145"/>
                    </a:lnTo>
                    <a:lnTo>
                      <a:pt x="250" y="152"/>
                    </a:lnTo>
                    <a:lnTo>
                      <a:pt x="188" y="152"/>
                    </a:lnTo>
                    <a:lnTo>
                      <a:pt x="188" y="159"/>
                    </a:lnTo>
                    <a:lnTo>
                      <a:pt x="250" y="159"/>
                    </a:lnTo>
                    <a:lnTo>
                      <a:pt x="250" y="180"/>
                    </a:lnTo>
                    <a:lnTo>
                      <a:pt x="260" y="180"/>
                    </a:lnTo>
                    <a:lnTo>
                      <a:pt x="260" y="143"/>
                    </a:lnTo>
                    <a:lnTo>
                      <a:pt x="278" y="143"/>
                    </a:lnTo>
                    <a:lnTo>
                      <a:pt x="278" y="191"/>
                    </a:lnTo>
                    <a:lnTo>
                      <a:pt x="284" y="191"/>
                    </a:lnTo>
                    <a:lnTo>
                      <a:pt x="284" y="143"/>
                    </a:lnTo>
                    <a:lnTo>
                      <a:pt x="324" y="143"/>
                    </a:lnTo>
                    <a:lnTo>
                      <a:pt x="324" y="191"/>
                    </a:lnTo>
                    <a:lnTo>
                      <a:pt x="327" y="191"/>
                    </a:lnTo>
                    <a:lnTo>
                      <a:pt x="327" y="143"/>
                    </a:lnTo>
                    <a:lnTo>
                      <a:pt x="334" y="143"/>
                    </a:lnTo>
                    <a:lnTo>
                      <a:pt x="334" y="14"/>
                    </a:lnTo>
                    <a:lnTo>
                      <a:pt x="331" y="11"/>
                    </a:lnTo>
                    <a:lnTo>
                      <a:pt x="329" y="9"/>
                    </a:lnTo>
                    <a:lnTo>
                      <a:pt x="325" y="9"/>
                    </a:lnTo>
                    <a:lnTo>
                      <a:pt x="267" y="9"/>
                    </a:lnTo>
                    <a:lnTo>
                      <a:pt x="267" y="32"/>
                    </a:lnTo>
                    <a:lnTo>
                      <a:pt x="272" y="32"/>
                    </a:lnTo>
                    <a:lnTo>
                      <a:pt x="272" y="121"/>
                    </a:lnTo>
                    <a:lnTo>
                      <a:pt x="265" y="121"/>
                    </a:lnTo>
                    <a:lnTo>
                      <a:pt x="265" y="139"/>
                    </a:lnTo>
                    <a:lnTo>
                      <a:pt x="255" y="139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779" name="Rectangle 37"/>
            <p:cNvSpPr>
              <a:spLocks noChangeArrowheads="1"/>
            </p:cNvSpPr>
            <p:nvPr/>
          </p:nvSpPr>
          <p:spPr bwMode="auto">
            <a:xfrm>
              <a:off x="885" y="807"/>
              <a:ext cx="467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solidFill>
                    <a:schemeClr val="tx1"/>
                  </a:solidFill>
                </a:rPr>
                <a:t>运入货物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80" name="Rectangle 38"/>
            <p:cNvSpPr>
              <a:spLocks noChangeArrowheads="1"/>
            </p:cNvSpPr>
            <p:nvPr/>
          </p:nvSpPr>
          <p:spPr bwMode="auto">
            <a:xfrm>
              <a:off x="951" y="893"/>
              <a:ext cx="0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 altLang="zh-CN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7391400" y="5105400"/>
            <a:ext cx="1201738" cy="547688"/>
            <a:chOff x="4272" y="1584"/>
            <a:chExt cx="1145" cy="526"/>
          </a:xfrm>
        </p:grpSpPr>
        <p:sp>
          <p:nvSpPr>
            <p:cNvPr id="9751" name="Freeform 40"/>
            <p:cNvSpPr>
              <a:spLocks/>
            </p:cNvSpPr>
            <p:nvPr/>
          </p:nvSpPr>
          <p:spPr bwMode="auto">
            <a:xfrm flipH="1">
              <a:off x="5344" y="1968"/>
              <a:ext cx="73" cy="91"/>
            </a:xfrm>
            <a:custGeom>
              <a:avLst/>
              <a:gdLst>
                <a:gd name="T0" fmla="*/ 34 w 145"/>
                <a:gd name="T1" fmla="*/ 90 h 182"/>
                <a:gd name="T2" fmla="*/ 47 w 145"/>
                <a:gd name="T3" fmla="*/ 91 h 182"/>
                <a:gd name="T4" fmla="*/ 57 w 145"/>
                <a:gd name="T5" fmla="*/ 91 h 182"/>
                <a:gd name="T6" fmla="*/ 64 w 145"/>
                <a:gd name="T7" fmla="*/ 89 h 182"/>
                <a:gd name="T8" fmla="*/ 69 w 145"/>
                <a:gd name="T9" fmla="*/ 87 h 182"/>
                <a:gd name="T10" fmla="*/ 72 w 145"/>
                <a:gd name="T11" fmla="*/ 84 h 182"/>
                <a:gd name="T12" fmla="*/ 73 w 145"/>
                <a:gd name="T13" fmla="*/ 78 h 182"/>
                <a:gd name="T14" fmla="*/ 73 w 145"/>
                <a:gd name="T15" fmla="*/ 73 h 182"/>
                <a:gd name="T16" fmla="*/ 72 w 145"/>
                <a:gd name="T17" fmla="*/ 66 h 182"/>
                <a:gd name="T18" fmla="*/ 72 w 145"/>
                <a:gd name="T19" fmla="*/ 24 h 182"/>
                <a:gd name="T20" fmla="*/ 70 w 145"/>
                <a:gd name="T21" fmla="*/ 20 h 182"/>
                <a:gd name="T22" fmla="*/ 66 w 145"/>
                <a:gd name="T23" fmla="*/ 15 h 182"/>
                <a:gd name="T24" fmla="*/ 62 w 145"/>
                <a:gd name="T25" fmla="*/ 11 h 182"/>
                <a:gd name="T26" fmla="*/ 58 w 145"/>
                <a:gd name="T27" fmla="*/ 7 h 182"/>
                <a:gd name="T28" fmla="*/ 53 w 145"/>
                <a:gd name="T29" fmla="*/ 4 h 182"/>
                <a:gd name="T30" fmla="*/ 47 w 145"/>
                <a:gd name="T31" fmla="*/ 1 h 182"/>
                <a:gd name="T32" fmla="*/ 41 w 145"/>
                <a:gd name="T33" fmla="*/ 1 h 182"/>
                <a:gd name="T34" fmla="*/ 34 w 145"/>
                <a:gd name="T35" fmla="*/ 0 h 182"/>
                <a:gd name="T36" fmla="*/ 34 w 145"/>
                <a:gd name="T37" fmla="*/ 0 h 182"/>
                <a:gd name="T38" fmla="*/ 27 w 145"/>
                <a:gd name="T39" fmla="*/ 1 h 182"/>
                <a:gd name="T40" fmla="*/ 20 w 145"/>
                <a:gd name="T41" fmla="*/ 1 h 182"/>
                <a:gd name="T42" fmla="*/ 15 w 145"/>
                <a:gd name="T43" fmla="*/ 4 h 182"/>
                <a:gd name="T44" fmla="*/ 10 w 145"/>
                <a:gd name="T45" fmla="*/ 7 h 182"/>
                <a:gd name="T46" fmla="*/ 6 w 145"/>
                <a:gd name="T47" fmla="*/ 11 h 182"/>
                <a:gd name="T48" fmla="*/ 3 w 145"/>
                <a:gd name="T49" fmla="*/ 15 h 182"/>
                <a:gd name="T50" fmla="*/ 1 w 145"/>
                <a:gd name="T51" fmla="*/ 20 h 182"/>
                <a:gd name="T52" fmla="*/ 0 w 145"/>
                <a:gd name="T53" fmla="*/ 24 h 182"/>
                <a:gd name="T54" fmla="*/ 0 w 145"/>
                <a:gd name="T55" fmla="*/ 66 h 182"/>
                <a:gd name="T56" fmla="*/ 1 w 145"/>
                <a:gd name="T57" fmla="*/ 71 h 182"/>
                <a:gd name="T58" fmla="*/ 3 w 145"/>
                <a:gd name="T59" fmla="*/ 75 h 182"/>
                <a:gd name="T60" fmla="*/ 6 w 145"/>
                <a:gd name="T61" fmla="*/ 80 h 182"/>
                <a:gd name="T62" fmla="*/ 10 w 145"/>
                <a:gd name="T63" fmla="*/ 83 h 182"/>
                <a:gd name="T64" fmla="*/ 15 w 145"/>
                <a:gd name="T65" fmla="*/ 86 h 182"/>
                <a:gd name="T66" fmla="*/ 20 w 145"/>
                <a:gd name="T67" fmla="*/ 89 h 182"/>
                <a:gd name="T68" fmla="*/ 27 w 145"/>
                <a:gd name="T69" fmla="*/ 90 h 182"/>
                <a:gd name="T70" fmla="*/ 34 w 145"/>
                <a:gd name="T71" fmla="*/ 90 h 182"/>
                <a:gd name="T72" fmla="*/ 34 w 145"/>
                <a:gd name="T73" fmla="*/ 90 h 1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5"/>
                <a:gd name="T112" fmla="*/ 0 h 182"/>
                <a:gd name="T113" fmla="*/ 145 w 145"/>
                <a:gd name="T114" fmla="*/ 182 h 18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5" h="182">
                  <a:moveTo>
                    <a:pt x="67" y="180"/>
                  </a:moveTo>
                  <a:lnTo>
                    <a:pt x="93" y="182"/>
                  </a:lnTo>
                  <a:lnTo>
                    <a:pt x="113" y="182"/>
                  </a:lnTo>
                  <a:lnTo>
                    <a:pt x="128" y="178"/>
                  </a:lnTo>
                  <a:lnTo>
                    <a:pt x="137" y="174"/>
                  </a:lnTo>
                  <a:lnTo>
                    <a:pt x="143" y="167"/>
                  </a:lnTo>
                  <a:lnTo>
                    <a:pt x="145" y="156"/>
                  </a:lnTo>
                  <a:lnTo>
                    <a:pt x="145" y="145"/>
                  </a:lnTo>
                  <a:lnTo>
                    <a:pt x="144" y="131"/>
                  </a:lnTo>
                  <a:lnTo>
                    <a:pt x="144" y="49"/>
                  </a:lnTo>
                  <a:lnTo>
                    <a:pt x="139" y="39"/>
                  </a:lnTo>
                  <a:lnTo>
                    <a:pt x="132" y="30"/>
                  </a:lnTo>
                  <a:lnTo>
                    <a:pt x="124" y="22"/>
                  </a:lnTo>
                  <a:lnTo>
                    <a:pt x="115" y="14"/>
                  </a:lnTo>
                  <a:lnTo>
                    <a:pt x="105" y="8"/>
                  </a:lnTo>
                  <a:lnTo>
                    <a:pt x="93" y="3"/>
                  </a:lnTo>
                  <a:lnTo>
                    <a:pt x="81" y="1"/>
                  </a:lnTo>
                  <a:lnTo>
                    <a:pt x="67" y="0"/>
                  </a:lnTo>
                  <a:lnTo>
                    <a:pt x="53" y="1"/>
                  </a:lnTo>
                  <a:lnTo>
                    <a:pt x="40" y="3"/>
                  </a:lnTo>
                  <a:lnTo>
                    <a:pt x="30" y="8"/>
                  </a:lnTo>
                  <a:lnTo>
                    <a:pt x="20" y="14"/>
                  </a:lnTo>
                  <a:lnTo>
                    <a:pt x="12" y="22"/>
                  </a:lnTo>
                  <a:lnTo>
                    <a:pt x="6" y="30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0" y="131"/>
                  </a:lnTo>
                  <a:lnTo>
                    <a:pt x="1" y="141"/>
                  </a:lnTo>
                  <a:lnTo>
                    <a:pt x="6" y="150"/>
                  </a:lnTo>
                  <a:lnTo>
                    <a:pt x="12" y="159"/>
                  </a:lnTo>
                  <a:lnTo>
                    <a:pt x="20" y="165"/>
                  </a:lnTo>
                  <a:lnTo>
                    <a:pt x="30" y="172"/>
                  </a:lnTo>
                  <a:lnTo>
                    <a:pt x="40" y="177"/>
                  </a:lnTo>
                  <a:lnTo>
                    <a:pt x="53" y="179"/>
                  </a:lnTo>
                  <a:lnTo>
                    <a:pt x="67" y="1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2" name="Freeform 41"/>
            <p:cNvSpPr>
              <a:spLocks/>
            </p:cNvSpPr>
            <p:nvPr/>
          </p:nvSpPr>
          <p:spPr bwMode="auto">
            <a:xfrm flipH="1">
              <a:off x="4272" y="1584"/>
              <a:ext cx="1112" cy="462"/>
            </a:xfrm>
            <a:custGeom>
              <a:avLst/>
              <a:gdLst>
                <a:gd name="T0" fmla="*/ 152 w 2224"/>
                <a:gd name="T1" fmla="*/ 0 h 924"/>
                <a:gd name="T2" fmla="*/ 1068 w 2224"/>
                <a:gd name="T3" fmla="*/ 0 h 924"/>
                <a:gd name="T4" fmla="*/ 1068 w 2224"/>
                <a:gd name="T5" fmla="*/ 403 h 924"/>
                <a:gd name="T6" fmla="*/ 1112 w 2224"/>
                <a:gd name="T7" fmla="*/ 401 h 924"/>
                <a:gd name="T8" fmla="*/ 1112 w 2224"/>
                <a:gd name="T9" fmla="*/ 458 h 924"/>
                <a:gd name="T10" fmla="*/ 0 w 2224"/>
                <a:gd name="T11" fmla="*/ 462 h 924"/>
                <a:gd name="T12" fmla="*/ 0 w 2224"/>
                <a:gd name="T13" fmla="*/ 435 h 924"/>
                <a:gd name="T14" fmla="*/ 1 w 2224"/>
                <a:gd name="T15" fmla="*/ 372 h 924"/>
                <a:gd name="T16" fmla="*/ 1 w 2224"/>
                <a:gd name="T17" fmla="*/ 308 h 924"/>
                <a:gd name="T18" fmla="*/ 0 w 2224"/>
                <a:gd name="T19" fmla="*/ 274 h 924"/>
                <a:gd name="T20" fmla="*/ 2 w 2224"/>
                <a:gd name="T21" fmla="*/ 267 h 924"/>
                <a:gd name="T22" fmla="*/ 9 w 2224"/>
                <a:gd name="T23" fmla="*/ 256 h 924"/>
                <a:gd name="T24" fmla="*/ 20 w 2224"/>
                <a:gd name="T25" fmla="*/ 243 h 924"/>
                <a:gd name="T26" fmla="*/ 33 w 2224"/>
                <a:gd name="T27" fmla="*/ 230 h 924"/>
                <a:gd name="T28" fmla="*/ 46 w 2224"/>
                <a:gd name="T29" fmla="*/ 217 h 924"/>
                <a:gd name="T30" fmla="*/ 57 w 2224"/>
                <a:gd name="T31" fmla="*/ 206 h 924"/>
                <a:gd name="T32" fmla="*/ 66 w 2224"/>
                <a:gd name="T33" fmla="*/ 198 h 924"/>
                <a:gd name="T34" fmla="*/ 69 w 2224"/>
                <a:gd name="T35" fmla="*/ 195 h 924"/>
                <a:gd name="T36" fmla="*/ 152 w 2224"/>
                <a:gd name="T37" fmla="*/ 0 h 9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24"/>
                <a:gd name="T58" fmla="*/ 0 h 924"/>
                <a:gd name="T59" fmla="*/ 2224 w 2224"/>
                <a:gd name="T60" fmla="*/ 924 h 9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24" h="924">
                  <a:moveTo>
                    <a:pt x="304" y="0"/>
                  </a:moveTo>
                  <a:lnTo>
                    <a:pt x="2136" y="0"/>
                  </a:lnTo>
                  <a:lnTo>
                    <a:pt x="2136" y="805"/>
                  </a:lnTo>
                  <a:lnTo>
                    <a:pt x="2224" y="802"/>
                  </a:lnTo>
                  <a:lnTo>
                    <a:pt x="2223" y="916"/>
                  </a:lnTo>
                  <a:lnTo>
                    <a:pt x="0" y="924"/>
                  </a:lnTo>
                  <a:lnTo>
                    <a:pt x="0" y="869"/>
                  </a:lnTo>
                  <a:lnTo>
                    <a:pt x="1" y="744"/>
                  </a:lnTo>
                  <a:lnTo>
                    <a:pt x="1" y="616"/>
                  </a:lnTo>
                  <a:lnTo>
                    <a:pt x="0" y="547"/>
                  </a:lnTo>
                  <a:lnTo>
                    <a:pt x="4" y="533"/>
                  </a:lnTo>
                  <a:lnTo>
                    <a:pt x="19" y="512"/>
                  </a:lnTo>
                  <a:lnTo>
                    <a:pt x="41" y="487"/>
                  </a:lnTo>
                  <a:lnTo>
                    <a:pt x="66" y="459"/>
                  </a:lnTo>
                  <a:lnTo>
                    <a:pt x="93" y="434"/>
                  </a:lnTo>
                  <a:lnTo>
                    <a:pt x="115" y="411"/>
                  </a:lnTo>
                  <a:lnTo>
                    <a:pt x="131" y="396"/>
                  </a:lnTo>
                  <a:lnTo>
                    <a:pt x="137" y="390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3" name="Freeform 42"/>
            <p:cNvSpPr>
              <a:spLocks/>
            </p:cNvSpPr>
            <p:nvPr/>
          </p:nvSpPr>
          <p:spPr bwMode="auto">
            <a:xfrm flipH="1">
              <a:off x="4327" y="1597"/>
              <a:ext cx="1076" cy="450"/>
            </a:xfrm>
            <a:custGeom>
              <a:avLst/>
              <a:gdLst>
                <a:gd name="T0" fmla="*/ 353 w 2152"/>
                <a:gd name="T1" fmla="*/ 197 h 901"/>
                <a:gd name="T2" fmla="*/ 93 w 2152"/>
                <a:gd name="T3" fmla="*/ 200 h 901"/>
                <a:gd name="T4" fmla="*/ 76 w 2152"/>
                <a:gd name="T5" fmla="*/ 213 h 901"/>
                <a:gd name="T6" fmla="*/ 53 w 2152"/>
                <a:gd name="T7" fmla="*/ 234 h 901"/>
                <a:gd name="T8" fmla="*/ 35 w 2152"/>
                <a:gd name="T9" fmla="*/ 255 h 901"/>
                <a:gd name="T10" fmla="*/ 31 w 2152"/>
                <a:gd name="T11" fmla="*/ 279 h 901"/>
                <a:gd name="T12" fmla="*/ 30 w 2152"/>
                <a:gd name="T13" fmla="*/ 345 h 901"/>
                <a:gd name="T14" fmla="*/ 30 w 2152"/>
                <a:gd name="T15" fmla="*/ 382 h 901"/>
                <a:gd name="T16" fmla="*/ 25 w 2152"/>
                <a:gd name="T17" fmla="*/ 382 h 901"/>
                <a:gd name="T18" fmla="*/ 19 w 2152"/>
                <a:gd name="T19" fmla="*/ 383 h 901"/>
                <a:gd name="T20" fmla="*/ 14 w 2152"/>
                <a:gd name="T21" fmla="*/ 383 h 901"/>
                <a:gd name="T22" fmla="*/ 5 w 2152"/>
                <a:gd name="T23" fmla="*/ 384 h 901"/>
                <a:gd name="T24" fmla="*/ 1 w 2152"/>
                <a:gd name="T25" fmla="*/ 394 h 901"/>
                <a:gd name="T26" fmla="*/ 0 w 2152"/>
                <a:gd name="T27" fmla="*/ 431 h 901"/>
                <a:gd name="T28" fmla="*/ 1 w 2152"/>
                <a:gd name="T29" fmla="*/ 439 h 901"/>
                <a:gd name="T30" fmla="*/ 5 w 2152"/>
                <a:gd name="T31" fmla="*/ 444 h 901"/>
                <a:gd name="T32" fmla="*/ 11 w 2152"/>
                <a:gd name="T33" fmla="*/ 448 h 901"/>
                <a:gd name="T34" fmla="*/ 18 w 2152"/>
                <a:gd name="T35" fmla="*/ 449 h 901"/>
                <a:gd name="T36" fmla="*/ 38 w 2152"/>
                <a:gd name="T37" fmla="*/ 449 h 901"/>
                <a:gd name="T38" fmla="*/ 47 w 2152"/>
                <a:gd name="T39" fmla="*/ 448 h 901"/>
                <a:gd name="T40" fmla="*/ 49 w 2152"/>
                <a:gd name="T41" fmla="*/ 443 h 901"/>
                <a:gd name="T42" fmla="*/ 50 w 2152"/>
                <a:gd name="T43" fmla="*/ 436 h 901"/>
                <a:gd name="T44" fmla="*/ 69 w 2152"/>
                <a:gd name="T45" fmla="*/ 435 h 901"/>
                <a:gd name="T46" fmla="*/ 69 w 2152"/>
                <a:gd name="T47" fmla="*/ 433 h 901"/>
                <a:gd name="T48" fmla="*/ 70 w 2152"/>
                <a:gd name="T49" fmla="*/ 415 h 901"/>
                <a:gd name="T50" fmla="*/ 84 w 2152"/>
                <a:gd name="T51" fmla="*/ 384 h 901"/>
                <a:gd name="T52" fmla="*/ 107 w 2152"/>
                <a:gd name="T53" fmla="*/ 361 h 901"/>
                <a:gd name="T54" fmla="*/ 138 w 2152"/>
                <a:gd name="T55" fmla="*/ 348 h 901"/>
                <a:gd name="T56" fmla="*/ 172 w 2152"/>
                <a:gd name="T57" fmla="*/ 348 h 901"/>
                <a:gd name="T58" fmla="*/ 203 w 2152"/>
                <a:gd name="T59" fmla="*/ 361 h 901"/>
                <a:gd name="T60" fmla="*/ 226 w 2152"/>
                <a:gd name="T61" fmla="*/ 384 h 901"/>
                <a:gd name="T62" fmla="*/ 239 w 2152"/>
                <a:gd name="T63" fmla="*/ 415 h 901"/>
                <a:gd name="T64" fmla="*/ 241 w 2152"/>
                <a:gd name="T65" fmla="*/ 433 h 901"/>
                <a:gd name="T66" fmla="*/ 241 w 2152"/>
                <a:gd name="T67" fmla="*/ 435 h 901"/>
                <a:gd name="T68" fmla="*/ 361 w 2152"/>
                <a:gd name="T69" fmla="*/ 436 h 901"/>
                <a:gd name="T70" fmla="*/ 758 w 2152"/>
                <a:gd name="T71" fmla="*/ 435 h 901"/>
                <a:gd name="T72" fmla="*/ 758 w 2152"/>
                <a:gd name="T73" fmla="*/ 435 h 901"/>
                <a:gd name="T74" fmla="*/ 758 w 2152"/>
                <a:gd name="T75" fmla="*/ 434 h 901"/>
                <a:gd name="T76" fmla="*/ 765 w 2152"/>
                <a:gd name="T77" fmla="*/ 401 h 901"/>
                <a:gd name="T78" fmla="*/ 782 w 2152"/>
                <a:gd name="T79" fmla="*/ 374 h 901"/>
                <a:gd name="T80" fmla="*/ 810 w 2152"/>
                <a:gd name="T81" fmla="*/ 356 h 901"/>
                <a:gd name="T82" fmla="*/ 843 w 2152"/>
                <a:gd name="T83" fmla="*/ 349 h 901"/>
                <a:gd name="T84" fmla="*/ 877 w 2152"/>
                <a:gd name="T85" fmla="*/ 356 h 901"/>
                <a:gd name="T86" fmla="*/ 904 w 2152"/>
                <a:gd name="T87" fmla="*/ 374 h 901"/>
                <a:gd name="T88" fmla="*/ 922 w 2152"/>
                <a:gd name="T89" fmla="*/ 401 h 901"/>
                <a:gd name="T90" fmla="*/ 929 w 2152"/>
                <a:gd name="T91" fmla="*/ 434 h 901"/>
                <a:gd name="T92" fmla="*/ 929 w 2152"/>
                <a:gd name="T93" fmla="*/ 435 h 901"/>
                <a:gd name="T94" fmla="*/ 929 w 2152"/>
                <a:gd name="T95" fmla="*/ 435 h 901"/>
                <a:gd name="T96" fmla="*/ 1076 w 2152"/>
                <a:gd name="T97" fmla="*/ 0 h 90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52"/>
                <a:gd name="T148" fmla="*/ 0 h 901"/>
                <a:gd name="T149" fmla="*/ 2152 w 2152"/>
                <a:gd name="T150" fmla="*/ 901 h 90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52" h="901">
                  <a:moveTo>
                    <a:pt x="706" y="0"/>
                  </a:moveTo>
                  <a:lnTo>
                    <a:pt x="706" y="395"/>
                  </a:lnTo>
                  <a:lnTo>
                    <a:pt x="192" y="395"/>
                  </a:lnTo>
                  <a:lnTo>
                    <a:pt x="186" y="400"/>
                  </a:lnTo>
                  <a:lnTo>
                    <a:pt x="173" y="410"/>
                  </a:lnTo>
                  <a:lnTo>
                    <a:pt x="153" y="427"/>
                  </a:lnTo>
                  <a:lnTo>
                    <a:pt x="130" y="447"/>
                  </a:lnTo>
                  <a:lnTo>
                    <a:pt x="107" y="469"/>
                  </a:lnTo>
                  <a:lnTo>
                    <a:pt x="86" y="491"/>
                  </a:lnTo>
                  <a:lnTo>
                    <a:pt x="70" y="510"/>
                  </a:lnTo>
                  <a:lnTo>
                    <a:pt x="63" y="525"/>
                  </a:lnTo>
                  <a:lnTo>
                    <a:pt x="62" y="559"/>
                  </a:lnTo>
                  <a:lnTo>
                    <a:pt x="61" y="619"/>
                  </a:lnTo>
                  <a:lnTo>
                    <a:pt x="61" y="691"/>
                  </a:lnTo>
                  <a:lnTo>
                    <a:pt x="62" y="765"/>
                  </a:lnTo>
                  <a:lnTo>
                    <a:pt x="60" y="765"/>
                  </a:lnTo>
                  <a:lnTo>
                    <a:pt x="55" y="765"/>
                  </a:lnTo>
                  <a:lnTo>
                    <a:pt x="50" y="765"/>
                  </a:lnTo>
                  <a:lnTo>
                    <a:pt x="45" y="765"/>
                  </a:lnTo>
                  <a:lnTo>
                    <a:pt x="39" y="766"/>
                  </a:lnTo>
                  <a:lnTo>
                    <a:pt x="33" y="766"/>
                  </a:lnTo>
                  <a:lnTo>
                    <a:pt x="29" y="767"/>
                  </a:lnTo>
                  <a:lnTo>
                    <a:pt x="24" y="767"/>
                  </a:lnTo>
                  <a:lnTo>
                    <a:pt x="11" y="769"/>
                  </a:lnTo>
                  <a:lnTo>
                    <a:pt x="4" y="776"/>
                  </a:lnTo>
                  <a:lnTo>
                    <a:pt x="1" y="788"/>
                  </a:lnTo>
                  <a:lnTo>
                    <a:pt x="0" y="802"/>
                  </a:lnTo>
                  <a:lnTo>
                    <a:pt x="0" y="863"/>
                  </a:lnTo>
                  <a:lnTo>
                    <a:pt x="1" y="871"/>
                  </a:lnTo>
                  <a:lnTo>
                    <a:pt x="2" y="878"/>
                  </a:lnTo>
                  <a:lnTo>
                    <a:pt x="6" y="883"/>
                  </a:lnTo>
                  <a:lnTo>
                    <a:pt x="10" y="889"/>
                  </a:lnTo>
                  <a:lnTo>
                    <a:pt x="16" y="894"/>
                  </a:lnTo>
                  <a:lnTo>
                    <a:pt x="22" y="897"/>
                  </a:lnTo>
                  <a:lnTo>
                    <a:pt x="29" y="898"/>
                  </a:lnTo>
                  <a:lnTo>
                    <a:pt x="37" y="899"/>
                  </a:lnTo>
                  <a:lnTo>
                    <a:pt x="61" y="901"/>
                  </a:lnTo>
                  <a:lnTo>
                    <a:pt x="77" y="899"/>
                  </a:lnTo>
                  <a:lnTo>
                    <a:pt x="88" y="898"/>
                  </a:lnTo>
                  <a:lnTo>
                    <a:pt x="94" y="896"/>
                  </a:lnTo>
                  <a:lnTo>
                    <a:pt x="98" y="892"/>
                  </a:lnTo>
                  <a:lnTo>
                    <a:pt x="99" y="887"/>
                  </a:lnTo>
                  <a:lnTo>
                    <a:pt x="100" y="881"/>
                  </a:lnTo>
                  <a:lnTo>
                    <a:pt x="101" y="873"/>
                  </a:lnTo>
                  <a:lnTo>
                    <a:pt x="139" y="873"/>
                  </a:lnTo>
                  <a:lnTo>
                    <a:pt x="139" y="871"/>
                  </a:lnTo>
                  <a:lnTo>
                    <a:pt x="139" y="868"/>
                  </a:lnTo>
                  <a:lnTo>
                    <a:pt x="138" y="867"/>
                  </a:lnTo>
                  <a:lnTo>
                    <a:pt x="138" y="865"/>
                  </a:lnTo>
                  <a:lnTo>
                    <a:pt x="141" y="830"/>
                  </a:lnTo>
                  <a:lnTo>
                    <a:pt x="152" y="798"/>
                  </a:lnTo>
                  <a:lnTo>
                    <a:pt x="168" y="768"/>
                  </a:lnTo>
                  <a:lnTo>
                    <a:pt x="189" y="743"/>
                  </a:lnTo>
                  <a:lnTo>
                    <a:pt x="214" y="722"/>
                  </a:lnTo>
                  <a:lnTo>
                    <a:pt x="244" y="707"/>
                  </a:lnTo>
                  <a:lnTo>
                    <a:pt x="276" y="697"/>
                  </a:lnTo>
                  <a:lnTo>
                    <a:pt x="311" y="693"/>
                  </a:lnTo>
                  <a:lnTo>
                    <a:pt x="345" y="697"/>
                  </a:lnTo>
                  <a:lnTo>
                    <a:pt x="378" y="707"/>
                  </a:lnTo>
                  <a:lnTo>
                    <a:pt x="406" y="722"/>
                  </a:lnTo>
                  <a:lnTo>
                    <a:pt x="432" y="743"/>
                  </a:lnTo>
                  <a:lnTo>
                    <a:pt x="452" y="768"/>
                  </a:lnTo>
                  <a:lnTo>
                    <a:pt x="469" y="798"/>
                  </a:lnTo>
                  <a:lnTo>
                    <a:pt x="479" y="830"/>
                  </a:lnTo>
                  <a:lnTo>
                    <a:pt x="482" y="865"/>
                  </a:lnTo>
                  <a:lnTo>
                    <a:pt x="482" y="867"/>
                  </a:lnTo>
                  <a:lnTo>
                    <a:pt x="482" y="868"/>
                  </a:lnTo>
                  <a:lnTo>
                    <a:pt x="482" y="871"/>
                  </a:lnTo>
                  <a:lnTo>
                    <a:pt x="482" y="873"/>
                  </a:lnTo>
                  <a:lnTo>
                    <a:pt x="722" y="873"/>
                  </a:lnTo>
                  <a:lnTo>
                    <a:pt x="722" y="871"/>
                  </a:lnTo>
                  <a:lnTo>
                    <a:pt x="1516" y="871"/>
                  </a:lnTo>
                  <a:lnTo>
                    <a:pt x="1516" y="869"/>
                  </a:lnTo>
                  <a:lnTo>
                    <a:pt x="1519" y="835"/>
                  </a:lnTo>
                  <a:lnTo>
                    <a:pt x="1530" y="803"/>
                  </a:lnTo>
                  <a:lnTo>
                    <a:pt x="1545" y="774"/>
                  </a:lnTo>
                  <a:lnTo>
                    <a:pt x="1565" y="749"/>
                  </a:lnTo>
                  <a:lnTo>
                    <a:pt x="1591" y="728"/>
                  </a:lnTo>
                  <a:lnTo>
                    <a:pt x="1621" y="712"/>
                  </a:lnTo>
                  <a:lnTo>
                    <a:pt x="1653" y="701"/>
                  </a:lnTo>
                  <a:lnTo>
                    <a:pt x="1687" y="698"/>
                  </a:lnTo>
                  <a:lnTo>
                    <a:pt x="1722" y="701"/>
                  </a:lnTo>
                  <a:lnTo>
                    <a:pt x="1754" y="712"/>
                  </a:lnTo>
                  <a:lnTo>
                    <a:pt x="1783" y="728"/>
                  </a:lnTo>
                  <a:lnTo>
                    <a:pt x="1808" y="749"/>
                  </a:lnTo>
                  <a:lnTo>
                    <a:pt x="1829" y="774"/>
                  </a:lnTo>
                  <a:lnTo>
                    <a:pt x="1845" y="803"/>
                  </a:lnTo>
                  <a:lnTo>
                    <a:pt x="1856" y="835"/>
                  </a:lnTo>
                  <a:lnTo>
                    <a:pt x="1859" y="869"/>
                  </a:lnTo>
                  <a:lnTo>
                    <a:pt x="1859" y="871"/>
                  </a:lnTo>
                  <a:lnTo>
                    <a:pt x="2152" y="871"/>
                  </a:lnTo>
                  <a:lnTo>
                    <a:pt x="2152" y="0"/>
                  </a:lnTo>
                  <a:lnTo>
                    <a:pt x="706" y="0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4" name="Freeform 43"/>
            <p:cNvSpPr>
              <a:spLocks/>
            </p:cNvSpPr>
            <p:nvPr/>
          </p:nvSpPr>
          <p:spPr bwMode="auto">
            <a:xfrm flipH="1">
              <a:off x="5002" y="1597"/>
              <a:ext cx="323" cy="244"/>
            </a:xfrm>
            <a:custGeom>
              <a:avLst/>
              <a:gdLst>
                <a:gd name="T0" fmla="*/ 323 w 645"/>
                <a:gd name="T1" fmla="*/ 0 h 488"/>
                <a:gd name="T2" fmla="*/ 108 w 645"/>
                <a:gd name="T3" fmla="*/ 0 h 488"/>
                <a:gd name="T4" fmla="*/ 107 w 645"/>
                <a:gd name="T5" fmla="*/ 2 h 488"/>
                <a:gd name="T6" fmla="*/ 106 w 645"/>
                <a:gd name="T7" fmla="*/ 0 h 488"/>
                <a:gd name="T8" fmla="*/ 0 w 645"/>
                <a:gd name="T9" fmla="*/ 243 h 488"/>
                <a:gd name="T10" fmla="*/ 32 w 645"/>
                <a:gd name="T11" fmla="*/ 244 h 488"/>
                <a:gd name="T12" fmla="*/ 99 w 645"/>
                <a:gd name="T13" fmla="*/ 67 h 488"/>
                <a:gd name="T14" fmla="*/ 158 w 645"/>
                <a:gd name="T15" fmla="*/ 67 h 488"/>
                <a:gd name="T16" fmla="*/ 158 w 645"/>
                <a:gd name="T17" fmla="*/ 202 h 488"/>
                <a:gd name="T18" fmla="*/ 174 w 645"/>
                <a:gd name="T19" fmla="*/ 202 h 488"/>
                <a:gd name="T20" fmla="*/ 174 w 645"/>
                <a:gd name="T21" fmla="*/ 67 h 488"/>
                <a:gd name="T22" fmla="*/ 303 w 645"/>
                <a:gd name="T23" fmla="*/ 67 h 488"/>
                <a:gd name="T24" fmla="*/ 323 w 645"/>
                <a:gd name="T25" fmla="*/ 0 h 4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5"/>
                <a:gd name="T40" fmla="*/ 0 h 488"/>
                <a:gd name="T41" fmla="*/ 645 w 645"/>
                <a:gd name="T42" fmla="*/ 488 h 4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5" h="488">
                  <a:moveTo>
                    <a:pt x="645" y="0"/>
                  </a:moveTo>
                  <a:lnTo>
                    <a:pt x="215" y="0"/>
                  </a:lnTo>
                  <a:lnTo>
                    <a:pt x="213" y="4"/>
                  </a:lnTo>
                  <a:lnTo>
                    <a:pt x="211" y="0"/>
                  </a:lnTo>
                  <a:lnTo>
                    <a:pt x="0" y="485"/>
                  </a:lnTo>
                  <a:lnTo>
                    <a:pt x="63" y="488"/>
                  </a:lnTo>
                  <a:lnTo>
                    <a:pt x="198" y="133"/>
                  </a:lnTo>
                  <a:lnTo>
                    <a:pt x="316" y="133"/>
                  </a:lnTo>
                  <a:lnTo>
                    <a:pt x="316" y="404"/>
                  </a:lnTo>
                  <a:lnTo>
                    <a:pt x="347" y="404"/>
                  </a:lnTo>
                  <a:lnTo>
                    <a:pt x="347" y="133"/>
                  </a:lnTo>
                  <a:lnTo>
                    <a:pt x="605" y="133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5" name="Freeform 44"/>
            <p:cNvSpPr>
              <a:spLocks/>
            </p:cNvSpPr>
            <p:nvPr/>
          </p:nvSpPr>
          <p:spPr bwMode="auto">
            <a:xfrm flipH="1">
              <a:off x="5171" y="1955"/>
              <a:ext cx="156" cy="155"/>
            </a:xfrm>
            <a:custGeom>
              <a:avLst/>
              <a:gdLst>
                <a:gd name="T0" fmla="*/ 78 w 311"/>
                <a:gd name="T1" fmla="*/ 155 h 311"/>
                <a:gd name="T2" fmla="*/ 93 w 311"/>
                <a:gd name="T3" fmla="*/ 154 h 311"/>
                <a:gd name="T4" fmla="*/ 108 w 311"/>
                <a:gd name="T5" fmla="*/ 149 h 311"/>
                <a:gd name="T6" fmla="*/ 121 w 311"/>
                <a:gd name="T7" fmla="*/ 142 h 311"/>
                <a:gd name="T8" fmla="*/ 133 w 311"/>
                <a:gd name="T9" fmla="*/ 133 h 311"/>
                <a:gd name="T10" fmla="*/ 142 w 311"/>
                <a:gd name="T11" fmla="*/ 121 h 311"/>
                <a:gd name="T12" fmla="*/ 149 w 311"/>
                <a:gd name="T13" fmla="*/ 108 h 311"/>
                <a:gd name="T14" fmla="*/ 154 w 311"/>
                <a:gd name="T15" fmla="*/ 93 h 311"/>
                <a:gd name="T16" fmla="*/ 156 w 311"/>
                <a:gd name="T17" fmla="*/ 78 h 311"/>
                <a:gd name="T18" fmla="*/ 154 w 311"/>
                <a:gd name="T19" fmla="*/ 62 h 311"/>
                <a:gd name="T20" fmla="*/ 149 w 311"/>
                <a:gd name="T21" fmla="*/ 48 h 311"/>
                <a:gd name="T22" fmla="*/ 142 w 311"/>
                <a:gd name="T23" fmla="*/ 34 h 311"/>
                <a:gd name="T24" fmla="*/ 133 w 311"/>
                <a:gd name="T25" fmla="*/ 23 h 311"/>
                <a:gd name="T26" fmla="*/ 121 w 311"/>
                <a:gd name="T27" fmla="*/ 13 h 311"/>
                <a:gd name="T28" fmla="*/ 108 w 311"/>
                <a:gd name="T29" fmla="*/ 6 h 311"/>
                <a:gd name="T30" fmla="*/ 93 w 311"/>
                <a:gd name="T31" fmla="*/ 2 h 311"/>
                <a:gd name="T32" fmla="*/ 78 w 311"/>
                <a:gd name="T33" fmla="*/ 0 h 311"/>
                <a:gd name="T34" fmla="*/ 62 w 311"/>
                <a:gd name="T35" fmla="*/ 2 h 311"/>
                <a:gd name="T36" fmla="*/ 47 w 311"/>
                <a:gd name="T37" fmla="*/ 6 h 311"/>
                <a:gd name="T38" fmla="*/ 34 w 311"/>
                <a:gd name="T39" fmla="*/ 13 h 311"/>
                <a:gd name="T40" fmla="*/ 23 w 311"/>
                <a:gd name="T41" fmla="*/ 23 h 311"/>
                <a:gd name="T42" fmla="*/ 13 w 311"/>
                <a:gd name="T43" fmla="*/ 34 h 311"/>
                <a:gd name="T44" fmla="*/ 7 w 311"/>
                <a:gd name="T45" fmla="*/ 48 h 311"/>
                <a:gd name="T46" fmla="*/ 2 w 311"/>
                <a:gd name="T47" fmla="*/ 62 h 311"/>
                <a:gd name="T48" fmla="*/ 0 w 311"/>
                <a:gd name="T49" fmla="*/ 78 h 311"/>
                <a:gd name="T50" fmla="*/ 2 w 311"/>
                <a:gd name="T51" fmla="*/ 93 h 311"/>
                <a:gd name="T52" fmla="*/ 7 w 311"/>
                <a:gd name="T53" fmla="*/ 108 h 311"/>
                <a:gd name="T54" fmla="*/ 13 w 311"/>
                <a:gd name="T55" fmla="*/ 121 h 311"/>
                <a:gd name="T56" fmla="*/ 23 w 311"/>
                <a:gd name="T57" fmla="*/ 133 h 311"/>
                <a:gd name="T58" fmla="*/ 34 w 311"/>
                <a:gd name="T59" fmla="*/ 142 h 311"/>
                <a:gd name="T60" fmla="*/ 47 w 311"/>
                <a:gd name="T61" fmla="*/ 149 h 311"/>
                <a:gd name="T62" fmla="*/ 62 w 311"/>
                <a:gd name="T63" fmla="*/ 154 h 311"/>
                <a:gd name="T64" fmla="*/ 78 w 311"/>
                <a:gd name="T65" fmla="*/ 155 h 3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1"/>
                <a:gd name="T100" fmla="*/ 0 h 311"/>
                <a:gd name="T101" fmla="*/ 311 w 311"/>
                <a:gd name="T102" fmla="*/ 311 h 3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1" h="311">
                  <a:moveTo>
                    <a:pt x="155" y="311"/>
                  </a:moveTo>
                  <a:lnTo>
                    <a:pt x="186" y="308"/>
                  </a:lnTo>
                  <a:lnTo>
                    <a:pt x="215" y="298"/>
                  </a:lnTo>
                  <a:lnTo>
                    <a:pt x="242" y="285"/>
                  </a:lnTo>
                  <a:lnTo>
                    <a:pt x="265" y="266"/>
                  </a:lnTo>
                  <a:lnTo>
                    <a:pt x="284" y="243"/>
                  </a:lnTo>
                  <a:lnTo>
                    <a:pt x="298" y="217"/>
                  </a:lnTo>
                  <a:lnTo>
                    <a:pt x="307" y="187"/>
                  </a:lnTo>
                  <a:lnTo>
                    <a:pt x="311" y="156"/>
                  </a:lnTo>
                  <a:lnTo>
                    <a:pt x="307" y="125"/>
                  </a:lnTo>
                  <a:lnTo>
                    <a:pt x="298" y="96"/>
                  </a:lnTo>
                  <a:lnTo>
                    <a:pt x="284" y="69"/>
                  </a:lnTo>
                  <a:lnTo>
                    <a:pt x="265" y="46"/>
                  </a:lnTo>
                  <a:lnTo>
                    <a:pt x="242" y="27"/>
                  </a:lnTo>
                  <a:lnTo>
                    <a:pt x="215" y="13"/>
                  </a:lnTo>
                  <a:lnTo>
                    <a:pt x="186" y="4"/>
                  </a:lnTo>
                  <a:lnTo>
                    <a:pt x="155" y="0"/>
                  </a:lnTo>
                  <a:lnTo>
                    <a:pt x="124" y="4"/>
                  </a:lnTo>
                  <a:lnTo>
                    <a:pt x="94" y="13"/>
                  </a:lnTo>
                  <a:lnTo>
                    <a:pt x="68" y="27"/>
                  </a:lnTo>
                  <a:lnTo>
                    <a:pt x="45" y="46"/>
                  </a:lnTo>
                  <a:lnTo>
                    <a:pt x="26" y="69"/>
                  </a:lnTo>
                  <a:lnTo>
                    <a:pt x="13" y="96"/>
                  </a:lnTo>
                  <a:lnTo>
                    <a:pt x="3" y="125"/>
                  </a:lnTo>
                  <a:lnTo>
                    <a:pt x="0" y="156"/>
                  </a:lnTo>
                  <a:lnTo>
                    <a:pt x="3" y="187"/>
                  </a:lnTo>
                  <a:lnTo>
                    <a:pt x="13" y="217"/>
                  </a:lnTo>
                  <a:lnTo>
                    <a:pt x="26" y="243"/>
                  </a:lnTo>
                  <a:lnTo>
                    <a:pt x="45" y="266"/>
                  </a:lnTo>
                  <a:lnTo>
                    <a:pt x="68" y="285"/>
                  </a:lnTo>
                  <a:lnTo>
                    <a:pt x="94" y="298"/>
                  </a:lnTo>
                  <a:lnTo>
                    <a:pt x="124" y="308"/>
                  </a:lnTo>
                  <a:lnTo>
                    <a:pt x="155" y="3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6" name="Freeform 45"/>
            <p:cNvSpPr>
              <a:spLocks/>
            </p:cNvSpPr>
            <p:nvPr/>
          </p:nvSpPr>
          <p:spPr bwMode="auto">
            <a:xfrm flipH="1">
              <a:off x="4482" y="1955"/>
              <a:ext cx="155" cy="155"/>
            </a:xfrm>
            <a:custGeom>
              <a:avLst/>
              <a:gdLst>
                <a:gd name="T0" fmla="*/ 77 w 310"/>
                <a:gd name="T1" fmla="*/ 155 h 311"/>
                <a:gd name="T2" fmla="*/ 92 w 310"/>
                <a:gd name="T3" fmla="*/ 154 h 311"/>
                <a:gd name="T4" fmla="*/ 107 w 310"/>
                <a:gd name="T5" fmla="*/ 149 h 311"/>
                <a:gd name="T6" fmla="*/ 121 w 310"/>
                <a:gd name="T7" fmla="*/ 142 h 311"/>
                <a:gd name="T8" fmla="*/ 133 w 310"/>
                <a:gd name="T9" fmla="*/ 133 h 311"/>
                <a:gd name="T10" fmla="*/ 142 w 310"/>
                <a:gd name="T11" fmla="*/ 121 h 311"/>
                <a:gd name="T12" fmla="*/ 149 w 310"/>
                <a:gd name="T13" fmla="*/ 108 h 311"/>
                <a:gd name="T14" fmla="*/ 153 w 310"/>
                <a:gd name="T15" fmla="*/ 93 h 311"/>
                <a:gd name="T16" fmla="*/ 155 w 310"/>
                <a:gd name="T17" fmla="*/ 78 h 311"/>
                <a:gd name="T18" fmla="*/ 153 w 310"/>
                <a:gd name="T19" fmla="*/ 62 h 311"/>
                <a:gd name="T20" fmla="*/ 149 w 310"/>
                <a:gd name="T21" fmla="*/ 48 h 311"/>
                <a:gd name="T22" fmla="*/ 142 w 310"/>
                <a:gd name="T23" fmla="*/ 34 h 311"/>
                <a:gd name="T24" fmla="*/ 133 w 310"/>
                <a:gd name="T25" fmla="*/ 23 h 311"/>
                <a:gd name="T26" fmla="*/ 121 w 310"/>
                <a:gd name="T27" fmla="*/ 13 h 311"/>
                <a:gd name="T28" fmla="*/ 107 w 310"/>
                <a:gd name="T29" fmla="*/ 6 h 311"/>
                <a:gd name="T30" fmla="*/ 92 w 310"/>
                <a:gd name="T31" fmla="*/ 2 h 311"/>
                <a:gd name="T32" fmla="*/ 77 w 310"/>
                <a:gd name="T33" fmla="*/ 0 h 311"/>
                <a:gd name="T34" fmla="*/ 61 w 310"/>
                <a:gd name="T35" fmla="*/ 2 h 311"/>
                <a:gd name="T36" fmla="*/ 47 w 310"/>
                <a:gd name="T37" fmla="*/ 6 h 311"/>
                <a:gd name="T38" fmla="*/ 34 w 310"/>
                <a:gd name="T39" fmla="*/ 13 h 311"/>
                <a:gd name="T40" fmla="*/ 22 w 310"/>
                <a:gd name="T41" fmla="*/ 23 h 311"/>
                <a:gd name="T42" fmla="*/ 13 w 310"/>
                <a:gd name="T43" fmla="*/ 34 h 311"/>
                <a:gd name="T44" fmla="*/ 6 w 310"/>
                <a:gd name="T45" fmla="*/ 48 h 311"/>
                <a:gd name="T46" fmla="*/ 1 w 310"/>
                <a:gd name="T47" fmla="*/ 62 h 311"/>
                <a:gd name="T48" fmla="*/ 0 w 310"/>
                <a:gd name="T49" fmla="*/ 78 h 311"/>
                <a:gd name="T50" fmla="*/ 1 w 310"/>
                <a:gd name="T51" fmla="*/ 93 h 311"/>
                <a:gd name="T52" fmla="*/ 6 w 310"/>
                <a:gd name="T53" fmla="*/ 108 h 311"/>
                <a:gd name="T54" fmla="*/ 13 w 310"/>
                <a:gd name="T55" fmla="*/ 121 h 311"/>
                <a:gd name="T56" fmla="*/ 22 w 310"/>
                <a:gd name="T57" fmla="*/ 133 h 311"/>
                <a:gd name="T58" fmla="*/ 34 w 310"/>
                <a:gd name="T59" fmla="*/ 142 h 311"/>
                <a:gd name="T60" fmla="*/ 47 w 310"/>
                <a:gd name="T61" fmla="*/ 149 h 311"/>
                <a:gd name="T62" fmla="*/ 61 w 310"/>
                <a:gd name="T63" fmla="*/ 154 h 311"/>
                <a:gd name="T64" fmla="*/ 77 w 310"/>
                <a:gd name="T65" fmla="*/ 155 h 3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0"/>
                <a:gd name="T100" fmla="*/ 0 h 311"/>
                <a:gd name="T101" fmla="*/ 310 w 310"/>
                <a:gd name="T102" fmla="*/ 311 h 3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0" h="311">
                  <a:moveTo>
                    <a:pt x="154" y="311"/>
                  </a:moveTo>
                  <a:lnTo>
                    <a:pt x="185" y="308"/>
                  </a:lnTo>
                  <a:lnTo>
                    <a:pt x="215" y="298"/>
                  </a:lnTo>
                  <a:lnTo>
                    <a:pt x="242" y="285"/>
                  </a:lnTo>
                  <a:lnTo>
                    <a:pt x="265" y="266"/>
                  </a:lnTo>
                  <a:lnTo>
                    <a:pt x="283" y="243"/>
                  </a:lnTo>
                  <a:lnTo>
                    <a:pt x="297" y="217"/>
                  </a:lnTo>
                  <a:lnTo>
                    <a:pt x="306" y="187"/>
                  </a:lnTo>
                  <a:lnTo>
                    <a:pt x="310" y="156"/>
                  </a:lnTo>
                  <a:lnTo>
                    <a:pt x="306" y="125"/>
                  </a:lnTo>
                  <a:lnTo>
                    <a:pt x="297" y="96"/>
                  </a:lnTo>
                  <a:lnTo>
                    <a:pt x="283" y="69"/>
                  </a:lnTo>
                  <a:lnTo>
                    <a:pt x="265" y="46"/>
                  </a:lnTo>
                  <a:lnTo>
                    <a:pt x="242" y="27"/>
                  </a:lnTo>
                  <a:lnTo>
                    <a:pt x="215" y="13"/>
                  </a:lnTo>
                  <a:lnTo>
                    <a:pt x="185" y="4"/>
                  </a:lnTo>
                  <a:lnTo>
                    <a:pt x="154" y="0"/>
                  </a:lnTo>
                  <a:lnTo>
                    <a:pt x="123" y="4"/>
                  </a:lnTo>
                  <a:lnTo>
                    <a:pt x="94" y="13"/>
                  </a:lnTo>
                  <a:lnTo>
                    <a:pt x="68" y="27"/>
                  </a:lnTo>
                  <a:lnTo>
                    <a:pt x="45" y="46"/>
                  </a:lnTo>
                  <a:lnTo>
                    <a:pt x="26" y="69"/>
                  </a:lnTo>
                  <a:lnTo>
                    <a:pt x="13" y="96"/>
                  </a:lnTo>
                  <a:lnTo>
                    <a:pt x="3" y="125"/>
                  </a:lnTo>
                  <a:lnTo>
                    <a:pt x="0" y="156"/>
                  </a:lnTo>
                  <a:lnTo>
                    <a:pt x="3" y="187"/>
                  </a:lnTo>
                  <a:lnTo>
                    <a:pt x="13" y="217"/>
                  </a:lnTo>
                  <a:lnTo>
                    <a:pt x="26" y="243"/>
                  </a:lnTo>
                  <a:lnTo>
                    <a:pt x="45" y="266"/>
                  </a:lnTo>
                  <a:lnTo>
                    <a:pt x="68" y="285"/>
                  </a:lnTo>
                  <a:lnTo>
                    <a:pt x="94" y="298"/>
                  </a:lnTo>
                  <a:lnTo>
                    <a:pt x="123" y="308"/>
                  </a:lnTo>
                  <a:lnTo>
                    <a:pt x="154" y="3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7" name="Freeform 46"/>
            <p:cNvSpPr>
              <a:spLocks/>
            </p:cNvSpPr>
            <p:nvPr/>
          </p:nvSpPr>
          <p:spPr bwMode="auto">
            <a:xfrm flipH="1">
              <a:off x="5206" y="1990"/>
              <a:ext cx="86" cy="85"/>
            </a:xfrm>
            <a:custGeom>
              <a:avLst/>
              <a:gdLst>
                <a:gd name="T0" fmla="*/ 43 w 172"/>
                <a:gd name="T1" fmla="*/ 85 h 172"/>
                <a:gd name="T2" fmla="*/ 52 w 172"/>
                <a:gd name="T3" fmla="*/ 84 h 172"/>
                <a:gd name="T4" fmla="*/ 60 w 172"/>
                <a:gd name="T5" fmla="*/ 82 h 172"/>
                <a:gd name="T6" fmla="*/ 67 w 172"/>
                <a:gd name="T7" fmla="*/ 78 h 172"/>
                <a:gd name="T8" fmla="*/ 73 w 172"/>
                <a:gd name="T9" fmla="*/ 73 h 172"/>
                <a:gd name="T10" fmla="*/ 79 w 172"/>
                <a:gd name="T11" fmla="*/ 66 h 172"/>
                <a:gd name="T12" fmla="*/ 83 w 172"/>
                <a:gd name="T13" fmla="*/ 59 h 172"/>
                <a:gd name="T14" fmla="*/ 85 w 172"/>
                <a:gd name="T15" fmla="*/ 51 h 172"/>
                <a:gd name="T16" fmla="*/ 86 w 172"/>
                <a:gd name="T17" fmla="*/ 43 h 172"/>
                <a:gd name="T18" fmla="*/ 85 w 172"/>
                <a:gd name="T19" fmla="*/ 34 h 172"/>
                <a:gd name="T20" fmla="*/ 83 w 172"/>
                <a:gd name="T21" fmla="*/ 26 h 172"/>
                <a:gd name="T22" fmla="*/ 79 w 172"/>
                <a:gd name="T23" fmla="*/ 19 h 172"/>
                <a:gd name="T24" fmla="*/ 73 w 172"/>
                <a:gd name="T25" fmla="*/ 13 h 172"/>
                <a:gd name="T26" fmla="*/ 67 w 172"/>
                <a:gd name="T27" fmla="*/ 7 h 172"/>
                <a:gd name="T28" fmla="*/ 60 w 172"/>
                <a:gd name="T29" fmla="*/ 3 h 172"/>
                <a:gd name="T30" fmla="*/ 52 w 172"/>
                <a:gd name="T31" fmla="*/ 1 h 172"/>
                <a:gd name="T32" fmla="*/ 43 w 172"/>
                <a:gd name="T33" fmla="*/ 0 h 172"/>
                <a:gd name="T34" fmla="*/ 35 w 172"/>
                <a:gd name="T35" fmla="*/ 1 h 172"/>
                <a:gd name="T36" fmla="*/ 26 w 172"/>
                <a:gd name="T37" fmla="*/ 3 h 172"/>
                <a:gd name="T38" fmla="*/ 19 w 172"/>
                <a:gd name="T39" fmla="*/ 7 h 172"/>
                <a:gd name="T40" fmla="*/ 12 w 172"/>
                <a:gd name="T41" fmla="*/ 13 h 172"/>
                <a:gd name="T42" fmla="*/ 7 w 172"/>
                <a:gd name="T43" fmla="*/ 19 h 172"/>
                <a:gd name="T44" fmla="*/ 3 w 172"/>
                <a:gd name="T45" fmla="*/ 26 h 172"/>
                <a:gd name="T46" fmla="*/ 1 w 172"/>
                <a:gd name="T47" fmla="*/ 34 h 172"/>
                <a:gd name="T48" fmla="*/ 0 w 172"/>
                <a:gd name="T49" fmla="*/ 43 h 172"/>
                <a:gd name="T50" fmla="*/ 1 w 172"/>
                <a:gd name="T51" fmla="*/ 51 h 172"/>
                <a:gd name="T52" fmla="*/ 3 w 172"/>
                <a:gd name="T53" fmla="*/ 59 h 172"/>
                <a:gd name="T54" fmla="*/ 7 w 172"/>
                <a:gd name="T55" fmla="*/ 66 h 172"/>
                <a:gd name="T56" fmla="*/ 12 w 172"/>
                <a:gd name="T57" fmla="*/ 73 h 172"/>
                <a:gd name="T58" fmla="*/ 19 w 172"/>
                <a:gd name="T59" fmla="*/ 78 h 172"/>
                <a:gd name="T60" fmla="*/ 26 w 172"/>
                <a:gd name="T61" fmla="*/ 82 h 172"/>
                <a:gd name="T62" fmla="*/ 35 w 172"/>
                <a:gd name="T63" fmla="*/ 84 h 172"/>
                <a:gd name="T64" fmla="*/ 43 w 172"/>
                <a:gd name="T65" fmla="*/ 85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72"/>
                <a:gd name="T101" fmla="*/ 172 w 172"/>
                <a:gd name="T102" fmla="*/ 172 h 1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72">
                  <a:moveTo>
                    <a:pt x="86" y="172"/>
                  </a:moveTo>
                  <a:lnTo>
                    <a:pt x="104" y="170"/>
                  </a:lnTo>
                  <a:lnTo>
                    <a:pt x="120" y="165"/>
                  </a:lnTo>
                  <a:lnTo>
                    <a:pt x="134" y="157"/>
                  </a:lnTo>
                  <a:lnTo>
                    <a:pt x="146" y="147"/>
                  </a:lnTo>
                  <a:lnTo>
                    <a:pt x="157" y="134"/>
                  </a:lnTo>
                  <a:lnTo>
                    <a:pt x="165" y="119"/>
                  </a:lnTo>
                  <a:lnTo>
                    <a:pt x="170" y="103"/>
                  </a:lnTo>
                  <a:lnTo>
                    <a:pt x="172" y="86"/>
                  </a:lnTo>
                  <a:lnTo>
                    <a:pt x="170" y="68"/>
                  </a:lnTo>
                  <a:lnTo>
                    <a:pt x="165" y="52"/>
                  </a:lnTo>
                  <a:lnTo>
                    <a:pt x="157" y="38"/>
                  </a:lnTo>
                  <a:lnTo>
                    <a:pt x="146" y="26"/>
                  </a:lnTo>
                  <a:lnTo>
                    <a:pt x="134" y="15"/>
                  </a:lnTo>
                  <a:lnTo>
                    <a:pt x="120" y="7"/>
                  </a:lnTo>
                  <a:lnTo>
                    <a:pt x="104" y="2"/>
                  </a:lnTo>
                  <a:lnTo>
                    <a:pt x="86" y="0"/>
                  </a:lnTo>
                  <a:lnTo>
                    <a:pt x="69" y="2"/>
                  </a:lnTo>
                  <a:lnTo>
                    <a:pt x="53" y="7"/>
                  </a:lnTo>
                  <a:lnTo>
                    <a:pt x="38" y="15"/>
                  </a:lnTo>
                  <a:lnTo>
                    <a:pt x="25" y="26"/>
                  </a:lnTo>
                  <a:lnTo>
                    <a:pt x="15" y="38"/>
                  </a:lnTo>
                  <a:lnTo>
                    <a:pt x="7" y="52"/>
                  </a:lnTo>
                  <a:lnTo>
                    <a:pt x="2" y="68"/>
                  </a:lnTo>
                  <a:lnTo>
                    <a:pt x="0" y="86"/>
                  </a:lnTo>
                  <a:lnTo>
                    <a:pt x="2" y="103"/>
                  </a:lnTo>
                  <a:lnTo>
                    <a:pt x="7" y="119"/>
                  </a:lnTo>
                  <a:lnTo>
                    <a:pt x="15" y="134"/>
                  </a:lnTo>
                  <a:lnTo>
                    <a:pt x="25" y="147"/>
                  </a:lnTo>
                  <a:lnTo>
                    <a:pt x="38" y="157"/>
                  </a:lnTo>
                  <a:lnTo>
                    <a:pt x="53" y="165"/>
                  </a:lnTo>
                  <a:lnTo>
                    <a:pt x="69" y="170"/>
                  </a:lnTo>
                  <a:lnTo>
                    <a:pt x="86" y="172"/>
                  </a:lnTo>
                  <a:close/>
                </a:path>
              </a:pathLst>
            </a:custGeom>
            <a:solidFill>
              <a:srgbClr val="47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8" name="Freeform 47"/>
            <p:cNvSpPr>
              <a:spLocks/>
            </p:cNvSpPr>
            <p:nvPr/>
          </p:nvSpPr>
          <p:spPr bwMode="auto">
            <a:xfrm flipH="1">
              <a:off x="4516" y="1990"/>
              <a:ext cx="86" cy="85"/>
            </a:xfrm>
            <a:custGeom>
              <a:avLst/>
              <a:gdLst>
                <a:gd name="T0" fmla="*/ 43 w 172"/>
                <a:gd name="T1" fmla="*/ 85 h 172"/>
                <a:gd name="T2" fmla="*/ 51 w 172"/>
                <a:gd name="T3" fmla="*/ 84 h 172"/>
                <a:gd name="T4" fmla="*/ 59 w 172"/>
                <a:gd name="T5" fmla="*/ 82 h 172"/>
                <a:gd name="T6" fmla="*/ 67 w 172"/>
                <a:gd name="T7" fmla="*/ 78 h 172"/>
                <a:gd name="T8" fmla="*/ 73 w 172"/>
                <a:gd name="T9" fmla="*/ 73 h 172"/>
                <a:gd name="T10" fmla="*/ 79 w 172"/>
                <a:gd name="T11" fmla="*/ 66 h 172"/>
                <a:gd name="T12" fmla="*/ 83 w 172"/>
                <a:gd name="T13" fmla="*/ 59 h 172"/>
                <a:gd name="T14" fmla="*/ 85 w 172"/>
                <a:gd name="T15" fmla="*/ 51 h 172"/>
                <a:gd name="T16" fmla="*/ 86 w 172"/>
                <a:gd name="T17" fmla="*/ 43 h 172"/>
                <a:gd name="T18" fmla="*/ 85 w 172"/>
                <a:gd name="T19" fmla="*/ 34 h 172"/>
                <a:gd name="T20" fmla="*/ 83 w 172"/>
                <a:gd name="T21" fmla="*/ 26 h 172"/>
                <a:gd name="T22" fmla="*/ 79 w 172"/>
                <a:gd name="T23" fmla="*/ 19 h 172"/>
                <a:gd name="T24" fmla="*/ 73 w 172"/>
                <a:gd name="T25" fmla="*/ 13 h 172"/>
                <a:gd name="T26" fmla="*/ 67 w 172"/>
                <a:gd name="T27" fmla="*/ 7 h 172"/>
                <a:gd name="T28" fmla="*/ 59 w 172"/>
                <a:gd name="T29" fmla="*/ 3 h 172"/>
                <a:gd name="T30" fmla="*/ 51 w 172"/>
                <a:gd name="T31" fmla="*/ 1 h 172"/>
                <a:gd name="T32" fmla="*/ 43 w 172"/>
                <a:gd name="T33" fmla="*/ 0 h 172"/>
                <a:gd name="T34" fmla="*/ 34 w 172"/>
                <a:gd name="T35" fmla="*/ 1 h 172"/>
                <a:gd name="T36" fmla="*/ 26 w 172"/>
                <a:gd name="T37" fmla="*/ 3 h 172"/>
                <a:gd name="T38" fmla="*/ 19 w 172"/>
                <a:gd name="T39" fmla="*/ 7 h 172"/>
                <a:gd name="T40" fmla="*/ 12 w 172"/>
                <a:gd name="T41" fmla="*/ 13 h 172"/>
                <a:gd name="T42" fmla="*/ 7 w 172"/>
                <a:gd name="T43" fmla="*/ 19 h 172"/>
                <a:gd name="T44" fmla="*/ 3 w 172"/>
                <a:gd name="T45" fmla="*/ 26 h 172"/>
                <a:gd name="T46" fmla="*/ 1 w 172"/>
                <a:gd name="T47" fmla="*/ 34 h 172"/>
                <a:gd name="T48" fmla="*/ 0 w 172"/>
                <a:gd name="T49" fmla="*/ 43 h 172"/>
                <a:gd name="T50" fmla="*/ 1 w 172"/>
                <a:gd name="T51" fmla="*/ 51 h 172"/>
                <a:gd name="T52" fmla="*/ 3 w 172"/>
                <a:gd name="T53" fmla="*/ 59 h 172"/>
                <a:gd name="T54" fmla="*/ 7 w 172"/>
                <a:gd name="T55" fmla="*/ 66 h 172"/>
                <a:gd name="T56" fmla="*/ 12 w 172"/>
                <a:gd name="T57" fmla="*/ 73 h 172"/>
                <a:gd name="T58" fmla="*/ 19 w 172"/>
                <a:gd name="T59" fmla="*/ 78 h 172"/>
                <a:gd name="T60" fmla="*/ 26 w 172"/>
                <a:gd name="T61" fmla="*/ 82 h 172"/>
                <a:gd name="T62" fmla="*/ 34 w 172"/>
                <a:gd name="T63" fmla="*/ 84 h 172"/>
                <a:gd name="T64" fmla="*/ 43 w 172"/>
                <a:gd name="T65" fmla="*/ 85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72"/>
                <a:gd name="T101" fmla="*/ 172 w 172"/>
                <a:gd name="T102" fmla="*/ 172 h 1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72">
                  <a:moveTo>
                    <a:pt x="85" y="172"/>
                  </a:moveTo>
                  <a:lnTo>
                    <a:pt x="102" y="170"/>
                  </a:lnTo>
                  <a:lnTo>
                    <a:pt x="119" y="165"/>
                  </a:lnTo>
                  <a:lnTo>
                    <a:pt x="134" y="157"/>
                  </a:lnTo>
                  <a:lnTo>
                    <a:pt x="146" y="147"/>
                  </a:lnTo>
                  <a:lnTo>
                    <a:pt x="157" y="134"/>
                  </a:lnTo>
                  <a:lnTo>
                    <a:pt x="165" y="119"/>
                  </a:lnTo>
                  <a:lnTo>
                    <a:pt x="170" y="103"/>
                  </a:lnTo>
                  <a:lnTo>
                    <a:pt x="172" y="86"/>
                  </a:lnTo>
                  <a:lnTo>
                    <a:pt x="170" y="68"/>
                  </a:lnTo>
                  <a:lnTo>
                    <a:pt x="165" y="52"/>
                  </a:lnTo>
                  <a:lnTo>
                    <a:pt x="157" y="38"/>
                  </a:lnTo>
                  <a:lnTo>
                    <a:pt x="146" y="26"/>
                  </a:lnTo>
                  <a:lnTo>
                    <a:pt x="134" y="15"/>
                  </a:lnTo>
                  <a:lnTo>
                    <a:pt x="119" y="7"/>
                  </a:lnTo>
                  <a:lnTo>
                    <a:pt x="102" y="2"/>
                  </a:lnTo>
                  <a:lnTo>
                    <a:pt x="85" y="0"/>
                  </a:lnTo>
                  <a:lnTo>
                    <a:pt x="68" y="2"/>
                  </a:lnTo>
                  <a:lnTo>
                    <a:pt x="52" y="7"/>
                  </a:lnTo>
                  <a:lnTo>
                    <a:pt x="38" y="15"/>
                  </a:lnTo>
                  <a:lnTo>
                    <a:pt x="25" y="26"/>
                  </a:lnTo>
                  <a:lnTo>
                    <a:pt x="15" y="38"/>
                  </a:lnTo>
                  <a:lnTo>
                    <a:pt x="7" y="52"/>
                  </a:lnTo>
                  <a:lnTo>
                    <a:pt x="1" y="68"/>
                  </a:lnTo>
                  <a:lnTo>
                    <a:pt x="0" y="86"/>
                  </a:lnTo>
                  <a:lnTo>
                    <a:pt x="1" y="103"/>
                  </a:lnTo>
                  <a:lnTo>
                    <a:pt x="7" y="119"/>
                  </a:lnTo>
                  <a:lnTo>
                    <a:pt x="15" y="134"/>
                  </a:lnTo>
                  <a:lnTo>
                    <a:pt x="25" y="147"/>
                  </a:lnTo>
                  <a:lnTo>
                    <a:pt x="38" y="157"/>
                  </a:lnTo>
                  <a:lnTo>
                    <a:pt x="52" y="165"/>
                  </a:lnTo>
                  <a:lnTo>
                    <a:pt x="68" y="170"/>
                  </a:lnTo>
                  <a:lnTo>
                    <a:pt x="85" y="172"/>
                  </a:lnTo>
                  <a:close/>
                </a:path>
              </a:pathLst>
            </a:custGeom>
            <a:solidFill>
              <a:srgbClr val="47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59" name="Rectangle 48"/>
            <p:cNvSpPr>
              <a:spLocks noChangeArrowheads="1"/>
            </p:cNvSpPr>
            <p:nvPr/>
          </p:nvSpPr>
          <p:spPr bwMode="auto">
            <a:xfrm flipH="1">
              <a:off x="5162" y="2040"/>
              <a:ext cx="10" cy="4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0" name="Rectangle 49"/>
            <p:cNvSpPr>
              <a:spLocks noChangeArrowheads="1"/>
            </p:cNvSpPr>
            <p:nvPr/>
          </p:nvSpPr>
          <p:spPr bwMode="auto">
            <a:xfrm flipH="1">
              <a:off x="4476" y="2040"/>
              <a:ext cx="11" cy="4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1" name="Freeform 50"/>
            <p:cNvSpPr>
              <a:spLocks/>
            </p:cNvSpPr>
            <p:nvPr/>
          </p:nvSpPr>
          <p:spPr bwMode="auto">
            <a:xfrm flipH="1">
              <a:off x="4539" y="2002"/>
              <a:ext cx="48" cy="45"/>
            </a:xfrm>
            <a:custGeom>
              <a:avLst/>
              <a:gdLst>
                <a:gd name="T0" fmla="*/ 5 w 96"/>
                <a:gd name="T1" fmla="*/ 32 h 88"/>
                <a:gd name="T2" fmla="*/ 5 w 96"/>
                <a:gd name="T3" fmla="*/ 27 h 88"/>
                <a:gd name="T4" fmla="*/ 7 w 96"/>
                <a:gd name="T5" fmla="*/ 21 h 88"/>
                <a:gd name="T6" fmla="*/ 9 w 96"/>
                <a:gd name="T7" fmla="*/ 17 h 88"/>
                <a:gd name="T8" fmla="*/ 12 w 96"/>
                <a:gd name="T9" fmla="*/ 13 h 88"/>
                <a:gd name="T10" fmla="*/ 16 w 96"/>
                <a:gd name="T11" fmla="*/ 10 h 88"/>
                <a:gd name="T12" fmla="*/ 20 w 96"/>
                <a:gd name="T13" fmla="*/ 8 h 88"/>
                <a:gd name="T14" fmla="*/ 24 w 96"/>
                <a:gd name="T15" fmla="*/ 6 h 88"/>
                <a:gd name="T16" fmla="*/ 30 w 96"/>
                <a:gd name="T17" fmla="*/ 6 h 88"/>
                <a:gd name="T18" fmla="*/ 32 w 96"/>
                <a:gd name="T19" fmla="*/ 6 h 88"/>
                <a:gd name="T20" fmla="*/ 35 w 96"/>
                <a:gd name="T21" fmla="*/ 6 h 88"/>
                <a:gd name="T22" fmla="*/ 38 w 96"/>
                <a:gd name="T23" fmla="*/ 7 h 88"/>
                <a:gd name="T24" fmla="*/ 40 w 96"/>
                <a:gd name="T25" fmla="*/ 8 h 88"/>
                <a:gd name="T26" fmla="*/ 42 w 96"/>
                <a:gd name="T27" fmla="*/ 9 h 88"/>
                <a:gd name="T28" fmla="*/ 44 w 96"/>
                <a:gd name="T29" fmla="*/ 10 h 88"/>
                <a:gd name="T30" fmla="*/ 46 w 96"/>
                <a:gd name="T31" fmla="*/ 11 h 88"/>
                <a:gd name="T32" fmla="*/ 48 w 96"/>
                <a:gd name="T33" fmla="*/ 13 h 88"/>
                <a:gd name="T34" fmla="*/ 46 w 96"/>
                <a:gd name="T35" fmla="*/ 10 h 88"/>
                <a:gd name="T36" fmla="*/ 44 w 96"/>
                <a:gd name="T37" fmla="*/ 8 h 88"/>
                <a:gd name="T38" fmla="*/ 42 w 96"/>
                <a:gd name="T39" fmla="*/ 5 h 88"/>
                <a:gd name="T40" fmla="*/ 39 w 96"/>
                <a:gd name="T41" fmla="*/ 4 h 88"/>
                <a:gd name="T42" fmla="*/ 36 w 96"/>
                <a:gd name="T43" fmla="*/ 2 h 88"/>
                <a:gd name="T44" fmla="*/ 33 w 96"/>
                <a:gd name="T45" fmla="*/ 1 h 88"/>
                <a:gd name="T46" fmla="*/ 29 w 96"/>
                <a:gd name="T47" fmla="*/ 0 h 88"/>
                <a:gd name="T48" fmla="*/ 26 w 96"/>
                <a:gd name="T49" fmla="*/ 0 h 88"/>
                <a:gd name="T50" fmla="*/ 21 w 96"/>
                <a:gd name="T51" fmla="*/ 1 h 88"/>
                <a:gd name="T52" fmla="*/ 15 w 96"/>
                <a:gd name="T53" fmla="*/ 2 h 88"/>
                <a:gd name="T54" fmla="*/ 12 w 96"/>
                <a:gd name="T55" fmla="*/ 5 h 88"/>
                <a:gd name="T56" fmla="*/ 7 w 96"/>
                <a:gd name="T57" fmla="*/ 8 h 88"/>
                <a:gd name="T58" fmla="*/ 5 w 96"/>
                <a:gd name="T59" fmla="*/ 12 h 88"/>
                <a:gd name="T60" fmla="*/ 3 w 96"/>
                <a:gd name="T61" fmla="*/ 16 h 88"/>
                <a:gd name="T62" fmla="*/ 1 w 96"/>
                <a:gd name="T63" fmla="*/ 20 h 88"/>
                <a:gd name="T64" fmla="*/ 0 w 96"/>
                <a:gd name="T65" fmla="*/ 26 h 88"/>
                <a:gd name="T66" fmla="*/ 1 w 96"/>
                <a:gd name="T67" fmla="*/ 32 h 88"/>
                <a:gd name="T68" fmla="*/ 3 w 96"/>
                <a:gd name="T69" fmla="*/ 36 h 88"/>
                <a:gd name="T70" fmla="*/ 5 w 96"/>
                <a:gd name="T71" fmla="*/ 41 h 88"/>
                <a:gd name="T72" fmla="*/ 8 w 96"/>
                <a:gd name="T73" fmla="*/ 45 h 88"/>
                <a:gd name="T74" fmla="*/ 6 w 96"/>
                <a:gd name="T75" fmla="*/ 42 h 88"/>
                <a:gd name="T76" fmla="*/ 6 w 96"/>
                <a:gd name="T77" fmla="*/ 39 h 88"/>
                <a:gd name="T78" fmla="*/ 5 w 96"/>
                <a:gd name="T79" fmla="*/ 35 h 88"/>
                <a:gd name="T80" fmla="*/ 5 w 96"/>
                <a:gd name="T81" fmla="*/ 32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88"/>
                <a:gd name="T125" fmla="*/ 96 w 96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88">
                  <a:moveTo>
                    <a:pt x="9" y="62"/>
                  </a:moveTo>
                  <a:lnTo>
                    <a:pt x="10" y="52"/>
                  </a:lnTo>
                  <a:lnTo>
                    <a:pt x="14" y="42"/>
                  </a:lnTo>
                  <a:lnTo>
                    <a:pt x="18" y="34"/>
                  </a:lnTo>
                  <a:lnTo>
                    <a:pt x="24" y="26"/>
                  </a:lnTo>
                  <a:lnTo>
                    <a:pt x="32" y="20"/>
                  </a:lnTo>
                  <a:lnTo>
                    <a:pt x="40" y="15"/>
                  </a:lnTo>
                  <a:lnTo>
                    <a:pt x="49" y="12"/>
                  </a:lnTo>
                  <a:lnTo>
                    <a:pt x="60" y="11"/>
                  </a:lnTo>
                  <a:lnTo>
                    <a:pt x="64" y="11"/>
                  </a:lnTo>
                  <a:lnTo>
                    <a:pt x="70" y="12"/>
                  </a:lnTo>
                  <a:lnTo>
                    <a:pt x="75" y="14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7" y="19"/>
                  </a:lnTo>
                  <a:lnTo>
                    <a:pt x="92" y="22"/>
                  </a:lnTo>
                  <a:lnTo>
                    <a:pt x="96" y="25"/>
                  </a:lnTo>
                  <a:lnTo>
                    <a:pt x="92" y="19"/>
                  </a:lnTo>
                  <a:lnTo>
                    <a:pt x="87" y="15"/>
                  </a:lnTo>
                  <a:lnTo>
                    <a:pt x="83" y="10"/>
                  </a:lnTo>
                  <a:lnTo>
                    <a:pt x="77" y="7"/>
                  </a:lnTo>
                  <a:lnTo>
                    <a:pt x="71" y="4"/>
                  </a:lnTo>
                  <a:lnTo>
                    <a:pt x="66" y="2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3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2"/>
                  </a:lnTo>
                  <a:lnTo>
                    <a:pt x="5" y="71"/>
                  </a:lnTo>
                  <a:lnTo>
                    <a:pt x="9" y="80"/>
                  </a:lnTo>
                  <a:lnTo>
                    <a:pt x="16" y="88"/>
                  </a:lnTo>
                  <a:lnTo>
                    <a:pt x="13" y="83"/>
                  </a:lnTo>
                  <a:lnTo>
                    <a:pt x="11" y="76"/>
                  </a:lnTo>
                  <a:lnTo>
                    <a:pt x="9" y="69"/>
                  </a:lnTo>
                  <a:lnTo>
                    <a:pt x="9" y="62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2" name="Freeform 51"/>
            <p:cNvSpPr>
              <a:spLocks/>
            </p:cNvSpPr>
            <p:nvPr/>
          </p:nvSpPr>
          <p:spPr bwMode="auto">
            <a:xfrm flipH="1">
              <a:off x="4524" y="2016"/>
              <a:ext cx="65" cy="50"/>
            </a:xfrm>
            <a:custGeom>
              <a:avLst/>
              <a:gdLst>
                <a:gd name="T0" fmla="*/ 60 w 130"/>
                <a:gd name="T1" fmla="*/ 17 h 102"/>
                <a:gd name="T2" fmla="*/ 57 w 130"/>
                <a:gd name="T3" fmla="*/ 23 h 102"/>
                <a:gd name="T4" fmla="*/ 54 w 130"/>
                <a:gd name="T5" fmla="*/ 28 h 102"/>
                <a:gd name="T6" fmla="*/ 50 w 130"/>
                <a:gd name="T7" fmla="*/ 33 h 102"/>
                <a:gd name="T8" fmla="*/ 45 w 130"/>
                <a:gd name="T9" fmla="*/ 37 h 102"/>
                <a:gd name="T10" fmla="*/ 39 w 130"/>
                <a:gd name="T11" fmla="*/ 39 h 102"/>
                <a:gd name="T12" fmla="*/ 33 w 130"/>
                <a:gd name="T13" fmla="*/ 41 h 102"/>
                <a:gd name="T14" fmla="*/ 26 w 130"/>
                <a:gd name="T15" fmla="*/ 41 h 102"/>
                <a:gd name="T16" fmla="*/ 19 w 130"/>
                <a:gd name="T17" fmla="*/ 40 h 102"/>
                <a:gd name="T18" fmla="*/ 17 w 130"/>
                <a:gd name="T19" fmla="*/ 39 h 102"/>
                <a:gd name="T20" fmla="*/ 14 w 130"/>
                <a:gd name="T21" fmla="*/ 38 h 102"/>
                <a:gd name="T22" fmla="*/ 11 w 130"/>
                <a:gd name="T23" fmla="*/ 36 h 102"/>
                <a:gd name="T24" fmla="*/ 9 w 130"/>
                <a:gd name="T25" fmla="*/ 34 h 102"/>
                <a:gd name="T26" fmla="*/ 6 w 130"/>
                <a:gd name="T27" fmla="*/ 33 h 102"/>
                <a:gd name="T28" fmla="*/ 4 w 130"/>
                <a:gd name="T29" fmla="*/ 30 h 102"/>
                <a:gd name="T30" fmla="*/ 2 w 130"/>
                <a:gd name="T31" fmla="*/ 28 h 102"/>
                <a:gd name="T32" fmla="*/ 0 w 130"/>
                <a:gd name="T33" fmla="*/ 26 h 102"/>
                <a:gd name="T34" fmla="*/ 2 w 130"/>
                <a:gd name="T35" fmla="*/ 30 h 102"/>
                <a:gd name="T36" fmla="*/ 3 w 130"/>
                <a:gd name="T37" fmla="*/ 34 h 102"/>
                <a:gd name="T38" fmla="*/ 6 w 130"/>
                <a:gd name="T39" fmla="*/ 37 h 102"/>
                <a:gd name="T40" fmla="*/ 9 w 130"/>
                <a:gd name="T41" fmla="*/ 40 h 102"/>
                <a:gd name="T42" fmla="*/ 12 w 130"/>
                <a:gd name="T43" fmla="*/ 43 h 102"/>
                <a:gd name="T44" fmla="*/ 15 w 130"/>
                <a:gd name="T45" fmla="*/ 45 h 102"/>
                <a:gd name="T46" fmla="*/ 19 w 130"/>
                <a:gd name="T47" fmla="*/ 48 h 102"/>
                <a:gd name="T48" fmla="*/ 24 w 130"/>
                <a:gd name="T49" fmla="*/ 49 h 102"/>
                <a:gd name="T50" fmla="*/ 30 w 130"/>
                <a:gd name="T51" fmla="*/ 50 h 102"/>
                <a:gd name="T52" fmla="*/ 37 w 130"/>
                <a:gd name="T53" fmla="*/ 49 h 102"/>
                <a:gd name="T54" fmla="*/ 43 w 130"/>
                <a:gd name="T55" fmla="*/ 48 h 102"/>
                <a:gd name="T56" fmla="*/ 49 w 130"/>
                <a:gd name="T57" fmla="*/ 45 h 102"/>
                <a:gd name="T58" fmla="*/ 54 w 130"/>
                <a:gd name="T59" fmla="*/ 41 h 102"/>
                <a:gd name="T60" fmla="*/ 58 w 130"/>
                <a:gd name="T61" fmla="*/ 37 h 102"/>
                <a:gd name="T62" fmla="*/ 62 w 130"/>
                <a:gd name="T63" fmla="*/ 32 h 102"/>
                <a:gd name="T64" fmla="*/ 64 w 130"/>
                <a:gd name="T65" fmla="*/ 25 h 102"/>
                <a:gd name="T66" fmla="*/ 65 w 130"/>
                <a:gd name="T67" fmla="*/ 19 h 102"/>
                <a:gd name="T68" fmla="*/ 65 w 130"/>
                <a:gd name="T69" fmla="*/ 12 h 102"/>
                <a:gd name="T70" fmla="*/ 63 w 130"/>
                <a:gd name="T71" fmla="*/ 6 h 102"/>
                <a:gd name="T72" fmla="*/ 60 w 130"/>
                <a:gd name="T73" fmla="*/ 0 h 102"/>
                <a:gd name="T74" fmla="*/ 61 w 130"/>
                <a:gd name="T75" fmla="*/ 4 h 102"/>
                <a:gd name="T76" fmla="*/ 61 w 130"/>
                <a:gd name="T77" fmla="*/ 8 h 102"/>
                <a:gd name="T78" fmla="*/ 61 w 130"/>
                <a:gd name="T79" fmla="*/ 13 h 102"/>
                <a:gd name="T80" fmla="*/ 60 w 130"/>
                <a:gd name="T81" fmla="*/ 17 h 1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0"/>
                <a:gd name="T124" fmla="*/ 0 h 102"/>
                <a:gd name="T125" fmla="*/ 130 w 130"/>
                <a:gd name="T126" fmla="*/ 102 h 1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0" h="102">
                  <a:moveTo>
                    <a:pt x="120" y="35"/>
                  </a:moveTo>
                  <a:lnTo>
                    <a:pt x="115" y="47"/>
                  </a:lnTo>
                  <a:lnTo>
                    <a:pt x="109" y="58"/>
                  </a:lnTo>
                  <a:lnTo>
                    <a:pt x="101" y="67"/>
                  </a:lnTo>
                  <a:lnTo>
                    <a:pt x="90" y="75"/>
                  </a:lnTo>
                  <a:lnTo>
                    <a:pt x="79" y="80"/>
                  </a:lnTo>
                  <a:lnTo>
                    <a:pt x="66" y="83"/>
                  </a:lnTo>
                  <a:lnTo>
                    <a:pt x="53" y="84"/>
                  </a:lnTo>
                  <a:lnTo>
                    <a:pt x="39" y="82"/>
                  </a:lnTo>
                  <a:lnTo>
                    <a:pt x="34" y="80"/>
                  </a:lnTo>
                  <a:lnTo>
                    <a:pt x="28" y="77"/>
                  </a:lnTo>
                  <a:lnTo>
                    <a:pt x="22" y="74"/>
                  </a:lnTo>
                  <a:lnTo>
                    <a:pt x="18" y="70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0" y="53"/>
                  </a:lnTo>
                  <a:lnTo>
                    <a:pt x="4" y="61"/>
                  </a:lnTo>
                  <a:lnTo>
                    <a:pt x="7" y="69"/>
                  </a:lnTo>
                  <a:lnTo>
                    <a:pt x="12" y="76"/>
                  </a:lnTo>
                  <a:lnTo>
                    <a:pt x="18" y="82"/>
                  </a:lnTo>
                  <a:lnTo>
                    <a:pt x="24" y="88"/>
                  </a:lnTo>
                  <a:lnTo>
                    <a:pt x="31" y="92"/>
                  </a:lnTo>
                  <a:lnTo>
                    <a:pt x="39" y="97"/>
                  </a:lnTo>
                  <a:lnTo>
                    <a:pt x="48" y="99"/>
                  </a:lnTo>
                  <a:lnTo>
                    <a:pt x="61" y="102"/>
                  </a:lnTo>
                  <a:lnTo>
                    <a:pt x="74" y="100"/>
                  </a:lnTo>
                  <a:lnTo>
                    <a:pt x="87" y="97"/>
                  </a:lnTo>
                  <a:lnTo>
                    <a:pt x="98" y="92"/>
                  </a:lnTo>
                  <a:lnTo>
                    <a:pt x="109" y="84"/>
                  </a:lnTo>
                  <a:lnTo>
                    <a:pt x="117" y="75"/>
                  </a:lnTo>
                  <a:lnTo>
                    <a:pt x="124" y="65"/>
                  </a:lnTo>
                  <a:lnTo>
                    <a:pt x="128" y="52"/>
                  </a:lnTo>
                  <a:lnTo>
                    <a:pt x="130" y="38"/>
                  </a:lnTo>
                  <a:lnTo>
                    <a:pt x="129" y="24"/>
                  </a:lnTo>
                  <a:lnTo>
                    <a:pt x="126" y="12"/>
                  </a:lnTo>
                  <a:lnTo>
                    <a:pt x="120" y="0"/>
                  </a:lnTo>
                  <a:lnTo>
                    <a:pt x="122" y="8"/>
                  </a:lnTo>
                  <a:lnTo>
                    <a:pt x="122" y="16"/>
                  </a:lnTo>
                  <a:lnTo>
                    <a:pt x="122" y="26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3" name="Freeform 52"/>
            <p:cNvSpPr>
              <a:spLocks/>
            </p:cNvSpPr>
            <p:nvPr/>
          </p:nvSpPr>
          <p:spPr bwMode="auto">
            <a:xfrm flipH="1">
              <a:off x="5233" y="2002"/>
              <a:ext cx="47" cy="45"/>
            </a:xfrm>
            <a:custGeom>
              <a:avLst/>
              <a:gdLst>
                <a:gd name="T0" fmla="*/ 4 w 96"/>
                <a:gd name="T1" fmla="*/ 32 h 88"/>
                <a:gd name="T2" fmla="*/ 5 w 96"/>
                <a:gd name="T3" fmla="*/ 27 h 88"/>
                <a:gd name="T4" fmla="*/ 7 w 96"/>
                <a:gd name="T5" fmla="*/ 21 h 88"/>
                <a:gd name="T6" fmla="*/ 9 w 96"/>
                <a:gd name="T7" fmla="*/ 17 h 88"/>
                <a:gd name="T8" fmla="*/ 12 w 96"/>
                <a:gd name="T9" fmla="*/ 13 h 88"/>
                <a:gd name="T10" fmla="*/ 16 w 96"/>
                <a:gd name="T11" fmla="*/ 10 h 88"/>
                <a:gd name="T12" fmla="*/ 20 w 96"/>
                <a:gd name="T13" fmla="*/ 8 h 88"/>
                <a:gd name="T14" fmla="*/ 24 w 96"/>
                <a:gd name="T15" fmla="*/ 6 h 88"/>
                <a:gd name="T16" fmla="*/ 29 w 96"/>
                <a:gd name="T17" fmla="*/ 6 h 88"/>
                <a:gd name="T18" fmla="*/ 32 w 96"/>
                <a:gd name="T19" fmla="*/ 6 h 88"/>
                <a:gd name="T20" fmla="*/ 34 w 96"/>
                <a:gd name="T21" fmla="*/ 6 h 88"/>
                <a:gd name="T22" fmla="*/ 37 w 96"/>
                <a:gd name="T23" fmla="*/ 7 h 88"/>
                <a:gd name="T24" fmla="*/ 39 w 96"/>
                <a:gd name="T25" fmla="*/ 8 h 88"/>
                <a:gd name="T26" fmla="*/ 41 w 96"/>
                <a:gd name="T27" fmla="*/ 9 h 88"/>
                <a:gd name="T28" fmla="*/ 43 w 96"/>
                <a:gd name="T29" fmla="*/ 10 h 88"/>
                <a:gd name="T30" fmla="*/ 45 w 96"/>
                <a:gd name="T31" fmla="*/ 11 h 88"/>
                <a:gd name="T32" fmla="*/ 47 w 96"/>
                <a:gd name="T33" fmla="*/ 13 h 88"/>
                <a:gd name="T34" fmla="*/ 45 w 96"/>
                <a:gd name="T35" fmla="*/ 10 h 88"/>
                <a:gd name="T36" fmla="*/ 43 w 96"/>
                <a:gd name="T37" fmla="*/ 8 h 88"/>
                <a:gd name="T38" fmla="*/ 41 w 96"/>
                <a:gd name="T39" fmla="*/ 5 h 88"/>
                <a:gd name="T40" fmla="*/ 38 w 96"/>
                <a:gd name="T41" fmla="*/ 4 h 88"/>
                <a:gd name="T42" fmla="*/ 35 w 96"/>
                <a:gd name="T43" fmla="*/ 2 h 88"/>
                <a:gd name="T44" fmla="*/ 32 w 96"/>
                <a:gd name="T45" fmla="*/ 1 h 88"/>
                <a:gd name="T46" fmla="*/ 28 w 96"/>
                <a:gd name="T47" fmla="*/ 0 h 88"/>
                <a:gd name="T48" fmla="*/ 25 w 96"/>
                <a:gd name="T49" fmla="*/ 0 h 88"/>
                <a:gd name="T50" fmla="*/ 20 w 96"/>
                <a:gd name="T51" fmla="*/ 1 h 88"/>
                <a:gd name="T52" fmla="*/ 15 w 96"/>
                <a:gd name="T53" fmla="*/ 2 h 88"/>
                <a:gd name="T54" fmla="*/ 11 w 96"/>
                <a:gd name="T55" fmla="*/ 5 h 88"/>
                <a:gd name="T56" fmla="*/ 7 w 96"/>
                <a:gd name="T57" fmla="*/ 8 h 88"/>
                <a:gd name="T58" fmla="*/ 4 w 96"/>
                <a:gd name="T59" fmla="*/ 12 h 88"/>
                <a:gd name="T60" fmla="*/ 2 w 96"/>
                <a:gd name="T61" fmla="*/ 16 h 88"/>
                <a:gd name="T62" fmla="*/ 0 w 96"/>
                <a:gd name="T63" fmla="*/ 20 h 88"/>
                <a:gd name="T64" fmla="*/ 0 w 96"/>
                <a:gd name="T65" fmla="*/ 26 h 88"/>
                <a:gd name="T66" fmla="*/ 0 w 96"/>
                <a:gd name="T67" fmla="*/ 32 h 88"/>
                <a:gd name="T68" fmla="*/ 2 w 96"/>
                <a:gd name="T69" fmla="*/ 36 h 88"/>
                <a:gd name="T70" fmla="*/ 4 w 96"/>
                <a:gd name="T71" fmla="*/ 41 h 88"/>
                <a:gd name="T72" fmla="*/ 8 w 96"/>
                <a:gd name="T73" fmla="*/ 45 h 88"/>
                <a:gd name="T74" fmla="*/ 6 w 96"/>
                <a:gd name="T75" fmla="*/ 42 h 88"/>
                <a:gd name="T76" fmla="*/ 6 w 96"/>
                <a:gd name="T77" fmla="*/ 39 h 88"/>
                <a:gd name="T78" fmla="*/ 4 w 96"/>
                <a:gd name="T79" fmla="*/ 35 h 88"/>
                <a:gd name="T80" fmla="*/ 4 w 96"/>
                <a:gd name="T81" fmla="*/ 32 h 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88"/>
                <a:gd name="T125" fmla="*/ 96 w 96"/>
                <a:gd name="T126" fmla="*/ 88 h 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88">
                  <a:moveTo>
                    <a:pt x="9" y="62"/>
                  </a:moveTo>
                  <a:lnTo>
                    <a:pt x="10" y="52"/>
                  </a:lnTo>
                  <a:lnTo>
                    <a:pt x="14" y="42"/>
                  </a:lnTo>
                  <a:lnTo>
                    <a:pt x="18" y="34"/>
                  </a:lnTo>
                  <a:lnTo>
                    <a:pt x="24" y="26"/>
                  </a:lnTo>
                  <a:lnTo>
                    <a:pt x="32" y="20"/>
                  </a:lnTo>
                  <a:lnTo>
                    <a:pt x="40" y="15"/>
                  </a:lnTo>
                  <a:lnTo>
                    <a:pt x="50" y="12"/>
                  </a:lnTo>
                  <a:lnTo>
                    <a:pt x="60" y="11"/>
                  </a:lnTo>
                  <a:lnTo>
                    <a:pt x="65" y="11"/>
                  </a:lnTo>
                  <a:lnTo>
                    <a:pt x="70" y="12"/>
                  </a:lnTo>
                  <a:lnTo>
                    <a:pt x="75" y="14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8" y="19"/>
                  </a:lnTo>
                  <a:lnTo>
                    <a:pt x="92" y="22"/>
                  </a:lnTo>
                  <a:lnTo>
                    <a:pt x="96" y="25"/>
                  </a:lnTo>
                  <a:lnTo>
                    <a:pt x="92" y="19"/>
                  </a:lnTo>
                  <a:lnTo>
                    <a:pt x="88" y="15"/>
                  </a:lnTo>
                  <a:lnTo>
                    <a:pt x="83" y="10"/>
                  </a:lnTo>
                  <a:lnTo>
                    <a:pt x="77" y="7"/>
                  </a:lnTo>
                  <a:lnTo>
                    <a:pt x="71" y="4"/>
                  </a:lnTo>
                  <a:lnTo>
                    <a:pt x="65" y="2"/>
                  </a:lnTo>
                  <a:lnTo>
                    <a:pt x="58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3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1" y="62"/>
                  </a:lnTo>
                  <a:lnTo>
                    <a:pt x="5" y="71"/>
                  </a:lnTo>
                  <a:lnTo>
                    <a:pt x="9" y="80"/>
                  </a:lnTo>
                  <a:lnTo>
                    <a:pt x="16" y="88"/>
                  </a:lnTo>
                  <a:lnTo>
                    <a:pt x="13" y="83"/>
                  </a:lnTo>
                  <a:lnTo>
                    <a:pt x="12" y="76"/>
                  </a:lnTo>
                  <a:lnTo>
                    <a:pt x="9" y="69"/>
                  </a:lnTo>
                  <a:lnTo>
                    <a:pt x="9" y="62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4" name="Freeform 53"/>
            <p:cNvSpPr>
              <a:spLocks/>
            </p:cNvSpPr>
            <p:nvPr/>
          </p:nvSpPr>
          <p:spPr bwMode="auto">
            <a:xfrm flipH="1">
              <a:off x="5218" y="2016"/>
              <a:ext cx="65" cy="50"/>
            </a:xfrm>
            <a:custGeom>
              <a:avLst/>
              <a:gdLst>
                <a:gd name="T0" fmla="*/ 60 w 131"/>
                <a:gd name="T1" fmla="*/ 17 h 102"/>
                <a:gd name="T2" fmla="*/ 58 w 131"/>
                <a:gd name="T3" fmla="*/ 23 h 102"/>
                <a:gd name="T4" fmla="*/ 54 w 131"/>
                <a:gd name="T5" fmla="*/ 28 h 102"/>
                <a:gd name="T6" fmla="*/ 50 w 131"/>
                <a:gd name="T7" fmla="*/ 33 h 102"/>
                <a:gd name="T8" fmla="*/ 45 w 131"/>
                <a:gd name="T9" fmla="*/ 37 h 102"/>
                <a:gd name="T10" fmla="*/ 39 w 131"/>
                <a:gd name="T11" fmla="*/ 39 h 102"/>
                <a:gd name="T12" fmla="*/ 33 w 131"/>
                <a:gd name="T13" fmla="*/ 41 h 102"/>
                <a:gd name="T14" fmla="*/ 26 w 131"/>
                <a:gd name="T15" fmla="*/ 41 h 102"/>
                <a:gd name="T16" fmla="*/ 20 w 131"/>
                <a:gd name="T17" fmla="*/ 40 h 102"/>
                <a:gd name="T18" fmla="*/ 17 w 131"/>
                <a:gd name="T19" fmla="*/ 39 h 102"/>
                <a:gd name="T20" fmla="*/ 13 w 131"/>
                <a:gd name="T21" fmla="*/ 38 h 102"/>
                <a:gd name="T22" fmla="*/ 11 w 131"/>
                <a:gd name="T23" fmla="*/ 36 h 102"/>
                <a:gd name="T24" fmla="*/ 8 w 131"/>
                <a:gd name="T25" fmla="*/ 34 h 102"/>
                <a:gd name="T26" fmla="*/ 6 w 131"/>
                <a:gd name="T27" fmla="*/ 33 h 102"/>
                <a:gd name="T28" fmla="*/ 4 w 131"/>
                <a:gd name="T29" fmla="*/ 30 h 102"/>
                <a:gd name="T30" fmla="*/ 2 w 131"/>
                <a:gd name="T31" fmla="*/ 28 h 102"/>
                <a:gd name="T32" fmla="*/ 0 w 131"/>
                <a:gd name="T33" fmla="*/ 26 h 102"/>
                <a:gd name="T34" fmla="*/ 2 w 131"/>
                <a:gd name="T35" fmla="*/ 30 h 102"/>
                <a:gd name="T36" fmla="*/ 3 w 131"/>
                <a:gd name="T37" fmla="*/ 34 h 102"/>
                <a:gd name="T38" fmla="*/ 6 w 131"/>
                <a:gd name="T39" fmla="*/ 37 h 102"/>
                <a:gd name="T40" fmla="*/ 9 w 131"/>
                <a:gd name="T41" fmla="*/ 40 h 102"/>
                <a:gd name="T42" fmla="*/ 11 w 131"/>
                <a:gd name="T43" fmla="*/ 43 h 102"/>
                <a:gd name="T44" fmla="*/ 15 w 131"/>
                <a:gd name="T45" fmla="*/ 45 h 102"/>
                <a:gd name="T46" fmla="*/ 19 w 131"/>
                <a:gd name="T47" fmla="*/ 48 h 102"/>
                <a:gd name="T48" fmla="*/ 24 w 131"/>
                <a:gd name="T49" fmla="*/ 49 h 102"/>
                <a:gd name="T50" fmla="*/ 30 w 131"/>
                <a:gd name="T51" fmla="*/ 50 h 102"/>
                <a:gd name="T52" fmla="*/ 37 w 131"/>
                <a:gd name="T53" fmla="*/ 49 h 102"/>
                <a:gd name="T54" fmla="*/ 43 w 131"/>
                <a:gd name="T55" fmla="*/ 48 h 102"/>
                <a:gd name="T56" fmla="*/ 49 w 131"/>
                <a:gd name="T57" fmla="*/ 45 h 102"/>
                <a:gd name="T58" fmla="*/ 54 w 131"/>
                <a:gd name="T59" fmla="*/ 41 h 102"/>
                <a:gd name="T60" fmla="*/ 58 w 131"/>
                <a:gd name="T61" fmla="*/ 37 h 102"/>
                <a:gd name="T62" fmla="*/ 62 w 131"/>
                <a:gd name="T63" fmla="*/ 32 h 102"/>
                <a:gd name="T64" fmla="*/ 64 w 131"/>
                <a:gd name="T65" fmla="*/ 25 h 102"/>
                <a:gd name="T66" fmla="*/ 65 w 131"/>
                <a:gd name="T67" fmla="*/ 19 h 102"/>
                <a:gd name="T68" fmla="*/ 64 w 131"/>
                <a:gd name="T69" fmla="*/ 12 h 102"/>
                <a:gd name="T70" fmla="*/ 63 w 131"/>
                <a:gd name="T71" fmla="*/ 6 h 102"/>
                <a:gd name="T72" fmla="*/ 60 w 131"/>
                <a:gd name="T73" fmla="*/ 0 h 102"/>
                <a:gd name="T74" fmla="*/ 61 w 131"/>
                <a:gd name="T75" fmla="*/ 4 h 102"/>
                <a:gd name="T76" fmla="*/ 61 w 131"/>
                <a:gd name="T77" fmla="*/ 8 h 102"/>
                <a:gd name="T78" fmla="*/ 61 w 131"/>
                <a:gd name="T79" fmla="*/ 13 h 102"/>
                <a:gd name="T80" fmla="*/ 60 w 131"/>
                <a:gd name="T81" fmla="*/ 17 h 1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1"/>
                <a:gd name="T124" fmla="*/ 0 h 102"/>
                <a:gd name="T125" fmla="*/ 131 w 131"/>
                <a:gd name="T126" fmla="*/ 102 h 1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1" h="102">
                  <a:moveTo>
                    <a:pt x="120" y="35"/>
                  </a:moveTo>
                  <a:lnTo>
                    <a:pt x="116" y="47"/>
                  </a:lnTo>
                  <a:lnTo>
                    <a:pt x="109" y="58"/>
                  </a:lnTo>
                  <a:lnTo>
                    <a:pt x="101" y="67"/>
                  </a:lnTo>
                  <a:lnTo>
                    <a:pt x="90" y="75"/>
                  </a:lnTo>
                  <a:lnTo>
                    <a:pt x="79" y="80"/>
                  </a:lnTo>
                  <a:lnTo>
                    <a:pt x="66" y="83"/>
                  </a:lnTo>
                  <a:lnTo>
                    <a:pt x="53" y="84"/>
                  </a:lnTo>
                  <a:lnTo>
                    <a:pt x="40" y="82"/>
                  </a:lnTo>
                  <a:lnTo>
                    <a:pt x="34" y="80"/>
                  </a:lnTo>
                  <a:lnTo>
                    <a:pt x="27" y="77"/>
                  </a:lnTo>
                  <a:lnTo>
                    <a:pt x="22" y="74"/>
                  </a:lnTo>
                  <a:lnTo>
                    <a:pt x="17" y="70"/>
                  </a:lnTo>
                  <a:lnTo>
                    <a:pt x="12" y="67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0" y="53"/>
                  </a:lnTo>
                  <a:lnTo>
                    <a:pt x="4" y="61"/>
                  </a:lnTo>
                  <a:lnTo>
                    <a:pt x="7" y="69"/>
                  </a:lnTo>
                  <a:lnTo>
                    <a:pt x="12" y="76"/>
                  </a:lnTo>
                  <a:lnTo>
                    <a:pt x="18" y="82"/>
                  </a:lnTo>
                  <a:lnTo>
                    <a:pt x="23" y="88"/>
                  </a:lnTo>
                  <a:lnTo>
                    <a:pt x="31" y="92"/>
                  </a:lnTo>
                  <a:lnTo>
                    <a:pt x="38" y="97"/>
                  </a:lnTo>
                  <a:lnTo>
                    <a:pt x="48" y="99"/>
                  </a:lnTo>
                  <a:lnTo>
                    <a:pt x="61" y="102"/>
                  </a:lnTo>
                  <a:lnTo>
                    <a:pt x="74" y="100"/>
                  </a:lnTo>
                  <a:lnTo>
                    <a:pt x="87" y="97"/>
                  </a:lnTo>
                  <a:lnTo>
                    <a:pt x="98" y="92"/>
                  </a:lnTo>
                  <a:lnTo>
                    <a:pt x="109" y="84"/>
                  </a:lnTo>
                  <a:lnTo>
                    <a:pt x="117" y="75"/>
                  </a:lnTo>
                  <a:lnTo>
                    <a:pt x="124" y="65"/>
                  </a:lnTo>
                  <a:lnTo>
                    <a:pt x="128" y="52"/>
                  </a:lnTo>
                  <a:lnTo>
                    <a:pt x="131" y="38"/>
                  </a:lnTo>
                  <a:lnTo>
                    <a:pt x="129" y="24"/>
                  </a:lnTo>
                  <a:lnTo>
                    <a:pt x="126" y="12"/>
                  </a:lnTo>
                  <a:lnTo>
                    <a:pt x="120" y="0"/>
                  </a:lnTo>
                  <a:lnTo>
                    <a:pt x="122" y="8"/>
                  </a:lnTo>
                  <a:lnTo>
                    <a:pt x="122" y="16"/>
                  </a:lnTo>
                  <a:lnTo>
                    <a:pt x="122" y="26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5" name="Freeform 54"/>
            <p:cNvSpPr>
              <a:spLocks/>
            </p:cNvSpPr>
            <p:nvPr/>
          </p:nvSpPr>
          <p:spPr bwMode="auto">
            <a:xfrm flipH="1">
              <a:off x="5308" y="1802"/>
              <a:ext cx="63" cy="156"/>
            </a:xfrm>
            <a:custGeom>
              <a:avLst/>
              <a:gdLst>
                <a:gd name="T0" fmla="*/ 63 w 127"/>
                <a:gd name="T1" fmla="*/ 0 h 313"/>
                <a:gd name="T2" fmla="*/ 60 w 127"/>
                <a:gd name="T3" fmla="*/ 2 h 313"/>
                <a:gd name="T4" fmla="*/ 53 w 127"/>
                <a:gd name="T5" fmla="*/ 6 h 313"/>
                <a:gd name="T6" fmla="*/ 43 w 127"/>
                <a:gd name="T7" fmla="*/ 14 h 313"/>
                <a:gd name="T8" fmla="*/ 31 w 127"/>
                <a:gd name="T9" fmla="*/ 23 h 313"/>
                <a:gd name="T10" fmla="*/ 20 w 127"/>
                <a:gd name="T11" fmla="*/ 34 h 313"/>
                <a:gd name="T12" fmla="*/ 10 w 127"/>
                <a:gd name="T13" fmla="*/ 47 h 313"/>
                <a:gd name="T14" fmla="*/ 3 w 127"/>
                <a:gd name="T15" fmla="*/ 60 h 313"/>
                <a:gd name="T16" fmla="*/ 0 w 127"/>
                <a:gd name="T17" fmla="*/ 73 h 313"/>
                <a:gd name="T18" fmla="*/ 0 w 127"/>
                <a:gd name="T19" fmla="*/ 106 h 313"/>
                <a:gd name="T20" fmla="*/ 1 w 127"/>
                <a:gd name="T21" fmla="*/ 132 h 313"/>
                <a:gd name="T22" fmla="*/ 2 w 127"/>
                <a:gd name="T23" fmla="*/ 150 h 313"/>
                <a:gd name="T24" fmla="*/ 3 w 127"/>
                <a:gd name="T25" fmla="*/ 156 h 313"/>
                <a:gd name="T26" fmla="*/ 3 w 127"/>
                <a:gd name="T27" fmla="*/ 143 h 313"/>
                <a:gd name="T28" fmla="*/ 4 w 127"/>
                <a:gd name="T29" fmla="*/ 111 h 313"/>
                <a:gd name="T30" fmla="*/ 7 w 127"/>
                <a:gd name="T31" fmla="*/ 76 h 313"/>
                <a:gd name="T32" fmla="*/ 15 w 127"/>
                <a:gd name="T33" fmla="*/ 53 h 313"/>
                <a:gd name="T34" fmla="*/ 20 w 127"/>
                <a:gd name="T35" fmla="*/ 47 h 313"/>
                <a:gd name="T36" fmla="*/ 27 w 127"/>
                <a:gd name="T37" fmla="*/ 39 h 313"/>
                <a:gd name="T38" fmla="*/ 34 w 127"/>
                <a:gd name="T39" fmla="*/ 30 h 313"/>
                <a:gd name="T40" fmla="*/ 43 w 127"/>
                <a:gd name="T41" fmla="*/ 22 h 313"/>
                <a:gd name="T42" fmla="*/ 50 w 127"/>
                <a:gd name="T43" fmla="*/ 13 h 313"/>
                <a:gd name="T44" fmla="*/ 57 w 127"/>
                <a:gd name="T45" fmla="*/ 6 h 313"/>
                <a:gd name="T46" fmla="*/ 61 w 127"/>
                <a:gd name="T47" fmla="*/ 2 h 313"/>
                <a:gd name="T48" fmla="*/ 63 w 127"/>
                <a:gd name="T49" fmla="*/ 0 h 3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7"/>
                <a:gd name="T76" fmla="*/ 0 h 313"/>
                <a:gd name="T77" fmla="*/ 127 w 127"/>
                <a:gd name="T78" fmla="*/ 313 h 31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7" h="313">
                  <a:moveTo>
                    <a:pt x="127" y="0"/>
                  </a:moveTo>
                  <a:lnTo>
                    <a:pt x="121" y="4"/>
                  </a:lnTo>
                  <a:lnTo>
                    <a:pt x="107" y="13"/>
                  </a:lnTo>
                  <a:lnTo>
                    <a:pt x="86" y="28"/>
                  </a:lnTo>
                  <a:lnTo>
                    <a:pt x="63" y="47"/>
                  </a:lnTo>
                  <a:lnTo>
                    <a:pt x="40" y="69"/>
                  </a:lnTo>
                  <a:lnTo>
                    <a:pt x="20" y="94"/>
                  </a:lnTo>
                  <a:lnTo>
                    <a:pt x="6" y="121"/>
                  </a:lnTo>
                  <a:lnTo>
                    <a:pt x="0" y="147"/>
                  </a:lnTo>
                  <a:lnTo>
                    <a:pt x="1" y="212"/>
                  </a:lnTo>
                  <a:lnTo>
                    <a:pt x="3" y="265"/>
                  </a:lnTo>
                  <a:lnTo>
                    <a:pt x="5" y="300"/>
                  </a:lnTo>
                  <a:lnTo>
                    <a:pt x="6" y="313"/>
                  </a:lnTo>
                  <a:lnTo>
                    <a:pt x="6" y="286"/>
                  </a:lnTo>
                  <a:lnTo>
                    <a:pt x="8" y="223"/>
                  </a:lnTo>
                  <a:lnTo>
                    <a:pt x="15" y="153"/>
                  </a:lnTo>
                  <a:lnTo>
                    <a:pt x="30" y="106"/>
                  </a:lnTo>
                  <a:lnTo>
                    <a:pt x="40" y="94"/>
                  </a:lnTo>
                  <a:lnTo>
                    <a:pt x="54" y="78"/>
                  </a:lnTo>
                  <a:lnTo>
                    <a:pt x="69" y="61"/>
                  </a:lnTo>
                  <a:lnTo>
                    <a:pt x="86" y="44"/>
                  </a:lnTo>
                  <a:lnTo>
                    <a:pt x="101" y="27"/>
                  </a:lnTo>
                  <a:lnTo>
                    <a:pt x="114" y="13"/>
                  </a:lnTo>
                  <a:lnTo>
                    <a:pt x="123" y="4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6" name="Freeform 55"/>
            <p:cNvSpPr>
              <a:spLocks/>
            </p:cNvSpPr>
            <p:nvPr/>
          </p:nvSpPr>
          <p:spPr bwMode="auto">
            <a:xfrm flipH="1">
              <a:off x="4885" y="1604"/>
              <a:ext cx="408" cy="185"/>
            </a:xfrm>
            <a:custGeom>
              <a:avLst/>
              <a:gdLst>
                <a:gd name="T0" fmla="*/ 0 w 815"/>
                <a:gd name="T1" fmla="*/ 185 h 370"/>
                <a:gd name="T2" fmla="*/ 79 w 815"/>
                <a:gd name="T3" fmla="*/ 3 h 370"/>
                <a:gd name="T4" fmla="*/ 408 w 815"/>
                <a:gd name="T5" fmla="*/ 0 h 370"/>
                <a:gd name="T6" fmla="*/ 82 w 815"/>
                <a:gd name="T7" fmla="*/ 7 h 370"/>
                <a:gd name="T8" fmla="*/ 0 w 815"/>
                <a:gd name="T9" fmla="*/ 185 h 3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5"/>
                <a:gd name="T16" fmla="*/ 0 h 370"/>
                <a:gd name="T17" fmla="*/ 815 w 815"/>
                <a:gd name="T18" fmla="*/ 370 h 3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5" h="370">
                  <a:moveTo>
                    <a:pt x="0" y="370"/>
                  </a:moveTo>
                  <a:lnTo>
                    <a:pt x="157" y="5"/>
                  </a:lnTo>
                  <a:lnTo>
                    <a:pt x="815" y="0"/>
                  </a:lnTo>
                  <a:lnTo>
                    <a:pt x="164" y="15"/>
                  </a:lnTo>
                  <a:lnTo>
                    <a:pt x="0" y="370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7" name="Freeform 56"/>
            <p:cNvSpPr>
              <a:spLocks/>
            </p:cNvSpPr>
            <p:nvPr/>
          </p:nvSpPr>
          <p:spPr bwMode="auto">
            <a:xfrm flipH="1">
              <a:off x="4478" y="1918"/>
              <a:ext cx="172" cy="88"/>
            </a:xfrm>
            <a:custGeom>
              <a:avLst/>
              <a:gdLst>
                <a:gd name="T0" fmla="*/ 16 w 346"/>
                <a:gd name="T1" fmla="*/ 52 h 176"/>
                <a:gd name="T2" fmla="*/ 21 w 346"/>
                <a:gd name="T3" fmla="*/ 46 h 176"/>
                <a:gd name="T4" fmla="*/ 27 w 346"/>
                <a:gd name="T5" fmla="*/ 42 h 176"/>
                <a:gd name="T6" fmla="*/ 33 w 346"/>
                <a:gd name="T7" fmla="*/ 36 h 176"/>
                <a:gd name="T8" fmla="*/ 40 w 346"/>
                <a:gd name="T9" fmla="*/ 32 h 176"/>
                <a:gd name="T10" fmla="*/ 48 w 346"/>
                <a:gd name="T11" fmla="*/ 28 h 176"/>
                <a:gd name="T12" fmla="*/ 55 w 346"/>
                <a:gd name="T13" fmla="*/ 26 h 176"/>
                <a:gd name="T14" fmla="*/ 63 w 346"/>
                <a:gd name="T15" fmla="*/ 23 h 176"/>
                <a:gd name="T16" fmla="*/ 71 w 346"/>
                <a:gd name="T17" fmla="*/ 22 h 176"/>
                <a:gd name="T18" fmla="*/ 79 w 346"/>
                <a:gd name="T19" fmla="*/ 21 h 176"/>
                <a:gd name="T20" fmla="*/ 87 w 346"/>
                <a:gd name="T21" fmla="*/ 20 h 176"/>
                <a:gd name="T22" fmla="*/ 95 w 346"/>
                <a:gd name="T23" fmla="*/ 20 h 176"/>
                <a:gd name="T24" fmla="*/ 104 w 346"/>
                <a:gd name="T25" fmla="*/ 21 h 176"/>
                <a:gd name="T26" fmla="*/ 112 w 346"/>
                <a:gd name="T27" fmla="*/ 23 h 176"/>
                <a:gd name="T28" fmla="*/ 120 w 346"/>
                <a:gd name="T29" fmla="*/ 25 h 176"/>
                <a:gd name="T30" fmla="*/ 128 w 346"/>
                <a:gd name="T31" fmla="*/ 28 h 176"/>
                <a:gd name="T32" fmla="*/ 135 w 346"/>
                <a:gd name="T33" fmla="*/ 31 h 176"/>
                <a:gd name="T34" fmla="*/ 142 w 346"/>
                <a:gd name="T35" fmla="*/ 36 h 176"/>
                <a:gd name="T36" fmla="*/ 149 w 346"/>
                <a:gd name="T37" fmla="*/ 40 h 176"/>
                <a:gd name="T38" fmla="*/ 154 w 346"/>
                <a:gd name="T39" fmla="*/ 45 h 176"/>
                <a:gd name="T40" fmla="*/ 159 w 346"/>
                <a:gd name="T41" fmla="*/ 50 h 176"/>
                <a:gd name="T42" fmla="*/ 163 w 346"/>
                <a:gd name="T43" fmla="*/ 56 h 176"/>
                <a:gd name="T44" fmla="*/ 167 w 346"/>
                <a:gd name="T45" fmla="*/ 62 h 176"/>
                <a:gd name="T46" fmla="*/ 170 w 346"/>
                <a:gd name="T47" fmla="*/ 69 h 176"/>
                <a:gd name="T48" fmla="*/ 172 w 346"/>
                <a:gd name="T49" fmla="*/ 75 h 176"/>
                <a:gd name="T50" fmla="*/ 172 w 346"/>
                <a:gd name="T51" fmla="*/ 66 h 176"/>
                <a:gd name="T52" fmla="*/ 170 w 346"/>
                <a:gd name="T53" fmla="*/ 57 h 176"/>
                <a:gd name="T54" fmla="*/ 167 w 346"/>
                <a:gd name="T55" fmla="*/ 47 h 176"/>
                <a:gd name="T56" fmla="*/ 163 w 346"/>
                <a:gd name="T57" fmla="*/ 40 h 176"/>
                <a:gd name="T58" fmla="*/ 157 w 346"/>
                <a:gd name="T59" fmla="*/ 31 h 176"/>
                <a:gd name="T60" fmla="*/ 150 w 346"/>
                <a:gd name="T61" fmla="*/ 24 h 176"/>
                <a:gd name="T62" fmla="*/ 142 w 346"/>
                <a:gd name="T63" fmla="*/ 17 h 176"/>
                <a:gd name="T64" fmla="*/ 133 w 346"/>
                <a:gd name="T65" fmla="*/ 11 h 176"/>
                <a:gd name="T66" fmla="*/ 125 w 346"/>
                <a:gd name="T67" fmla="*/ 8 h 176"/>
                <a:gd name="T68" fmla="*/ 117 w 346"/>
                <a:gd name="T69" fmla="*/ 5 h 176"/>
                <a:gd name="T70" fmla="*/ 109 w 346"/>
                <a:gd name="T71" fmla="*/ 3 h 176"/>
                <a:gd name="T72" fmla="*/ 101 w 346"/>
                <a:gd name="T73" fmla="*/ 1 h 176"/>
                <a:gd name="T74" fmla="*/ 93 w 346"/>
                <a:gd name="T75" fmla="*/ 0 h 176"/>
                <a:gd name="T76" fmla="*/ 85 w 346"/>
                <a:gd name="T77" fmla="*/ 0 h 176"/>
                <a:gd name="T78" fmla="*/ 77 w 346"/>
                <a:gd name="T79" fmla="*/ 1 h 176"/>
                <a:gd name="T80" fmla="*/ 68 w 346"/>
                <a:gd name="T81" fmla="*/ 1 h 176"/>
                <a:gd name="T82" fmla="*/ 60 w 346"/>
                <a:gd name="T83" fmla="*/ 3 h 176"/>
                <a:gd name="T84" fmla="*/ 53 w 346"/>
                <a:gd name="T85" fmla="*/ 6 h 176"/>
                <a:gd name="T86" fmla="*/ 45 w 346"/>
                <a:gd name="T87" fmla="*/ 9 h 176"/>
                <a:gd name="T88" fmla="*/ 38 w 346"/>
                <a:gd name="T89" fmla="*/ 12 h 176"/>
                <a:gd name="T90" fmla="*/ 31 w 346"/>
                <a:gd name="T91" fmla="*/ 16 h 176"/>
                <a:gd name="T92" fmla="*/ 25 w 346"/>
                <a:gd name="T93" fmla="*/ 21 h 176"/>
                <a:gd name="T94" fmla="*/ 19 w 346"/>
                <a:gd name="T95" fmla="*/ 26 h 176"/>
                <a:gd name="T96" fmla="*/ 14 w 346"/>
                <a:gd name="T97" fmla="*/ 32 h 176"/>
                <a:gd name="T98" fmla="*/ 6 w 346"/>
                <a:gd name="T99" fmla="*/ 45 h 176"/>
                <a:gd name="T100" fmla="*/ 1 w 346"/>
                <a:gd name="T101" fmla="*/ 59 h 176"/>
                <a:gd name="T102" fmla="*/ 0 w 346"/>
                <a:gd name="T103" fmla="*/ 74 h 176"/>
                <a:gd name="T104" fmla="*/ 2 w 346"/>
                <a:gd name="T105" fmla="*/ 88 h 176"/>
                <a:gd name="T106" fmla="*/ 3 w 346"/>
                <a:gd name="T107" fmla="*/ 79 h 176"/>
                <a:gd name="T108" fmla="*/ 6 w 346"/>
                <a:gd name="T109" fmla="*/ 70 h 176"/>
                <a:gd name="T110" fmla="*/ 10 w 346"/>
                <a:gd name="T111" fmla="*/ 61 h 176"/>
                <a:gd name="T112" fmla="*/ 16 w 346"/>
                <a:gd name="T113" fmla="*/ 52 h 1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6"/>
                <a:gd name="T172" fmla="*/ 0 h 176"/>
                <a:gd name="T173" fmla="*/ 346 w 346"/>
                <a:gd name="T174" fmla="*/ 176 h 1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6" h="176">
                  <a:moveTo>
                    <a:pt x="32" y="104"/>
                  </a:moveTo>
                  <a:lnTo>
                    <a:pt x="43" y="93"/>
                  </a:lnTo>
                  <a:lnTo>
                    <a:pt x="54" y="83"/>
                  </a:lnTo>
                  <a:lnTo>
                    <a:pt x="67" y="72"/>
                  </a:lnTo>
                  <a:lnTo>
                    <a:pt x="81" y="64"/>
                  </a:lnTo>
                  <a:lnTo>
                    <a:pt x="96" y="57"/>
                  </a:lnTo>
                  <a:lnTo>
                    <a:pt x="111" y="52"/>
                  </a:lnTo>
                  <a:lnTo>
                    <a:pt x="126" y="47"/>
                  </a:lnTo>
                  <a:lnTo>
                    <a:pt x="142" y="43"/>
                  </a:lnTo>
                  <a:lnTo>
                    <a:pt x="159" y="41"/>
                  </a:lnTo>
                  <a:lnTo>
                    <a:pt x="175" y="40"/>
                  </a:lnTo>
                  <a:lnTo>
                    <a:pt x="191" y="40"/>
                  </a:lnTo>
                  <a:lnTo>
                    <a:pt x="209" y="42"/>
                  </a:lnTo>
                  <a:lnTo>
                    <a:pt x="225" y="46"/>
                  </a:lnTo>
                  <a:lnTo>
                    <a:pt x="241" y="50"/>
                  </a:lnTo>
                  <a:lnTo>
                    <a:pt x="257" y="56"/>
                  </a:lnTo>
                  <a:lnTo>
                    <a:pt x="272" y="63"/>
                  </a:lnTo>
                  <a:lnTo>
                    <a:pt x="286" y="71"/>
                  </a:lnTo>
                  <a:lnTo>
                    <a:pt x="299" y="80"/>
                  </a:lnTo>
                  <a:lnTo>
                    <a:pt x="309" y="91"/>
                  </a:lnTo>
                  <a:lnTo>
                    <a:pt x="319" y="101"/>
                  </a:lnTo>
                  <a:lnTo>
                    <a:pt x="327" y="113"/>
                  </a:lnTo>
                  <a:lnTo>
                    <a:pt x="335" y="124"/>
                  </a:lnTo>
                  <a:lnTo>
                    <a:pt x="341" y="137"/>
                  </a:lnTo>
                  <a:lnTo>
                    <a:pt x="346" y="149"/>
                  </a:lnTo>
                  <a:lnTo>
                    <a:pt x="346" y="131"/>
                  </a:lnTo>
                  <a:lnTo>
                    <a:pt x="342" y="114"/>
                  </a:lnTo>
                  <a:lnTo>
                    <a:pt x="335" y="95"/>
                  </a:lnTo>
                  <a:lnTo>
                    <a:pt x="327" y="79"/>
                  </a:lnTo>
                  <a:lnTo>
                    <a:pt x="316" y="63"/>
                  </a:lnTo>
                  <a:lnTo>
                    <a:pt x="302" y="48"/>
                  </a:lnTo>
                  <a:lnTo>
                    <a:pt x="286" y="34"/>
                  </a:lnTo>
                  <a:lnTo>
                    <a:pt x="267" y="23"/>
                  </a:lnTo>
                  <a:lnTo>
                    <a:pt x="252" y="16"/>
                  </a:lnTo>
                  <a:lnTo>
                    <a:pt x="236" y="10"/>
                  </a:lnTo>
                  <a:lnTo>
                    <a:pt x="220" y="5"/>
                  </a:lnTo>
                  <a:lnTo>
                    <a:pt x="204" y="2"/>
                  </a:lnTo>
                  <a:lnTo>
                    <a:pt x="187" y="0"/>
                  </a:lnTo>
                  <a:lnTo>
                    <a:pt x="171" y="0"/>
                  </a:lnTo>
                  <a:lnTo>
                    <a:pt x="155" y="1"/>
                  </a:lnTo>
                  <a:lnTo>
                    <a:pt x="137" y="3"/>
                  </a:lnTo>
                  <a:lnTo>
                    <a:pt x="121" y="7"/>
                  </a:lnTo>
                  <a:lnTo>
                    <a:pt x="106" y="11"/>
                  </a:lnTo>
                  <a:lnTo>
                    <a:pt x="91" y="17"/>
                  </a:lnTo>
                  <a:lnTo>
                    <a:pt x="76" y="24"/>
                  </a:lnTo>
                  <a:lnTo>
                    <a:pt x="62" y="32"/>
                  </a:lnTo>
                  <a:lnTo>
                    <a:pt x="50" y="42"/>
                  </a:lnTo>
                  <a:lnTo>
                    <a:pt x="38" y="53"/>
                  </a:lnTo>
                  <a:lnTo>
                    <a:pt x="28" y="64"/>
                  </a:lnTo>
                  <a:lnTo>
                    <a:pt x="12" y="91"/>
                  </a:lnTo>
                  <a:lnTo>
                    <a:pt x="2" y="119"/>
                  </a:lnTo>
                  <a:lnTo>
                    <a:pt x="0" y="148"/>
                  </a:lnTo>
                  <a:lnTo>
                    <a:pt x="5" y="176"/>
                  </a:lnTo>
                  <a:lnTo>
                    <a:pt x="7" y="157"/>
                  </a:lnTo>
                  <a:lnTo>
                    <a:pt x="13" y="139"/>
                  </a:lnTo>
                  <a:lnTo>
                    <a:pt x="21" y="122"/>
                  </a:lnTo>
                  <a:lnTo>
                    <a:pt x="32" y="104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8" name="Freeform 57"/>
            <p:cNvSpPr>
              <a:spLocks/>
            </p:cNvSpPr>
            <p:nvPr/>
          </p:nvSpPr>
          <p:spPr bwMode="auto">
            <a:xfrm flipH="1">
              <a:off x="5164" y="1913"/>
              <a:ext cx="172" cy="88"/>
            </a:xfrm>
            <a:custGeom>
              <a:avLst/>
              <a:gdLst>
                <a:gd name="T0" fmla="*/ 16 w 346"/>
                <a:gd name="T1" fmla="*/ 52 h 176"/>
                <a:gd name="T2" fmla="*/ 21 w 346"/>
                <a:gd name="T3" fmla="*/ 47 h 176"/>
                <a:gd name="T4" fmla="*/ 27 w 346"/>
                <a:gd name="T5" fmla="*/ 42 h 176"/>
                <a:gd name="T6" fmla="*/ 33 w 346"/>
                <a:gd name="T7" fmla="*/ 37 h 176"/>
                <a:gd name="T8" fmla="*/ 40 w 346"/>
                <a:gd name="T9" fmla="*/ 33 h 176"/>
                <a:gd name="T10" fmla="*/ 48 w 346"/>
                <a:gd name="T11" fmla="*/ 29 h 176"/>
                <a:gd name="T12" fmla="*/ 55 w 346"/>
                <a:gd name="T13" fmla="*/ 26 h 176"/>
                <a:gd name="T14" fmla="*/ 63 w 346"/>
                <a:gd name="T15" fmla="*/ 24 h 176"/>
                <a:gd name="T16" fmla="*/ 71 w 346"/>
                <a:gd name="T17" fmla="*/ 22 h 176"/>
                <a:gd name="T18" fmla="*/ 79 w 346"/>
                <a:gd name="T19" fmla="*/ 21 h 176"/>
                <a:gd name="T20" fmla="*/ 87 w 346"/>
                <a:gd name="T21" fmla="*/ 21 h 176"/>
                <a:gd name="T22" fmla="*/ 95 w 346"/>
                <a:gd name="T23" fmla="*/ 21 h 176"/>
                <a:gd name="T24" fmla="*/ 104 w 346"/>
                <a:gd name="T25" fmla="*/ 22 h 176"/>
                <a:gd name="T26" fmla="*/ 112 w 346"/>
                <a:gd name="T27" fmla="*/ 23 h 176"/>
                <a:gd name="T28" fmla="*/ 120 w 346"/>
                <a:gd name="T29" fmla="*/ 25 h 176"/>
                <a:gd name="T30" fmla="*/ 128 w 346"/>
                <a:gd name="T31" fmla="*/ 28 h 176"/>
                <a:gd name="T32" fmla="*/ 135 w 346"/>
                <a:gd name="T33" fmla="*/ 32 h 176"/>
                <a:gd name="T34" fmla="*/ 142 w 346"/>
                <a:gd name="T35" fmla="*/ 36 h 176"/>
                <a:gd name="T36" fmla="*/ 149 w 346"/>
                <a:gd name="T37" fmla="*/ 41 h 176"/>
                <a:gd name="T38" fmla="*/ 154 w 346"/>
                <a:gd name="T39" fmla="*/ 45 h 176"/>
                <a:gd name="T40" fmla="*/ 159 w 346"/>
                <a:gd name="T41" fmla="*/ 51 h 176"/>
                <a:gd name="T42" fmla="*/ 164 w 346"/>
                <a:gd name="T43" fmla="*/ 56 h 176"/>
                <a:gd name="T44" fmla="*/ 167 w 346"/>
                <a:gd name="T45" fmla="*/ 63 h 176"/>
                <a:gd name="T46" fmla="*/ 170 w 346"/>
                <a:gd name="T47" fmla="*/ 69 h 176"/>
                <a:gd name="T48" fmla="*/ 172 w 346"/>
                <a:gd name="T49" fmla="*/ 75 h 176"/>
                <a:gd name="T50" fmla="*/ 172 w 346"/>
                <a:gd name="T51" fmla="*/ 66 h 176"/>
                <a:gd name="T52" fmla="*/ 170 w 346"/>
                <a:gd name="T53" fmla="*/ 57 h 176"/>
                <a:gd name="T54" fmla="*/ 167 w 346"/>
                <a:gd name="T55" fmla="*/ 48 h 176"/>
                <a:gd name="T56" fmla="*/ 163 w 346"/>
                <a:gd name="T57" fmla="*/ 40 h 176"/>
                <a:gd name="T58" fmla="*/ 157 w 346"/>
                <a:gd name="T59" fmla="*/ 32 h 176"/>
                <a:gd name="T60" fmla="*/ 150 w 346"/>
                <a:gd name="T61" fmla="*/ 24 h 176"/>
                <a:gd name="T62" fmla="*/ 142 w 346"/>
                <a:gd name="T63" fmla="*/ 18 h 176"/>
                <a:gd name="T64" fmla="*/ 133 w 346"/>
                <a:gd name="T65" fmla="*/ 11 h 176"/>
                <a:gd name="T66" fmla="*/ 126 w 346"/>
                <a:gd name="T67" fmla="*/ 8 h 176"/>
                <a:gd name="T68" fmla="*/ 117 w 346"/>
                <a:gd name="T69" fmla="*/ 6 h 176"/>
                <a:gd name="T70" fmla="*/ 109 w 346"/>
                <a:gd name="T71" fmla="*/ 3 h 176"/>
                <a:gd name="T72" fmla="*/ 101 w 346"/>
                <a:gd name="T73" fmla="*/ 1 h 176"/>
                <a:gd name="T74" fmla="*/ 93 w 346"/>
                <a:gd name="T75" fmla="*/ 0 h 176"/>
                <a:gd name="T76" fmla="*/ 85 w 346"/>
                <a:gd name="T77" fmla="*/ 0 h 176"/>
                <a:gd name="T78" fmla="*/ 77 w 346"/>
                <a:gd name="T79" fmla="*/ 1 h 176"/>
                <a:gd name="T80" fmla="*/ 68 w 346"/>
                <a:gd name="T81" fmla="*/ 2 h 176"/>
                <a:gd name="T82" fmla="*/ 60 w 346"/>
                <a:gd name="T83" fmla="*/ 3 h 176"/>
                <a:gd name="T84" fmla="*/ 53 w 346"/>
                <a:gd name="T85" fmla="*/ 6 h 176"/>
                <a:gd name="T86" fmla="*/ 45 w 346"/>
                <a:gd name="T87" fmla="*/ 9 h 176"/>
                <a:gd name="T88" fmla="*/ 38 w 346"/>
                <a:gd name="T89" fmla="*/ 12 h 176"/>
                <a:gd name="T90" fmla="*/ 31 w 346"/>
                <a:gd name="T91" fmla="*/ 17 h 176"/>
                <a:gd name="T92" fmla="*/ 25 w 346"/>
                <a:gd name="T93" fmla="*/ 22 h 176"/>
                <a:gd name="T94" fmla="*/ 19 w 346"/>
                <a:gd name="T95" fmla="*/ 26 h 176"/>
                <a:gd name="T96" fmla="*/ 14 w 346"/>
                <a:gd name="T97" fmla="*/ 33 h 176"/>
                <a:gd name="T98" fmla="*/ 6 w 346"/>
                <a:gd name="T99" fmla="*/ 45 h 176"/>
                <a:gd name="T100" fmla="*/ 1 w 346"/>
                <a:gd name="T101" fmla="*/ 60 h 176"/>
                <a:gd name="T102" fmla="*/ 0 w 346"/>
                <a:gd name="T103" fmla="*/ 75 h 176"/>
                <a:gd name="T104" fmla="*/ 2 w 346"/>
                <a:gd name="T105" fmla="*/ 88 h 176"/>
                <a:gd name="T106" fmla="*/ 3 w 346"/>
                <a:gd name="T107" fmla="*/ 79 h 176"/>
                <a:gd name="T108" fmla="*/ 6 w 346"/>
                <a:gd name="T109" fmla="*/ 70 h 176"/>
                <a:gd name="T110" fmla="*/ 10 w 346"/>
                <a:gd name="T111" fmla="*/ 61 h 176"/>
                <a:gd name="T112" fmla="*/ 16 w 346"/>
                <a:gd name="T113" fmla="*/ 52 h 1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6"/>
                <a:gd name="T172" fmla="*/ 0 h 176"/>
                <a:gd name="T173" fmla="*/ 346 w 346"/>
                <a:gd name="T174" fmla="*/ 176 h 1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6" h="176">
                  <a:moveTo>
                    <a:pt x="33" y="105"/>
                  </a:moveTo>
                  <a:lnTo>
                    <a:pt x="43" y="94"/>
                  </a:lnTo>
                  <a:lnTo>
                    <a:pt x="54" y="83"/>
                  </a:lnTo>
                  <a:lnTo>
                    <a:pt x="67" y="73"/>
                  </a:lnTo>
                  <a:lnTo>
                    <a:pt x="81" y="65"/>
                  </a:lnTo>
                  <a:lnTo>
                    <a:pt x="96" y="58"/>
                  </a:lnTo>
                  <a:lnTo>
                    <a:pt x="111" y="52"/>
                  </a:lnTo>
                  <a:lnTo>
                    <a:pt x="126" y="48"/>
                  </a:lnTo>
                  <a:lnTo>
                    <a:pt x="142" y="44"/>
                  </a:lnTo>
                  <a:lnTo>
                    <a:pt x="159" y="42"/>
                  </a:lnTo>
                  <a:lnTo>
                    <a:pt x="175" y="41"/>
                  </a:lnTo>
                  <a:lnTo>
                    <a:pt x="191" y="41"/>
                  </a:lnTo>
                  <a:lnTo>
                    <a:pt x="209" y="43"/>
                  </a:lnTo>
                  <a:lnTo>
                    <a:pt x="225" y="46"/>
                  </a:lnTo>
                  <a:lnTo>
                    <a:pt x="241" y="51"/>
                  </a:lnTo>
                  <a:lnTo>
                    <a:pt x="257" y="57"/>
                  </a:lnTo>
                  <a:lnTo>
                    <a:pt x="272" y="64"/>
                  </a:lnTo>
                  <a:lnTo>
                    <a:pt x="286" y="72"/>
                  </a:lnTo>
                  <a:lnTo>
                    <a:pt x="299" y="81"/>
                  </a:lnTo>
                  <a:lnTo>
                    <a:pt x="310" y="91"/>
                  </a:lnTo>
                  <a:lnTo>
                    <a:pt x="319" y="102"/>
                  </a:lnTo>
                  <a:lnTo>
                    <a:pt x="329" y="113"/>
                  </a:lnTo>
                  <a:lnTo>
                    <a:pt x="335" y="126"/>
                  </a:lnTo>
                  <a:lnTo>
                    <a:pt x="341" y="137"/>
                  </a:lnTo>
                  <a:lnTo>
                    <a:pt x="346" y="150"/>
                  </a:lnTo>
                  <a:lnTo>
                    <a:pt x="346" y="132"/>
                  </a:lnTo>
                  <a:lnTo>
                    <a:pt x="342" y="114"/>
                  </a:lnTo>
                  <a:lnTo>
                    <a:pt x="335" y="96"/>
                  </a:lnTo>
                  <a:lnTo>
                    <a:pt x="327" y="80"/>
                  </a:lnTo>
                  <a:lnTo>
                    <a:pt x="316" y="64"/>
                  </a:lnTo>
                  <a:lnTo>
                    <a:pt x="302" y="49"/>
                  </a:lnTo>
                  <a:lnTo>
                    <a:pt x="286" y="35"/>
                  </a:lnTo>
                  <a:lnTo>
                    <a:pt x="268" y="23"/>
                  </a:lnTo>
                  <a:lnTo>
                    <a:pt x="253" y="16"/>
                  </a:lnTo>
                  <a:lnTo>
                    <a:pt x="236" y="11"/>
                  </a:lnTo>
                  <a:lnTo>
                    <a:pt x="220" y="6"/>
                  </a:lnTo>
                  <a:lnTo>
                    <a:pt x="204" y="3"/>
                  </a:lnTo>
                  <a:lnTo>
                    <a:pt x="187" y="0"/>
                  </a:lnTo>
                  <a:lnTo>
                    <a:pt x="171" y="0"/>
                  </a:lnTo>
                  <a:lnTo>
                    <a:pt x="155" y="2"/>
                  </a:lnTo>
                  <a:lnTo>
                    <a:pt x="137" y="4"/>
                  </a:lnTo>
                  <a:lnTo>
                    <a:pt x="121" y="7"/>
                  </a:lnTo>
                  <a:lnTo>
                    <a:pt x="106" y="12"/>
                  </a:lnTo>
                  <a:lnTo>
                    <a:pt x="91" y="18"/>
                  </a:lnTo>
                  <a:lnTo>
                    <a:pt x="76" y="25"/>
                  </a:lnTo>
                  <a:lnTo>
                    <a:pt x="62" y="33"/>
                  </a:lnTo>
                  <a:lnTo>
                    <a:pt x="50" y="43"/>
                  </a:lnTo>
                  <a:lnTo>
                    <a:pt x="38" y="53"/>
                  </a:lnTo>
                  <a:lnTo>
                    <a:pt x="28" y="65"/>
                  </a:lnTo>
                  <a:lnTo>
                    <a:pt x="12" y="91"/>
                  </a:lnTo>
                  <a:lnTo>
                    <a:pt x="3" y="120"/>
                  </a:lnTo>
                  <a:lnTo>
                    <a:pt x="0" y="149"/>
                  </a:lnTo>
                  <a:lnTo>
                    <a:pt x="5" y="176"/>
                  </a:lnTo>
                  <a:lnTo>
                    <a:pt x="7" y="158"/>
                  </a:lnTo>
                  <a:lnTo>
                    <a:pt x="13" y="140"/>
                  </a:lnTo>
                  <a:lnTo>
                    <a:pt x="21" y="122"/>
                  </a:lnTo>
                  <a:lnTo>
                    <a:pt x="33" y="10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69" name="Freeform 58"/>
            <p:cNvSpPr>
              <a:spLocks/>
            </p:cNvSpPr>
            <p:nvPr/>
          </p:nvSpPr>
          <p:spPr bwMode="auto">
            <a:xfrm flipH="1">
              <a:off x="4430" y="2038"/>
              <a:ext cx="29" cy="28"/>
            </a:xfrm>
            <a:custGeom>
              <a:avLst/>
              <a:gdLst>
                <a:gd name="T0" fmla="*/ 14 w 57"/>
                <a:gd name="T1" fmla="*/ 28 h 57"/>
                <a:gd name="T2" fmla="*/ 20 w 57"/>
                <a:gd name="T3" fmla="*/ 27 h 57"/>
                <a:gd name="T4" fmla="*/ 25 w 57"/>
                <a:gd name="T5" fmla="*/ 24 h 57"/>
                <a:gd name="T6" fmla="*/ 28 w 57"/>
                <a:gd name="T7" fmla="*/ 19 h 57"/>
                <a:gd name="T8" fmla="*/ 29 w 57"/>
                <a:gd name="T9" fmla="*/ 14 h 57"/>
                <a:gd name="T10" fmla="*/ 28 w 57"/>
                <a:gd name="T11" fmla="*/ 8 h 57"/>
                <a:gd name="T12" fmla="*/ 25 w 57"/>
                <a:gd name="T13" fmla="*/ 4 h 57"/>
                <a:gd name="T14" fmla="*/ 20 w 57"/>
                <a:gd name="T15" fmla="*/ 1 h 57"/>
                <a:gd name="T16" fmla="*/ 14 w 57"/>
                <a:gd name="T17" fmla="*/ 0 h 57"/>
                <a:gd name="T18" fmla="*/ 9 w 57"/>
                <a:gd name="T19" fmla="*/ 1 h 57"/>
                <a:gd name="T20" fmla="*/ 4 w 57"/>
                <a:gd name="T21" fmla="*/ 4 h 57"/>
                <a:gd name="T22" fmla="*/ 1 w 57"/>
                <a:gd name="T23" fmla="*/ 8 h 57"/>
                <a:gd name="T24" fmla="*/ 0 w 57"/>
                <a:gd name="T25" fmla="*/ 14 h 57"/>
                <a:gd name="T26" fmla="*/ 1 w 57"/>
                <a:gd name="T27" fmla="*/ 19 h 57"/>
                <a:gd name="T28" fmla="*/ 4 w 57"/>
                <a:gd name="T29" fmla="*/ 24 h 57"/>
                <a:gd name="T30" fmla="*/ 9 w 57"/>
                <a:gd name="T31" fmla="*/ 27 h 57"/>
                <a:gd name="T32" fmla="*/ 14 w 57"/>
                <a:gd name="T33" fmla="*/ 28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7"/>
                <a:gd name="T53" fmla="*/ 57 w 57"/>
                <a:gd name="T54" fmla="*/ 57 h 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7">
                  <a:moveTo>
                    <a:pt x="28" y="57"/>
                  </a:moveTo>
                  <a:lnTo>
                    <a:pt x="40" y="54"/>
                  </a:lnTo>
                  <a:lnTo>
                    <a:pt x="49" y="48"/>
                  </a:lnTo>
                  <a:lnTo>
                    <a:pt x="55" y="39"/>
                  </a:lnTo>
                  <a:lnTo>
                    <a:pt x="57" y="29"/>
                  </a:lnTo>
                  <a:lnTo>
                    <a:pt x="55" y="17"/>
                  </a:lnTo>
                  <a:lnTo>
                    <a:pt x="49" y="8"/>
                  </a:lnTo>
                  <a:lnTo>
                    <a:pt x="40" y="2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8" y="48"/>
                  </a:lnTo>
                  <a:lnTo>
                    <a:pt x="17" y="54"/>
                  </a:lnTo>
                  <a:lnTo>
                    <a:pt x="28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0" name="Rectangle 59"/>
            <p:cNvSpPr>
              <a:spLocks noChangeArrowheads="1"/>
            </p:cNvSpPr>
            <p:nvPr/>
          </p:nvSpPr>
          <p:spPr bwMode="auto">
            <a:xfrm flipH="1">
              <a:off x="4280" y="1991"/>
              <a:ext cx="36" cy="41"/>
            </a:xfrm>
            <a:prstGeom prst="rect">
              <a:avLst/>
            </a:prstGeom>
            <a:solidFill>
              <a:srgbClr val="47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1" name="Freeform 60"/>
            <p:cNvSpPr>
              <a:spLocks/>
            </p:cNvSpPr>
            <p:nvPr/>
          </p:nvSpPr>
          <p:spPr bwMode="auto">
            <a:xfrm flipH="1">
              <a:off x="5176" y="1673"/>
              <a:ext cx="84" cy="115"/>
            </a:xfrm>
            <a:custGeom>
              <a:avLst/>
              <a:gdLst>
                <a:gd name="T0" fmla="*/ 0 w 167"/>
                <a:gd name="T1" fmla="*/ 114 h 230"/>
                <a:gd name="T2" fmla="*/ 41 w 167"/>
                <a:gd name="T3" fmla="*/ 2 h 230"/>
                <a:gd name="T4" fmla="*/ 84 w 167"/>
                <a:gd name="T5" fmla="*/ 0 h 230"/>
                <a:gd name="T6" fmla="*/ 84 w 167"/>
                <a:gd name="T7" fmla="*/ 18 h 230"/>
                <a:gd name="T8" fmla="*/ 84 w 167"/>
                <a:gd name="T9" fmla="*/ 56 h 230"/>
                <a:gd name="T10" fmla="*/ 84 w 167"/>
                <a:gd name="T11" fmla="*/ 95 h 230"/>
                <a:gd name="T12" fmla="*/ 84 w 167"/>
                <a:gd name="T13" fmla="*/ 114 h 230"/>
                <a:gd name="T14" fmla="*/ 81 w 167"/>
                <a:gd name="T15" fmla="*/ 115 h 230"/>
                <a:gd name="T16" fmla="*/ 71 w 167"/>
                <a:gd name="T17" fmla="*/ 115 h 230"/>
                <a:gd name="T18" fmla="*/ 58 w 167"/>
                <a:gd name="T19" fmla="*/ 115 h 230"/>
                <a:gd name="T20" fmla="*/ 43 w 167"/>
                <a:gd name="T21" fmla="*/ 115 h 230"/>
                <a:gd name="T22" fmla="*/ 27 w 167"/>
                <a:gd name="T23" fmla="*/ 115 h 230"/>
                <a:gd name="T24" fmla="*/ 14 w 167"/>
                <a:gd name="T25" fmla="*/ 115 h 230"/>
                <a:gd name="T26" fmla="*/ 4 w 167"/>
                <a:gd name="T27" fmla="*/ 114 h 230"/>
                <a:gd name="T28" fmla="*/ 0 w 167"/>
                <a:gd name="T29" fmla="*/ 114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7"/>
                <a:gd name="T46" fmla="*/ 0 h 230"/>
                <a:gd name="T47" fmla="*/ 167 w 167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7" h="230">
                  <a:moveTo>
                    <a:pt x="0" y="228"/>
                  </a:moveTo>
                  <a:lnTo>
                    <a:pt x="81" y="3"/>
                  </a:lnTo>
                  <a:lnTo>
                    <a:pt x="167" y="0"/>
                  </a:lnTo>
                  <a:lnTo>
                    <a:pt x="167" y="35"/>
                  </a:lnTo>
                  <a:lnTo>
                    <a:pt x="167" y="112"/>
                  </a:lnTo>
                  <a:lnTo>
                    <a:pt x="167" y="190"/>
                  </a:lnTo>
                  <a:lnTo>
                    <a:pt x="167" y="228"/>
                  </a:lnTo>
                  <a:lnTo>
                    <a:pt x="161" y="229"/>
                  </a:lnTo>
                  <a:lnTo>
                    <a:pt x="141" y="230"/>
                  </a:lnTo>
                  <a:lnTo>
                    <a:pt x="115" y="230"/>
                  </a:lnTo>
                  <a:lnTo>
                    <a:pt x="85" y="230"/>
                  </a:lnTo>
                  <a:lnTo>
                    <a:pt x="53" y="229"/>
                  </a:lnTo>
                  <a:lnTo>
                    <a:pt x="27" y="229"/>
                  </a:lnTo>
                  <a:lnTo>
                    <a:pt x="7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2" name="Freeform 61"/>
            <p:cNvSpPr>
              <a:spLocks/>
            </p:cNvSpPr>
            <p:nvPr/>
          </p:nvSpPr>
          <p:spPr bwMode="auto">
            <a:xfrm flipH="1">
              <a:off x="4584" y="1943"/>
              <a:ext cx="371" cy="80"/>
            </a:xfrm>
            <a:custGeom>
              <a:avLst/>
              <a:gdLst>
                <a:gd name="T0" fmla="*/ 0 w 743"/>
                <a:gd name="T1" fmla="*/ 79 h 159"/>
                <a:gd name="T2" fmla="*/ 303 w 743"/>
                <a:gd name="T3" fmla="*/ 80 h 159"/>
                <a:gd name="T4" fmla="*/ 304 w 743"/>
                <a:gd name="T5" fmla="*/ 77 h 159"/>
                <a:gd name="T6" fmla="*/ 305 w 743"/>
                <a:gd name="T7" fmla="*/ 70 h 159"/>
                <a:gd name="T8" fmla="*/ 308 w 743"/>
                <a:gd name="T9" fmla="*/ 59 h 159"/>
                <a:gd name="T10" fmla="*/ 314 w 743"/>
                <a:gd name="T11" fmla="*/ 46 h 159"/>
                <a:gd name="T12" fmla="*/ 323 w 743"/>
                <a:gd name="T13" fmla="*/ 34 h 159"/>
                <a:gd name="T14" fmla="*/ 334 w 743"/>
                <a:gd name="T15" fmla="*/ 21 h 159"/>
                <a:gd name="T16" fmla="*/ 350 w 743"/>
                <a:gd name="T17" fmla="*/ 11 h 159"/>
                <a:gd name="T18" fmla="*/ 371 w 743"/>
                <a:gd name="T19" fmla="*/ 3 h 159"/>
                <a:gd name="T20" fmla="*/ 371 w 743"/>
                <a:gd name="T21" fmla="*/ 2 h 159"/>
                <a:gd name="T22" fmla="*/ 367 w 743"/>
                <a:gd name="T23" fmla="*/ 0 h 159"/>
                <a:gd name="T24" fmla="*/ 359 w 743"/>
                <a:gd name="T25" fmla="*/ 0 h 159"/>
                <a:gd name="T26" fmla="*/ 348 w 743"/>
                <a:gd name="T27" fmla="*/ 3 h 159"/>
                <a:gd name="T28" fmla="*/ 335 w 743"/>
                <a:gd name="T29" fmla="*/ 10 h 159"/>
                <a:gd name="T30" fmla="*/ 322 w 743"/>
                <a:gd name="T31" fmla="*/ 22 h 159"/>
                <a:gd name="T32" fmla="*/ 308 w 743"/>
                <a:gd name="T33" fmla="*/ 42 h 159"/>
                <a:gd name="T34" fmla="*/ 294 w 743"/>
                <a:gd name="T35" fmla="*/ 71 h 159"/>
                <a:gd name="T36" fmla="*/ 291 w 743"/>
                <a:gd name="T37" fmla="*/ 72 h 159"/>
                <a:gd name="T38" fmla="*/ 281 w 743"/>
                <a:gd name="T39" fmla="*/ 72 h 159"/>
                <a:gd name="T40" fmla="*/ 266 w 743"/>
                <a:gd name="T41" fmla="*/ 73 h 159"/>
                <a:gd name="T42" fmla="*/ 247 w 743"/>
                <a:gd name="T43" fmla="*/ 74 h 159"/>
                <a:gd name="T44" fmla="*/ 225 w 743"/>
                <a:gd name="T45" fmla="*/ 75 h 159"/>
                <a:gd name="T46" fmla="*/ 200 w 743"/>
                <a:gd name="T47" fmla="*/ 75 h 159"/>
                <a:gd name="T48" fmla="*/ 174 w 743"/>
                <a:gd name="T49" fmla="*/ 76 h 159"/>
                <a:gd name="T50" fmla="*/ 147 w 743"/>
                <a:gd name="T51" fmla="*/ 76 h 159"/>
                <a:gd name="T52" fmla="*/ 119 w 743"/>
                <a:gd name="T53" fmla="*/ 77 h 159"/>
                <a:gd name="T54" fmla="*/ 92 w 743"/>
                <a:gd name="T55" fmla="*/ 77 h 159"/>
                <a:gd name="T56" fmla="*/ 68 w 743"/>
                <a:gd name="T57" fmla="*/ 78 h 159"/>
                <a:gd name="T58" fmla="*/ 46 w 743"/>
                <a:gd name="T59" fmla="*/ 79 h 159"/>
                <a:gd name="T60" fmla="*/ 27 w 743"/>
                <a:gd name="T61" fmla="*/ 79 h 159"/>
                <a:gd name="T62" fmla="*/ 12 w 743"/>
                <a:gd name="T63" fmla="*/ 79 h 159"/>
                <a:gd name="T64" fmla="*/ 3 w 743"/>
                <a:gd name="T65" fmla="*/ 79 h 159"/>
                <a:gd name="T66" fmla="*/ 0 w 743"/>
                <a:gd name="T67" fmla="*/ 79 h 1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3"/>
                <a:gd name="T103" fmla="*/ 0 h 159"/>
                <a:gd name="T104" fmla="*/ 743 w 743"/>
                <a:gd name="T105" fmla="*/ 159 h 1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3" h="159">
                  <a:moveTo>
                    <a:pt x="0" y="158"/>
                  </a:moveTo>
                  <a:lnTo>
                    <a:pt x="607" y="159"/>
                  </a:lnTo>
                  <a:lnTo>
                    <a:pt x="608" y="153"/>
                  </a:lnTo>
                  <a:lnTo>
                    <a:pt x="611" y="139"/>
                  </a:lnTo>
                  <a:lnTo>
                    <a:pt x="617" y="118"/>
                  </a:lnTo>
                  <a:lnTo>
                    <a:pt x="629" y="92"/>
                  </a:lnTo>
                  <a:lnTo>
                    <a:pt x="646" y="67"/>
                  </a:lnTo>
                  <a:lnTo>
                    <a:pt x="669" y="42"/>
                  </a:lnTo>
                  <a:lnTo>
                    <a:pt x="701" y="21"/>
                  </a:lnTo>
                  <a:lnTo>
                    <a:pt x="742" y="6"/>
                  </a:lnTo>
                  <a:lnTo>
                    <a:pt x="743" y="4"/>
                  </a:lnTo>
                  <a:lnTo>
                    <a:pt x="734" y="0"/>
                  </a:lnTo>
                  <a:lnTo>
                    <a:pt x="719" y="0"/>
                  </a:lnTo>
                  <a:lnTo>
                    <a:pt x="697" y="5"/>
                  </a:lnTo>
                  <a:lnTo>
                    <a:pt x="671" y="19"/>
                  </a:lnTo>
                  <a:lnTo>
                    <a:pt x="644" y="44"/>
                  </a:lnTo>
                  <a:lnTo>
                    <a:pt x="616" y="84"/>
                  </a:lnTo>
                  <a:lnTo>
                    <a:pt x="588" y="142"/>
                  </a:lnTo>
                  <a:lnTo>
                    <a:pt x="582" y="143"/>
                  </a:lnTo>
                  <a:lnTo>
                    <a:pt x="562" y="144"/>
                  </a:lnTo>
                  <a:lnTo>
                    <a:pt x="533" y="146"/>
                  </a:lnTo>
                  <a:lnTo>
                    <a:pt x="495" y="148"/>
                  </a:lnTo>
                  <a:lnTo>
                    <a:pt x="451" y="149"/>
                  </a:lnTo>
                  <a:lnTo>
                    <a:pt x="401" y="150"/>
                  </a:lnTo>
                  <a:lnTo>
                    <a:pt x="348" y="151"/>
                  </a:lnTo>
                  <a:lnTo>
                    <a:pt x="294" y="152"/>
                  </a:lnTo>
                  <a:lnTo>
                    <a:pt x="238" y="153"/>
                  </a:lnTo>
                  <a:lnTo>
                    <a:pt x="185" y="154"/>
                  </a:lnTo>
                  <a:lnTo>
                    <a:pt x="136" y="156"/>
                  </a:lnTo>
                  <a:lnTo>
                    <a:pt x="92" y="157"/>
                  </a:lnTo>
                  <a:lnTo>
                    <a:pt x="54" y="157"/>
                  </a:lnTo>
                  <a:lnTo>
                    <a:pt x="25" y="158"/>
                  </a:lnTo>
                  <a:lnTo>
                    <a:pt x="7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3" name="Freeform 62"/>
            <p:cNvSpPr>
              <a:spLocks/>
            </p:cNvSpPr>
            <p:nvPr/>
          </p:nvSpPr>
          <p:spPr bwMode="auto">
            <a:xfrm flipH="1">
              <a:off x="4334" y="1604"/>
              <a:ext cx="161" cy="415"/>
            </a:xfrm>
            <a:custGeom>
              <a:avLst/>
              <a:gdLst>
                <a:gd name="T0" fmla="*/ 0 w 324"/>
                <a:gd name="T1" fmla="*/ 3 h 830"/>
                <a:gd name="T2" fmla="*/ 161 w 324"/>
                <a:gd name="T3" fmla="*/ 0 h 830"/>
                <a:gd name="T4" fmla="*/ 157 w 324"/>
                <a:gd name="T5" fmla="*/ 415 h 830"/>
                <a:gd name="T6" fmla="*/ 148 w 324"/>
                <a:gd name="T7" fmla="*/ 13 h 830"/>
                <a:gd name="T8" fmla="*/ 0 w 324"/>
                <a:gd name="T9" fmla="*/ 3 h 8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"/>
                <a:gd name="T16" fmla="*/ 0 h 830"/>
                <a:gd name="T17" fmla="*/ 324 w 324"/>
                <a:gd name="T18" fmla="*/ 830 h 8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" h="830">
                  <a:moveTo>
                    <a:pt x="0" y="5"/>
                  </a:moveTo>
                  <a:lnTo>
                    <a:pt x="324" y="0"/>
                  </a:lnTo>
                  <a:lnTo>
                    <a:pt x="315" y="830"/>
                  </a:lnTo>
                  <a:lnTo>
                    <a:pt x="298" y="2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4" name="Freeform 63"/>
            <p:cNvSpPr>
              <a:spLocks/>
            </p:cNvSpPr>
            <p:nvPr/>
          </p:nvSpPr>
          <p:spPr bwMode="auto">
            <a:xfrm flipH="1">
              <a:off x="5351" y="1984"/>
              <a:ext cx="49" cy="45"/>
            </a:xfrm>
            <a:custGeom>
              <a:avLst/>
              <a:gdLst>
                <a:gd name="T0" fmla="*/ 2 w 97"/>
                <a:gd name="T1" fmla="*/ 45 h 90"/>
                <a:gd name="T2" fmla="*/ 1 w 97"/>
                <a:gd name="T3" fmla="*/ 39 h 90"/>
                <a:gd name="T4" fmla="*/ 0 w 97"/>
                <a:gd name="T5" fmla="*/ 25 h 90"/>
                <a:gd name="T6" fmla="*/ 1 w 97"/>
                <a:gd name="T7" fmla="*/ 11 h 90"/>
                <a:gd name="T8" fmla="*/ 4 w 97"/>
                <a:gd name="T9" fmla="*/ 3 h 90"/>
                <a:gd name="T10" fmla="*/ 8 w 97"/>
                <a:gd name="T11" fmla="*/ 1 h 90"/>
                <a:gd name="T12" fmla="*/ 14 w 97"/>
                <a:gd name="T13" fmla="*/ 1 h 90"/>
                <a:gd name="T14" fmla="*/ 21 w 97"/>
                <a:gd name="T15" fmla="*/ 1 h 90"/>
                <a:gd name="T16" fmla="*/ 29 w 97"/>
                <a:gd name="T17" fmla="*/ 0 h 90"/>
                <a:gd name="T18" fmla="*/ 37 w 97"/>
                <a:gd name="T19" fmla="*/ 0 h 90"/>
                <a:gd name="T20" fmla="*/ 43 w 97"/>
                <a:gd name="T21" fmla="*/ 1 h 90"/>
                <a:gd name="T22" fmla="*/ 47 w 97"/>
                <a:gd name="T23" fmla="*/ 1 h 90"/>
                <a:gd name="T24" fmla="*/ 49 w 97"/>
                <a:gd name="T25" fmla="*/ 1 h 90"/>
                <a:gd name="T26" fmla="*/ 47 w 97"/>
                <a:gd name="T27" fmla="*/ 1 h 90"/>
                <a:gd name="T28" fmla="*/ 43 w 97"/>
                <a:gd name="T29" fmla="*/ 1 h 90"/>
                <a:gd name="T30" fmla="*/ 37 w 97"/>
                <a:gd name="T31" fmla="*/ 3 h 90"/>
                <a:gd name="T32" fmla="*/ 31 w 97"/>
                <a:gd name="T33" fmla="*/ 3 h 90"/>
                <a:gd name="T34" fmla="*/ 23 w 97"/>
                <a:gd name="T35" fmla="*/ 5 h 90"/>
                <a:gd name="T36" fmla="*/ 17 w 97"/>
                <a:gd name="T37" fmla="*/ 5 h 90"/>
                <a:gd name="T38" fmla="*/ 12 w 97"/>
                <a:gd name="T39" fmla="*/ 6 h 90"/>
                <a:gd name="T40" fmla="*/ 10 w 97"/>
                <a:gd name="T41" fmla="*/ 7 h 90"/>
                <a:gd name="T42" fmla="*/ 5 w 97"/>
                <a:gd name="T43" fmla="*/ 15 h 90"/>
                <a:gd name="T44" fmla="*/ 3 w 97"/>
                <a:gd name="T45" fmla="*/ 27 h 90"/>
                <a:gd name="T46" fmla="*/ 2 w 97"/>
                <a:gd name="T47" fmla="*/ 40 h 90"/>
                <a:gd name="T48" fmla="*/ 2 w 97"/>
                <a:gd name="T49" fmla="*/ 45 h 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7"/>
                <a:gd name="T76" fmla="*/ 0 h 90"/>
                <a:gd name="T77" fmla="*/ 97 w 97"/>
                <a:gd name="T78" fmla="*/ 90 h 9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7" h="90">
                  <a:moveTo>
                    <a:pt x="3" y="90"/>
                  </a:moveTo>
                  <a:lnTo>
                    <a:pt x="2" y="78"/>
                  </a:lnTo>
                  <a:lnTo>
                    <a:pt x="0" y="51"/>
                  </a:lnTo>
                  <a:lnTo>
                    <a:pt x="1" y="23"/>
                  </a:lnTo>
                  <a:lnTo>
                    <a:pt x="8" y="6"/>
                  </a:lnTo>
                  <a:lnTo>
                    <a:pt x="16" y="3"/>
                  </a:lnTo>
                  <a:lnTo>
                    <a:pt x="28" y="1"/>
                  </a:lnTo>
                  <a:lnTo>
                    <a:pt x="42" y="1"/>
                  </a:lnTo>
                  <a:lnTo>
                    <a:pt x="58" y="0"/>
                  </a:lnTo>
                  <a:lnTo>
                    <a:pt x="73" y="0"/>
                  </a:lnTo>
                  <a:lnTo>
                    <a:pt x="86" y="1"/>
                  </a:lnTo>
                  <a:lnTo>
                    <a:pt x="94" y="1"/>
                  </a:lnTo>
                  <a:lnTo>
                    <a:pt x="97" y="1"/>
                  </a:lnTo>
                  <a:lnTo>
                    <a:pt x="94" y="1"/>
                  </a:lnTo>
                  <a:lnTo>
                    <a:pt x="86" y="2"/>
                  </a:lnTo>
                  <a:lnTo>
                    <a:pt x="74" y="5"/>
                  </a:lnTo>
                  <a:lnTo>
                    <a:pt x="61" y="7"/>
                  </a:lnTo>
                  <a:lnTo>
                    <a:pt x="46" y="9"/>
                  </a:lnTo>
                  <a:lnTo>
                    <a:pt x="33" y="10"/>
                  </a:lnTo>
                  <a:lnTo>
                    <a:pt x="24" y="13"/>
                  </a:lnTo>
                  <a:lnTo>
                    <a:pt x="19" y="14"/>
                  </a:lnTo>
                  <a:lnTo>
                    <a:pt x="10" y="30"/>
                  </a:lnTo>
                  <a:lnTo>
                    <a:pt x="5" y="55"/>
                  </a:lnTo>
                  <a:lnTo>
                    <a:pt x="3" y="79"/>
                  </a:lnTo>
                  <a:lnTo>
                    <a:pt x="3" y="90"/>
                  </a:lnTo>
                  <a:close/>
                </a:path>
              </a:pathLst>
            </a:custGeom>
            <a:solidFill>
              <a:srgbClr val="93545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5" name="Rectangle 64"/>
            <p:cNvSpPr>
              <a:spLocks noChangeArrowheads="1"/>
            </p:cNvSpPr>
            <p:nvPr/>
          </p:nvSpPr>
          <p:spPr bwMode="auto">
            <a:xfrm flipH="1">
              <a:off x="5060" y="1671"/>
              <a:ext cx="80" cy="114"/>
            </a:xfrm>
            <a:prstGeom prst="rect">
              <a:avLst/>
            </a:prstGeom>
            <a:solidFill>
              <a:srgbClr val="7FB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6" name="Freeform 65"/>
            <p:cNvSpPr>
              <a:spLocks/>
            </p:cNvSpPr>
            <p:nvPr/>
          </p:nvSpPr>
          <p:spPr bwMode="auto">
            <a:xfrm flipH="1">
              <a:off x="5070" y="1678"/>
              <a:ext cx="64" cy="106"/>
            </a:xfrm>
            <a:custGeom>
              <a:avLst/>
              <a:gdLst>
                <a:gd name="T0" fmla="*/ 64 w 126"/>
                <a:gd name="T1" fmla="*/ 0 h 211"/>
                <a:gd name="T2" fmla="*/ 63 w 126"/>
                <a:gd name="T3" fmla="*/ 0 h 211"/>
                <a:gd name="T4" fmla="*/ 59 w 126"/>
                <a:gd name="T5" fmla="*/ 1 h 211"/>
                <a:gd name="T6" fmla="*/ 54 w 126"/>
                <a:gd name="T7" fmla="*/ 3 h 211"/>
                <a:gd name="T8" fmla="*/ 48 w 126"/>
                <a:gd name="T9" fmla="*/ 6 h 211"/>
                <a:gd name="T10" fmla="*/ 41 w 126"/>
                <a:gd name="T11" fmla="*/ 10 h 211"/>
                <a:gd name="T12" fmla="*/ 33 w 126"/>
                <a:gd name="T13" fmla="*/ 17 h 211"/>
                <a:gd name="T14" fmla="*/ 25 w 126"/>
                <a:gd name="T15" fmla="*/ 26 h 211"/>
                <a:gd name="T16" fmla="*/ 18 w 126"/>
                <a:gd name="T17" fmla="*/ 38 h 211"/>
                <a:gd name="T18" fmla="*/ 14 w 126"/>
                <a:gd name="T19" fmla="*/ 49 h 211"/>
                <a:gd name="T20" fmla="*/ 13 w 126"/>
                <a:gd name="T21" fmla="*/ 56 h 211"/>
                <a:gd name="T22" fmla="*/ 16 w 126"/>
                <a:gd name="T23" fmla="*/ 60 h 211"/>
                <a:gd name="T24" fmla="*/ 21 w 126"/>
                <a:gd name="T25" fmla="*/ 61 h 211"/>
                <a:gd name="T26" fmla="*/ 27 w 126"/>
                <a:gd name="T27" fmla="*/ 61 h 211"/>
                <a:gd name="T28" fmla="*/ 33 w 126"/>
                <a:gd name="T29" fmla="*/ 60 h 211"/>
                <a:gd name="T30" fmla="*/ 37 w 126"/>
                <a:gd name="T31" fmla="*/ 59 h 211"/>
                <a:gd name="T32" fmla="*/ 39 w 126"/>
                <a:gd name="T33" fmla="*/ 58 h 211"/>
                <a:gd name="T34" fmla="*/ 0 w 126"/>
                <a:gd name="T35" fmla="*/ 106 h 211"/>
                <a:gd name="T36" fmla="*/ 59 w 126"/>
                <a:gd name="T37" fmla="*/ 66 h 211"/>
                <a:gd name="T38" fmla="*/ 60 w 126"/>
                <a:gd name="T39" fmla="*/ 63 h 211"/>
                <a:gd name="T40" fmla="*/ 61 w 126"/>
                <a:gd name="T41" fmla="*/ 56 h 211"/>
                <a:gd name="T42" fmla="*/ 59 w 126"/>
                <a:gd name="T43" fmla="*/ 47 h 211"/>
                <a:gd name="T44" fmla="*/ 54 w 126"/>
                <a:gd name="T45" fmla="*/ 40 h 211"/>
                <a:gd name="T46" fmla="*/ 51 w 126"/>
                <a:gd name="T47" fmla="*/ 37 h 211"/>
                <a:gd name="T48" fmla="*/ 50 w 126"/>
                <a:gd name="T49" fmla="*/ 33 h 211"/>
                <a:gd name="T50" fmla="*/ 50 w 126"/>
                <a:gd name="T51" fmla="*/ 28 h 211"/>
                <a:gd name="T52" fmla="*/ 51 w 126"/>
                <a:gd name="T53" fmla="*/ 22 h 211"/>
                <a:gd name="T54" fmla="*/ 52 w 126"/>
                <a:gd name="T55" fmla="*/ 16 h 211"/>
                <a:gd name="T56" fmla="*/ 56 w 126"/>
                <a:gd name="T57" fmla="*/ 10 h 211"/>
                <a:gd name="T58" fmla="*/ 59 w 126"/>
                <a:gd name="T59" fmla="*/ 5 h 211"/>
                <a:gd name="T60" fmla="*/ 64 w 126"/>
                <a:gd name="T61" fmla="*/ 0 h 21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26"/>
                <a:gd name="T94" fmla="*/ 0 h 211"/>
                <a:gd name="T95" fmla="*/ 126 w 126"/>
                <a:gd name="T96" fmla="*/ 211 h 21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26" h="211">
                  <a:moveTo>
                    <a:pt x="126" y="0"/>
                  </a:moveTo>
                  <a:lnTo>
                    <a:pt x="124" y="0"/>
                  </a:lnTo>
                  <a:lnTo>
                    <a:pt x="117" y="2"/>
                  </a:lnTo>
                  <a:lnTo>
                    <a:pt x="107" y="5"/>
                  </a:lnTo>
                  <a:lnTo>
                    <a:pt x="94" y="11"/>
                  </a:lnTo>
                  <a:lnTo>
                    <a:pt x="80" y="20"/>
                  </a:lnTo>
                  <a:lnTo>
                    <a:pt x="64" y="34"/>
                  </a:lnTo>
                  <a:lnTo>
                    <a:pt x="49" y="51"/>
                  </a:lnTo>
                  <a:lnTo>
                    <a:pt x="35" y="76"/>
                  </a:lnTo>
                  <a:lnTo>
                    <a:pt x="27" y="97"/>
                  </a:lnTo>
                  <a:lnTo>
                    <a:pt x="26" y="111"/>
                  </a:lnTo>
                  <a:lnTo>
                    <a:pt x="32" y="119"/>
                  </a:lnTo>
                  <a:lnTo>
                    <a:pt x="42" y="122"/>
                  </a:lnTo>
                  <a:lnTo>
                    <a:pt x="54" y="122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76" y="116"/>
                  </a:lnTo>
                  <a:lnTo>
                    <a:pt x="0" y="211"/>
                  </a:lnTo>
                  <a:lnTo>
                    <a:pt x="117" y="131"/>
                  </a:lnTo>
                  <a:lnTo>
                    <a:pt x="118" y="125"/>
                  </a:lnTo>
                  <a:lnTo>
                    <a:pt x="120" y="111"/>
                  </a:lnTo>
                  <a:lnTo>
                    <a:pt x="117" y="94"/>
                  </a:lnTo>
                  <a:lnTo>
                    <a:pt x="107" y="80"/>
                  </a:lnTo>
                  <a:lnTo>
                    <a:pt x="101" y="73"/>
                  </a:lnTo>
                  <a:lnTo>
                    <a:pt x="98" y="65"/>
                  </a:lnTo>
                  <a:lnTo>
                    <a:pt x="98" y="55"/>
                  </a:lnTo>
                  <a:lnTo>
                    <a:pt x="100" y="43"/>
                  </a:lnTo>
                  <a:lnTo>
                    <a:pt x="103" y="32"/>
                  </a:lnTo>
                  <a:lnTo>
                    <a:pt x="110" y="20"/>
                  </a:lnTo>
                  <a:lnTo>
                    <a:pt x="117" y="1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FDD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77" name="Freeform 66"/>
            <p:cNvSpPr>
              <a:spLocks/>
            </p:cNvSpPr>
            <p:nvPr/>
          </p:nvSpPr>
          <p:spPr bwMode="auto">
            <a:xfrm flipH="1">
              <a:off x="4405" y="1649"/>
              <a:ext cx="66" cy="91"/>
            </a:xfrm>
            <a:custGeom>
              <a:avLst/>
              <a:gdLst>
                <a:gd name="T0" fmla="*/ 33 w 133"/>
                <a:gd name="T1" fmla="*/ 91 h 182"/>
                <a:gd name="T2" fmla="*/ 35 w 133"/>
                <a:gd name="T3" fmla="*/ 91 h 182"/>
                <a:gd name="T4" fmla="*/ 39 w 133"/>
                <a:gd name="T5" fmla="*/ 89 h 182"/>
                <a:gd name="T6" fmla="*/ 44 w 133"/>
                <a:gd name="T7" fmla="*/ 87 h 182"/>
                <a:gd name="T8" fmla="*/ 50 w 133"/>
                <a:gd name="T9" fmla="*/ 83 h 182"/>
                <a:gd name="T10" fmla="*/ 55 w 133"/>
                <a:gd name="T11" fmla="*/ 79 h 182"/>
                <a:gd name="T12" fmla="*/ 60 w 133"/>
                <a:gd name="T13" fmla="*/ 73 h 182"/>
                <a:gd name="T14" fmla="*/ 64 w 133"/>
                <a:gd name="T15" fmla="*/ 66 h 182"/>
                <a:gd name="T16" fmla="*/ 66 w 133"/>
                <a:gd name="T17" fmla="*/ 58 h 182"/>
                <a:gd name="T18" fmla="*/ 66 w 133"/>
                <a:gd name="T19" fmla="*/ 33 h 182"/>
                <a:gd name="T20" fmla="*/ 66 w 133"/>
                <a:gd name="T21" fmla="*/ 25 h 182"/>
                <a:gd name="T22" fmla="*/ 66 w 133"/>
                <a:gd name="T23" fmla="*/ 17 h 182"/>
                <a:gd name="T24" fmla="*/ 64 w 133"/>
                <a:gd name="T25" fmla="*/ 11 h 182"/>
                <a:gd name="T26" fmla="*/ 59 w 133"/>
                <a:gd name="T27" fmla="*/ 11 h 182"/>
                <a:gd name="T28" fmla="*/ 55 w 133"/>
                <a:gd name="T29" fmla="*/ 11 h 182"/>
                <a:gd name="T30" fmla="*/ 51 w 133"/>
                <a:gd name="T31" fmla="*/ 11 h 182"/>
                <a:gd name="T32" fmla="*/ 48 w 133"/>
                <a:gd name="T33" fmla="*/ 11 h 182"/>
                <a:gd name="T34" fmla="*/ 44 w 133"/>
                <a:gd name="T35" fmla="*/ 9 h 182"/>
                <a:gd name="T36" fmla="*/ 41 w 133"/>
                <a:gd name="T37" fmla="*/ 8 h 182"/>
                <a:gd name="T38" fmla="*/ 37 w 133"/>
                <a:gd name="T39" fmla="*/ 6 h 182"/>
                <a:gd name="T40" fmla="*/ 35 w 133"/>
                <a:gd name="T41" fmla="*/ 3 h 182"/>
                <a:gd name="T42" fmla="*/ 33 w 133"/>
                <a:gd name="T43" fmla="*/ 0 h 182"/>
                <a:gd name="T44" fmla="*/ 33 w 133"/>
                <a:gd name="T45" fmla="*/ 0 h 182"/>
                <a:gd name="T46" fmla="*/ 30 w 133"/>
                <a:gd name="T47" fmla="*/ 3 h 182"/>
                <a:gd name="T48" fmla="*/ 27 w 133"/>
                <a:gd name="T49" fmla="*/ 6 h 182"/>
                <a:gd name="T50" fmla="*/ 24 w 133"/>
                <a:gd name="T51" fmla="*/ 8 h 182"/>
                <a:gd name="T52" fmla="*/ 21 w 133"/>
                <a:gd name="T53" fmla="*/ 10 h 182"/>
                <a:gd name="T54" fmla="*/ 17 w 133"/>
                <a:gd name="T55" fmla="*/ 11 h 182"/>
                <a:gd name="T56" fmla="*/ 13 w 133"/>
                <a:gd name="T57" fmla="*/ 11 h 182"/>
                <a:gd name="T58" fmla="*/ 10 w 133"/>
                <a:gd name="T59" fmla="*/ 12 h 182"/>
                <a:gd name="T60" fmla="*/ 6 w 133"/>
                <a:gd name="T61" fmla="*/ 12 h 182"/>
                <a:gd name="T62" fmla="*/ 2 w 133"/>
                <a:gd name="T63" fmla="*/ 11 h 182"/>
                <a:gd name="T64" fmla="*/ 0 w 133"/>
                <a:gd name="T65" fmla="*/ 14 h 182"/>
                <a:gd name="T66" fmla="*/ 0 w 133"/>
                <a:gd name="T67" fmla="*/ 19 h 182"/>
                <a:gd name="T68" fmla="*/ 0 w 133"/>
                <a:gd name="T69" fmla="*/ 23 h 182"/>
                <a:gd name="T70" fmla="*/ 0 w 133"/>
                <a:gd name="T71" fmla="*/ 58 h 182"/>
                <a:gd name="T72" fmla="*/ 1 w 133"/>
                <a:gd name="T73" fmla="*/ 65 h 182"/>
                <a:gd name="T74" fmla="*/ 5 w 133"/>
                <a:gd name="T75" fmla="*/ 71 h 182"/>
                <a:gd name="T76" fmla="*/ 10 w 133"/>
                <a:gd name="T77" fmla="*/ 77 h 182"/>
                <a:gd name="T78" fmla="*/ 16 w 133"/>
                <a:gd name="T79" fmla="*/ 81 h 182"/>
                <a:gd name="T80" fmla="*/ 22 w 133"/>
                <a:gd name="T81" fmla="*/ 85 h 182"/>
                <a:gd name="T82" fmla="*/ 27 w 133"/>
                <a:gd name="T83" fmla="*/ 89 h 182"/>
                <a:gd name="T84" fmla="*/ 31 w 133"/>
                <a:gd name="T85" fmla="*/ 91 h 182"/>
                <a:gd name="T86" fmla="*/ 33 w 133"/>
                <a:gd name="T87" fmla="*/ 91 h 182"/>
                <a:gd name="T88" fmla="*/ 33 w 133"/>
                <a:gd name="T89" fmla="*/ 91 h 18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3"/>
                <a:gd name="T136" fmla="*/ 0 h 182"/>
                <a:gd name="T137" fmla="*/ 133 w 133"/>
                <a:gd name="T138" fmla="*/ 182 h 18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3" h="182">
                  <a:moveTo>
                    <a:pt x="66" y="182"/>
                  </a:moveTo>
                  <a:lnTo>
                    <a:pt x="70" y="181"/>
                  </a:lnTo>
                  <a:lnTo>
                    <a:pt x="78" y="177"/>
                  </a:lnTo>
                  <a:lnTo>
                    <a:pt x="88" y="173"/>
                  </a:lnTo>
                  <a:lnTo>
                    <a:pt x="100" y="166"/>
                  </a:lnTo>
                  <a:lnTo>
                    <a:pt x="111" y="157"/>
                  </a:lnTo>
                  <a:lnTo>
                    <a:pt x="121" y="145"/>
                  </a:lnTo>
                  <a:lnTo>
                    <a:pt x="129" y="131"/>
                  </a:lnTo>
                  <a:lnTo>
                    <a:pt x="132" y="116"/>
                  </a:lnTo>
                  <a:lnTo>
                    <a:pt x="132" y="66"/>
                  </a:lnTo>
                  <a:lnTo>
                    <a:pt x="133" y="50"/>
                  </a:lnTo>
                  <a:lnTo>
                    <a:pt x="132" y="33"/>
                  </a:lnTo>
                  <a:lnTo>
                    <a:pt x="128" y="23"/>
                  </a:lnTo>
                  <a:lnTo>
                    <a:pt x="118" y="23"/>
                  </a:lnTo>
                  <a:lnTo>
                    <a:pt x="111" y="23"/>
                  </a:lnTo>
                  <a:lnTo>
                    <a:pt x="103" y="22"/>
                  </a:lnTo>
                  <a:lnTo>
                    <a:pt x="96" y="21"/>
                  </a:lnTo>
                  <a:lnTo>
                    <a:pt x="89" y="18"/>
                  </a:lnTo>
                  <a:lnTo>
                    <a:pt x="82" y="16"/>
                  </a:lnTo>
                  <a:lnTo>
                    <a:pt x="75" y="12"/>
                  </a:lnTo>
                  <a:lnTo>
                    <a:pt x="71" y="7"/>
                  </a:lnTo>
                  <a:lnTo>
                    <a:pt x="66" y="0"/>
                  </a:lnTo>
                  <a:lnTo>
                    <a:pt x="61" y="7"/>
                  </a:lnTo>
                  <a:lnTo>
                    <a:pt x="55" y="13"/>
                  </a:lnTo>
                  <a:lnTo>
                    <a:pt x="49" y="16"/>
                  </a:lnTo>
                  <a:lnTo>
                    <a:pt x="42" y="20"/>
                  </a:lnTo>
                  <a:lnTo>
                    <a:pt x="35" y="22"/>
                  </a:lnTo>
                  <a:lnTo>
                    <a:pt x="27" y="23"/>
                  </a:lnTo>
                  <a:lnTo>
                    <a:pt x="20" y="24"/>
                  </a:lnTo>
                  <a:lnTo>
                    <a:pt x="13" y="24"/>
                  </a:lnTo>
                  <a:lnTo>
                    <a:pt x="4" y="23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116"/>
                  </a:lnTo>
                  <a:lnTo>
                    <a:pt x="3" y="130"/>
                  </a:lnTo>
                  <a:lnTo>
                    <a:pt x="11" y="142"/>
                  </a:lnTo>
                  <a:lnTo>
                    <a:pt x="21" y="153"/>
                  </a:lnTo>
                  <a:lnTo>
                    <a:pt x="33" y="162"/>
                  </a:lnTo>
                  <a:lnTo>
                    <a:pt x="44" y="170"/>
                  </a:lnTo>
                  <a:lnTo>
                    <a:pt x="55" y="177"/>
                  </a:lnTo>
                  <a:lnTo>
                    <a:pt x="63" y="181"/>
                  </a:lnTo>
                  <a:lnTo>
                    <a:pt x="66" y="182"/>
                  </a:lnTo>
                  <a:close/>
                </a:path>
              </a:pathLst>
            </a:custGeom>
            <a:solidFill>
              <a:srgbClr val="9E9E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224" name="Line 67"/>
          <p:cNvSpPr>
            <a:spLocks noChangeShapeType="1"/>
          </p:cNvSpPr>
          <p:nvPr/>
        </p:nvSpPr>
        <p:spPr bwMode="auto">
          <a:xfrm>
            <a:off x="6553200" y="5334000"/>
            <a:ext cx="609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5" name="Line 68"/>
          <p:cNvSpPr>
            <a:spLocks noChangeShapeType="1"/>
          </p:cNvSpPr>
          <p:nvPr/>
        </p:nvSpPr>
        <p:spPr bwMode="auto">
          <a:xfrm>
            <a:off x="3581400" y="3581400"/>
            <a:ext cx="762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6" name="Line 69"/>
          <p:cNvSpPr>
            <a:spLocks noChangeShapeType="1"/>
          </p:cNvSpPr>
          <p:nvPr/>
        </p:nvSpPr>
        <p:spPr bwMode="auto">
          <a:xfrm>
            <a:off x="1524000" y="5351463"/>
            <a:ext cx="685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7" name="Line 70"/>
          <p:cNvSpPr>
            <a:spLocks noChangeShapeType="1"/>
          </p:cNvSpPr>
          <p:nvPr/>
        </p:nvSpPr>
        <p:spPr bwMode="auto">
          <a:xfrm>
            <a:off x="3194050" y="5351463"/>
            <a:ext cx="1066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8" name="Line 71"/>
          <p:cNvSpPr>
            <a:spLocks noChangeShapeType="1"/>
          </p:cNvSpPr>
          <p:nvPr/>
        </p:nvSpPr>
        <p:spPr bwMode="auto">
          <a:xfrm flipV="1">
            <a:off x="4343400" y="2057400"/>
            <a:ext cx="0" cy="381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9" name="Line 72"/>
          <p:cNvSpPr>
            <a:spLocks noChangeShapeType="1"/>
          </p:cNvSpPr>
          <p:nvPr/>
        </p:nvSpPr>
        <p:spPr bwMode="auto">
          <a:xfrm flipH="1">
            <a:off x="3581400" y="2057400"/>
            <a:ext cx="762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Group 73"/>
          <p:cNvGrpSpPr>
            <a:grpSpLocks/>
          </p:cNvGrpSpPr>
          <p:nvPr/>
        </p:nvGrpSpPr>
        <p:grpSpPr bwMode="auto">
          <a:xfrm>
            <a:off x="1828800" y="1828800"/>
            <a:ext cx="1524000" cy="801688"/>
            <a:chOff x="1152" y="1152"/>
            <a:chExt cx="960" cy="505"/>
          </a:xfrm>
        </p:grpSpPr>
        <p:grpSp>
          <p:nvGrpSpPr>
            <p:cNvPr id="6" name="Group 74"/>
            <p:cNvGrpSpPr>
              <a:grpSpLocks/>
            </p:cNvGrpSpPr>
            <p:nvPr/>
          </p:nvGrpSpPr>
          <p:grpSpPr bwMode="auto">
            <a:xfrm>
              <a:off x="1443" y="1152"/>
              <a:ext cx="669" cy="505"/>
              <a:chOff x="1443" y="1152"/>
              <a:chExt cx="669" cy="505"/>
            </a:xfrm>
          </p:grpSpPr>
          <p:grpSp>
            <p:nvGrpSpPr>
              <p:cNvPr id="7" name="Group 75"/>
              <p:cNvGrpSpPr>
                <a:grpSpLocks/>
              </p:cNvGrpSpPr>
              <p:nvPr/>
            </p:nvGrpSpPr>
            <p:grpSpPr bwMode="auto">
              <a:xfrm>
                <a:off x="1443" y="1152"/>
                <a:ext cx="288" cy="288"/>
                <a:chOff x="2173" y="1751"/>
                <a:chExt cx="706" cy="644"/>
              </a:xfrm>
            </p:grpSpPr>
            <p:sp>
              <p:nvSpPr>
                <p:cNvPr id="9608" name="Rectangle 76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9" name="Rectangle 77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0" name="Rectangle 78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1" name="Freeform 79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8 w 154"/>
                    <a:gd name="T3" fmla="*/ 74 h 96"/>
                    <a:gd name="T4" fmla="*/ 251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2" name="Freeform 80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6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3" name="Freeform 81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>
                    <a:gd name="T0" fmla="*/ 0 w 52"/>
                    <a:gd name="T1" fmla="*/ 221 h 286"/>
                    <a:gd name="T2" fmla="*/ 85 w 52"/>
                    <a:gd name="T3" fmla="*/ 147 h 286"/>
                    <a:gd name="T4" fmla="*/ 85 w 52"/>
                    <a:gd name="T5" fmla="*/ 0 h 286"/>
                    <a:gd name="T6" fmla="*/ 0 w 52"/>
                    <a:gd name="T7" fmla="*/ 74 h 286"/>
                    <a:gd name="T8" fmla="*/ 0 w 52"/>
                    <a:gd name="T9" fmla="*/ 221 h 2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6"/>
                    <a:gd name="T17" fmla="*/ 52 w 52"/>
                    <a:gd name="T18" fmla="*/ 286 h 2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4" name="Freeform 82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>
                    <a:gd name="T0" fmla="*/ 167 w 154"/>
                    <a:gd name="T1" fmla="*/ 73 h 97"/>
                    <a:gd name="T2" fmla="*/ 250 w 154"/>
                    <a:gd name="T3" fmla="*/ 0 h 97"/>
                    <a:gd name="T4" fmla="*/ 83 w 154"/>
                    <a:gd name="T5" fmla="*/ 0 h 97"/>
                    <a:gd name="T6" fmla="*/ 0 w 154"/>
                    <a:gd name="T7" fmla="*/ 73 h 97"/>
                    <a:gd name="T8" fmla="*/ 167 w 154"/>
                    <a:gd name="T9" fmla="*/ 73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7"/>
                    <a:gd name="T17" fmla="*/ 154 w 154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5" name="Freeform 83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>
                    <a:gd name="T0" fmla="*/ 0 w 51"/>
                    <a:gd name="T1" fmla="*/ 220 h 287"/>
                    <a:gd name="T2" fmla="*/ 83 w 51"/>
                    <a:gd name="T3" fmla="*/ 148 h 287"/>
                    <a:gd name="T4" fmla="*/ 83 w 51"/>
                    <a:gd name="T5" fmla="*/ 0 h 287"/>
                    <a:gd name="T6" fmla="*/ 0 w 51"/>
                    <a:gd name="T7" fmla="*/ 74 h 287"/>
                    <a:gd name="T8" fmla="*/ 0 w 51"/>
                    <a:gd name="T9" fmla="*/ 220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7"/>
                    <a:gd name="T17" fmla="*/ 51 w 51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6" name="Freeform 84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>
                    <a:gd name="T0" fmla="*/ 82 w 51"/>
                    <a:gd name="T1" fmla="*/ 0 h 97"/>
                    <a:gd name="T2" fmla="*/ 0 w 51"/>
                    <a:gd name="T3" fmla="*/ 0 h 97"/>
                    <a:gd name="T4" fmla="*/ 0 w 51"/>
                    <a:gd name="T5" fmla="*/ 73 h 97"/>
                    <a:gd name="T6" fmla="*/ 82 w 51"/>
                    <a:gd name="T7" fmla="*/ 0 h 9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"/>
                    <a:gd name="T13" fmla="*/ 0 h 97"/>
                    <a:gd name="T14" fmla="*/ 51 w 51"/>
                    <a:gd name="T15" fmla="*/ 97 h 9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7" name="Line 85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8" name="Line 86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19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0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1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2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3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4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5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6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7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8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29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0" name="Line 98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1" name="Line 99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2" name="Line 100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3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4" name="Line 102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5" name="Line 103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6" name="Rectangle 104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7" name="Rectangle 105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8" name="Rectangle 106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39" name="Freeform 107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>
                    <a:gd name="T0" fmla="*/ 59 w 36"/>
                    <a:gd name="T1" fmla="*/ 1 h 71"/>
                    <a:gd name="T2" fmla="*/ 39 w 36"/>
                    <a:gd name="T3" fmla="*/ 0 h 71"/>
                    <a:gd name="T4" fmla="*/ 23 w 36"/>
                    <a:gd name="T5" fmla="*/ 1 h 71"/>
                    <a:gd name="T6" fmla="*/ 11 w 36"/>
                    <a:gd name="T7" fmla="*/ 6 h 71"/>
                    <a:gd name="T8" fmla="*/ 5 w 36"/>
                    <a:gd name="T9" fmla="*/ 16 h 71"/>
                    <a:gd name="T10" fmla="*/ 0 w 36"/>
                    <a:gd name="T11" fmla="*/ 28 h 71"/>
                    <a:gd name="T12" fmla="*/ 2 w 36"/>
                    <a:gd name="T13" fmla="*/ 40 h 71"/>
                    <a:gd name="T14" fmla="*/ 7 w 36"/>
                    <a:gd name="T15" fmla="*/ 56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6"/>
                    <a:gd name="T25" fmla="*/ 0 h 71"/>
                    <a:gd name="T26" fmla="*/ 36 w 36"/>
                    <a:gd name="T27" fmla="*/ 71 h 7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0" name="Freeform 108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>
                    <a:gd name="T0" fmla="*/ 60 w 37"/>
                    <a:gd name="T1" fmla="*/ 2 h 73"/>
                    <a:gd name="T2" fmla="*/ 42 w 37"/>
                    <a:gd name="T3" fmla="*/ 0 h 73"/>
                    <a:gd name="T4" fmla="*/ 24 w 37"/>
                    <a:gd name="T5" fmla="*/ 1 h 73"/>
                    <a:gd name="T6" fmla="*/ 13 w 37"/>
                    <a:gd name="T7" fmla="*/ 6 h 73"/>
                    <a:gd name="T8" fmla="*/ 3 w 37"/>
                    <a:gd name="T9" fmla="*/ 14 h 73"/>
                    <a:gd name="T10" fmla="*/ 0 w 37"/>
                    <a:gd name="T11" fmla="*/ 26 h 73"/>
                    <a:gd name="T12" fmla="*/ 2 w 37"/>
                    <a:gd name="T13" fmla="*/ 40 h 73"/>
                    <a:gd name="T14" fmla="*/ 8 w 37"/>
                    <a:gd name="T15" fmla="*/ 57 h 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"/>
                    <a:gd name="T25" fmla="*/ 0 h 73"/>
                    <a:gd name="T26" fmla="*/ 37 w 37"/>
                    <a:gd name="T27" fmla="*/ 73 h 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1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2" name="Line 110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3" name="Freeform 111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>
                    <a:gd name="T0" fmla="*/ 0 w 7"/>
                    <a:gd name="T1" fmla="*/ 62 h 80"/>
                    <a:gd name="T2" fmla="*/ 11 w 7"/>
                    <a:gd name="T3" fmla="*/ 46 h 80"/>
                    <a:gd name="T4" fmla="*/ 11 w 7"/>
                    <a:gd name="T5" fmla="*/ 0 h 80"/>
                    <a:gd name="T6" fmla="*/ 0 60000 65536"/>
                    <a:gd name="T7" fmla="*/ 0 60000 65536"/>
                    <a:gd name="T8" fmla="*/ 0 60000 65536"/>
                    <a:gd name="T9" fmla="*/ 0 w 7"/>
                    <a:gd name="T10" fmla="*/ 0 h 80"/>
                    <a:gd name="T11" fmla="*/ 7 w 7"/>
                    <a:gd name="T12" fmla="*/ 80 h 8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4" name="Line 112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5" name="Line 113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6" name="Rectangle 114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7" name="Freeform 115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7 w 153"/>
                    <a:gd name="T3" fmla="*/ 74 h 96"/>
                    <a:gd name="T4" fmla="*/ 250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8" name="Freeform 116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>
                    <a:gd name="T0" fmla="*/ 0 w 51"/>
                    <a:gd name="T1" fmla="*/ 221 h 289"/>
                    <a:gd name="T2" fmla="*/ 83 w 51"/>
                    <a:gd name="T3" fmla="*/ 148 h 289"/>
                    <a:gd name="T4" fmla="*/ 83 w 51"/>
                    <a:gd name="T5" fmla="*/ 0 h 289"/>
                    <a:gd name="T6" fmla="*/ 0 w 51"/>
                    <a:gd name="T7" fmla="*/ 73 h 289"/>
                    <a:gd name="T8" fmla="*/ 0 w 51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9"/>
                    <a:gd name="T17" fmla="*/ 51 w 51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49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0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1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2" name="Line 120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3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4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5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6" name="Rectangle 124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7" name="Freeform 125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6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8" name="Freeform 126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>
                    <a:gd name="T0" fmla="*/ 0 w 52"/>
                    <a:gd name="T1" fmla="*/ 221 h 289"/>
                    <a:gd name="T2" fmla="*/ 85 w 52"/>
                    <a:gd name="T3" fmla="*/ 148 h 289"/>
                    <a:gd name="T4" fmla="*/ 85 w 52"/>
                    <a:gd name="T5" fmla="*/ 0 h 289"/>
                    <a:gd name="T6" fmla="*/ 0 w 52"/>
                    <a:gd name="T7" fmla="*/ 73 h 289"/>
                    <a:gd name="T8" fmla="*/ 0 w 52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9"/>
                    <a:gd name="T17" fmla="*/ 52 w 52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59" name="Line 127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0" name="Line 128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1" name="Line 129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2" name="Line 130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3" name="Line 131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4" name="Line 132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5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6" name="Freeform 134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>
                    <a:gd name="T0" fmla="*/ 0 w 51"/>
                    <a:gd name="T1" fmla="*/ 219 h 287"/>
                    <a:gd name="T2" fmla="*/ 83 w 51"/>
                    <a:gd name="T3" fmla="*/ 146 h 287"/>
                    <a:gd name="T4" fmla="*/ 83 w 51"/>
                    <a:gd name="T5" fmla="*/ 0 h 287"/>
                    <a:gd name="T6" fmla="*/ 0 w 51"/>
                    <a:gd name="T7" fmla="*/ 74 h 287"/>
                    <a:gd name="T8" fmla="*/ 0 w 51"/>
                    <a:gd name="T9" fmla="*/ 219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7"/>
                    <a:gd name="T17" fmla="*/ 51 w 51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7" name="Rectangle 135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8" name="Freeform 136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6 w 153"/>
                    <a:gd name="T3" fmla="*/ 74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69" name="Line 137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0" name="Line 138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1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2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3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4" name="Line 142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5" name="Line 143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6" name="Freeform 144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7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7" name="Freeform 145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4 w 153"/>
                    <a:gd name="T3" fmla="*/ 74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8" name="Freeform 146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>
                    <a:gd name="T0" fmla="*/ 81 w 50"/>
                    <a:gd name="T1" fmla="*/ 0 h 96"/>
                    <a:gd name="T2" fmla="*/ 0 w 50"/>
                    <a:gd name="T3" fmla="*/ 0 h 96"/>
                    <a:gd name="T4" fmla="*/ 0 w 50"/>
                    <a:gd name="T5" fmla="*/ 74 h 96"/>
                    <a:gd name="T6" fmla="*/ 81 w 50"/>
                    <a:gd name="T7" fmla="*/ 0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0"/>
                    <a:gd name="T13" fmla="*/ 0 h 96"/>
                    <a:gd name="T14" fmla="*/ 50 w 50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79" name="Line 147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0" name="Line 148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1" name="Line 149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2" name="Line 150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3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4" name="Line 152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5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6" name="Line 154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7" name="Line 155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8" name="Line 156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89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0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1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2" name="Line 160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3" name="Line 161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4" name="Line 162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5" name="Line 163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6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7" name="Line 165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8" name="Rectangle 166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99" name="Freeform 167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>
                    <a:gd name="T0" fmla="*/ 0 w 153"/>
                    <a:gd name="T1" fmla="*/ 75 h 96"/>
                    <a:gd name="T2" fmla="*/ 166 w 153"/>
                    <a:gd name="T3" fmla="*/ 75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0" name="Freeform 168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>
                    <a:gd name="T0" fmla="*/ 0 w 51"/>
                    <a:gd name="T1" fmla="*/ 223 h 288"/>
                    <a:gd name="T2" fmla="*/ 83 w 51"/>
                    <a:gd name="T3" fmla="*/ 149 h 288"/>
                    <a:gd name="T4" fmla="*/ 83 w 51"/>
                    <a:gd name="T5" fmla="*/ 0 h 288"/>
                    <a:gd name="T6" fmla="*/ 0 w 51"/>
                    <a:gd name="T7" fmla="*/ 74 h 288"/>
                    <a:gd name="T8" fmla="*/ 0 w 51"/>
                    <a:gd name="T9" fmla="*/ 223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8"/>
                    <a:gd name="T17" fmla="*/ 51 w 51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1" name="Line 169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2" name="Line 170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3" name="Line 171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4" name="Line 172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5" name="Line 173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6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7" name="Line 175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8" name="Rectangle 176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09" name="Freeform 177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>
                    <a:gd name="T0" fmla="*/ 0 w 153"/>
                    <a:gd name="T1" fmla="*/ 75 h 96"/>
                    <a:gd name="T2" fmla="*/ 164 w 153"/>
                    <a:gd name="T3" fmla="*/ 75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0" name="Freeform 178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>
                    <a:gd name="T0" fmla="*/ 0 w 52"/>
                    <a:gd name="T1" fmla="*/ 223 h 288"/>
                    <a:gd name="T2" fmla="*/ 85 w 52"/>
                    <a:gd name="T3" fmla="*/ 149 h 288"/>
                    <a:gd name="T4" fmla="*/ 85 w 52"/>
                    <a:gd name="T5" fmla="*/ 0 h 288"/>
                    <a:gd name="T6" fmla="*/ 0 w 52"/>
                    <a:gd name="T7" fmla="*/ 74 h 288"/>
                    <a:gd name="T8" fmla="*/ 0 w 52"/>
                    <a:gd name="T9" fmla="*/ 223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8"/>
                    <a:gd name="T17" fmla="*/ 52 w 52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1" name="Line 179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2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3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4" name="Line 182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5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6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7" name="Line 185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8" name="Rectangle 186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19" name="Freeform 187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>
                    <a:gd name="T0" fmla="*/ 0 w 154"/>
                    <a:gd name="T1" fmla="*/ 75 h 96"/>
                    <a:gd name="T2" fmla="*/ 167 w 154"/>
                    <a:gd name="T3" fmla="*/ 75 h 96"/>
                    <a:gd name="T4" fmla="*/ 250 w 154"/>
                    <a:gd name="T5" fmla="*/ 0 h 96"/>
                    <a:gd name="T6" fmla="*/ 84 w 154"/>
                    <a:gd name="T7" fmla="*/ 0 h 96"/>
                    <a:gd name="T8" fmla="*/ 0 w 154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0" name="Line 188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1" name="Line 189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2" name="Line 190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3" name="Line 191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4" name="Line 192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5" name="Line 193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6" name="Line 194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7" name="Freeform 195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>
                    <a:gd name="T0" fmla="*/ 0 w 52"/>
                    <a:gd name="T1" fmla="*/ 221 h 289"/>
                    <a:gd name="T2" fmla="*/ 84 w 52"/>
                    <a:gd name="T3" fmla="*/ 147 h 289"/>
                    <a:gd name="T4" fmla="*/ 84 w 52"/>
                    <a:gd name="T5" fmla="*/ 0 h 289"/>
                    <a:gd name="T6" fmla="*/ 0 w 52"/>
                    <a:gd name="T7" fmla="*/ 73 h 289"/>
                    <a:gd name="T8" fmla="*/ 0 w 52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9"/>
                    <a:gd name="T17" fmla="*/ 52 w 52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8" name="Freeform 196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6 w 154"/>
                    <a:gd name="T3" fmla="*/ 72 h 95"/>
                    <a:gd name="T4" fmla="*/ 251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29" name="Line 197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0" name="Line 198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1" name="Line 199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2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3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4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5" name="Freeform 203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7 w 154"/>
                    <a:gd name="T3" fmla="*/ 72 h 95"/>
                    <a:gd name="T4" fmla="*/ 250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6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7" name="Line 205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8" name="Line 206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39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0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1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2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3" name="Freeform 211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6 w 154"/>
                    <a:gd name="T3" fmla="*/ 72 h 95"/>
                    <a:gd name="T4" fmla="*/ 250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4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5" name="Line 213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6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7" name="Line 215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8" name="Line 216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49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50" name="Line 218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" name="Group 219"/>
              <p:cNvGrpSpPr>
                <a:grpSpLocks/>
              </p:cNvGrpSpPr>
              <p:nvPr/>
            </p:nvGrpSpPr>
            <p:grpSpPr bwMode="auto">
              <a:xfrm>
                <a:off x="1824" y="1152"/>
                <a:ext cx="288" cy="288"/>
                <a:chOff x="2173" y="1751"/>
                <a:chExt cx="706" cy="644"/>
              </a:xfrm>
            </p:grpSpPr>
            <p:sp>
              <p:nvSpPr>
                <p:cNvPr id="9465" name="Rectangle 220"/>
                <p:cNvSpPr>
                  <a:spLocks noChangeArrowheads="1"/>
                </p:cNvSpPr>
                <p:nvPr/>
              </p:nvSpPr>
              <p:spPr bwMode="auto">
                <a:xfrm>
                  <a:off x="2212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6" name="Rectangle 221"/>
                <p:cNvSpPr>
                  <a:spLocks noChangeArrowheads="1"/>
                </p:cNvSpPr>
                <p:nvPr/>
              </p:nvSpPr>
              <p:spPr bwMode="auto">
                <a:xfrm>
                  <a:off x="2379" y="2188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7" name="Rectangle 222"/>
                <p:cNvSpPr>
                  <a:spLocks noChangeArrowheads="1"/>
                </p:cNvSpPr>
                <p:nvPr/>
              </p:nvSpPr>
              <p:spPr bwMode="auto">
                <a:xfrm>
                  <a:off x="2546" y="2188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8" name="Freeform 223"/>
                <p:cNvSpPr>
                  <a:spLocks/>
                </p:cNvSpPr>
                <p:nvPr/>
              </p:nvSpPr>
              <p:spPr bwMode="auto">
                <a:xfrm>
                  <a:off x="2212" y="2114"/>
                  <a:ext cx="251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8 w 154"/>
                    <a:gd name="T3" fmla="*/ 74 h 96"/>
                    <a:gd name="T4" fmla="*/ 251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69" name="Freeform 224"/>
                <p:cNvSpPr>
                  <a:spLocks/>
                </p:cNvSpPr>
                <p:nvPr/>
              </p:nvSpPr>
              <p:spPr bwMode="auto">
                <a:xfrm>
                  <a:off x="2546" y="2114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6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0" name="Freeform 225"/>
                <p:cNvSpPr>
                  <a:spLocks/>
                </p:cNvSpPr>
                <p:nvPr/>
              </p:nvSpPr>
              <p:spPr bwMode="auto">
                <a:xfrm>
                  <a:off x="2711" y="2114"/>
                  <a:ext cx="85" cy="221"/>
                </a:xfrm>
                <a:custGeom>
                  <a:avLst/>
                  <a:gdLst>
                    <a:gd name="T0" fmla="*/ 0 w 52"/>
                    <a:gd name="T1" fmla="*/ 221 h 286"/>
                    <a:gd name="T2" fmla="*/ 85 w 52"/>
                    <a:gd name="T3" fmla="*/ 147 h 286"/>
                    <a:gd name="T4" fmla="*/ 85 w 52"/>
                    <a:gd name="T5" fmla="*/ 0 h 286"/>
                    <a:gd name="T6" fmla="*/ 0 w 52"/>
                    <a:gd name="T7" fmla="*/ 74 h 286"/>
                    <a:gd name="T8" fmla="*/ 0 w 52"/>
                    <a:gd name="T9" fmla="*/ 221 h 2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6"/>
                    <a:gd name="T17" fmla="*/ 52 w 52"/>
                    <a:gd name="T18" fmla="*/ 286 h 2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6">
                      <a:moveTo>
                        <a:pt x="0" y="286"/>
                      </a:moveTo>
                      <a:lnTo>
                        <a:pt x="52" y="190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1" name="Freeform 226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250" cy="73"/>
                </a:xfrm>
                <a:custGeom>
                  <a:avLst/>
                  <a:gdLst>
                    <a:gd name="T0" fmla="*/ 167 w 154"/>
                    <a:gd name="T1" fmla="*/ 73 h 97"/>
                    <a:gd name="T2" fmla="*/ 250 w 154"/>
                    <a:gd name="T3" fmla="*/ 0 h 97"/>
                    <a:gd name="T4" fmla="*/ 83 w 154"/>
                    <a:gd name="T5" fmla="*/ 0 h 97"/>
                    <a:gd name="T6" fmla="*/ 0 w 154"/>
                    <a:gd name="T7" fmla="*/ 73 h 97"/>
                    <a:gd name="T8" fmla="*/ 167 w 154"/>
                    <a:gd name="T9" fmla="*/ 73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7"/>
                    <a:gd name="T17" fmla="*/ 154 w 154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7">
                      <a:moveTo>
                        <a:pt x="103" y="97"/>
                      </a:move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103" y="9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2" name="Freeform 227"/>
                <p:cNvSpPr>
                  <a:spLocks/>
                </p:cNvSpPr>
                <p:nvPr/>
              </p:nvSpPr>
              <p:spPr bwMode="auto">
                <a:xfrm>
                  <a:off x="2796" y="2041"/>
                  <a:ext cx="83" cy="220"/>
                </a:xfrm>
                <a:custGeom>
                  <a:avLst/>
                  <a:gdLst>
                    <a:gd name="T0" fmla="*/ 0 w 51"/>
                    <a:gd name="T1" fmla="*/ 220 h 287"/>
                    <a:gd name="T2" fmla="*/ 83 w 51"/>
                    <a:gd name="T3" fmla="*/ 148 h 287"/>
                    <a:gd name="T4" fmla="*/ 83 w 51"/>
                    <a:gd name="T5" fmla="*/ 0 h 287"/>
                    <a:gd name="T6" fmla="*/ 0 w 51"/>
                    <a:gd name="T7" fmla="*/ 74 h 287"/>
                    <a:gd name="T8" fmla="*/ 0 w 51"/>
                    <a:gd name="T9" fmla="*/ 220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7"/>
                    <a:gd name="T17" fmla="*/ 51 w 51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7">
                      <a:moveTo>
                        <a:pt x="0" y="287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3" name="Freeform 228"/>
                <p:cNvSpPr>
                  <a:spLocks/>
                </p:cNvSpPr>
                <p:nvPr/>
              </p:nvSpPr>
              <p:spPr bwMode="auto">
                <a:xfrm>
                  <a:off x="2629" y="2041"/>
                  <a:ext cx="82" cy="73"/>
                </a:xfrm>
                <a:custGeom>
                  <a:avLst/>
                  <a:gdLst>
                    <a:gd name="T0" fmla="*/ 82 w 51"/>
                    <a:gd name="T1" fmla="*/ 0 h 97"/>
                    <a:gd name="T2" fmla="*/ 0 w 51"/>
                    <a:gd name="T3" fmla="*/ 0 h 97"/>
                    <a:gd name="T4" fmla="*/ 0 w 51"/>
                    <a:gd name="T5" fmla="*/ 73 h 97"/>
                    <a:gd name="T6" fmla="*/ 82 w 51"/>
                    <a:gd name="T7" fmla="*/ 0 h 9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1"/>
                    <a:gd name="T13" fmla="*/ 0 h 97"/>
                    <a:gd name="T14" fmla="*/ 51 w 51"/>
                    <a:gd name="T15" fmla="*/ 97 h 9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1" h="97">
                      <a:moveTo>
                        <a:pt x="51" y="0"/>
                      </a:moveTo>
                      <a:lnTo>
                        <a:pt x="0" y="0"/>
                      </a:lnTo>
                      <a:lnTo>
                        <a:pt x="0" y="97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4" name="Line 229"/>
                <p:cNvSpPr>
                  <a:spLocks noChangeShapeType="1"/>
                </p:cNvSpPr>
                <p:nvPr/>
              </p:nvSpPr>
              <p:spPr bwMode="auto">
                <a:xfrm flipH="1">
                  <a:off x="2378" y="2114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5" name="Line 230"/>
                <p:cNvSpPr>
                  <a:spLocks noChangeShapeType="1"/>
                </p:cNvSpPr>
                <p:nvPr/>
              </p:nvSpPr>
              <p:spPr bwMode="auto">
                <a:xfrm flipH="1">
                  <a:off x="2365" y="2128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6" name="Line 231"/>
                <p:cNvSpPr>
                  <a:spLocks noChangeShapeType="1"/>
                </p:cNvSpPr>
                <p:nvPr/>
              </p:nvSpPr>
              <p:spPr bwMode="auto">
                <a:xfrm flipH="1">
                  <a:off x="2355" y="214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7" name="Line 232"/>
                <p:cNvSpPr>
                  <a:spLocks noChangeShapeType="1"/>
                </p:cNvSpPr>
                <p:nvPr/>
              </p:nvSpPr>
              <p:spPr bwMode="auto">
                <a:xfrm flipH="1">
                  <a:off x="2344" y="2155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8" name="Line 233"/>
                <p:cNvSpPr>
                  <a:spLocks noChangeShapeType="1"/>
                </p:cNvSpPr>
                <p:nvPr/>
              </p:nvSpPr>
              <p:spPr bwMode="auto">
                <a:xfrm flipH="1">
                  <a:off x="2333" y="21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79" name="Line 234"/>
                <p:cNvSpPr>
                  <a:spLocks noChangeShapeType="1"/>
                </p:cNvSpPr>
                <p:nvPr/>
              </p:nvSpPr>
              <p:spPr bwMode="auto">
                <a:xfrm flipH="1">
                  <a:off x="2321" y="2181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0" name="Line 235"/>
                <p:cNvSpPr>
                  <a:spLocks noChangeShapeType="1"/>
                </p:cNvSpPr>
                <p:nvPr/>
              </p:nvSpPr>
              <p:spPr bwMode="auto">
                <a:xfrm flipH="1">
                  <a:off x="2794" y="204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1" name="Line 236"/>
                <p:cNvSpPr>
                  <a:spLocks noChangeShapeType="1"/>
                </p:cNvSpPr>
                <p:nvPr/>
              </p:nvSpPr>
              <p:spPr bwMode="auto">
                <a:xfrm flipH="1">
                  <a:off x="2779" y="2053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2" name="Line 237"/>
                <p:cNvSpPr>
                  <a:spLocks noChangeShapeType="1"/>
                </p:cNvSpPr>
                <p:nvPr/>
              </p:nvSpPr>
              <p:spPr bwMode="auto">
                <a:xfrm flipH="1">
                  <a:off x="2767" y="2066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3" name="Line 238"/>
                <p:cNvSpPr>
                  <a:spLocks noChangeShapeType="1"/>
                </p:cNvSpPr>
                <p:nvPr/>
              </p:nvSpPr>
              <p:spPr bwMode="auto">
                <a:xfrm flipH="1">
                  <a:off x="2752" y="2076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4" name="Line 239"/>
                <p:cNvSpPr>
                  <a:spLocks noChangeShapeType="1"/>
                </p:cNvSpPr>
                <p:nvPr/>
              </p:nvSpPr>
              <p:spPr bwMode="auto">
                <a:xfrm flipH="1">
                  <a:off x="2739" y="209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5" name="Line 240"/>
                <p:cNvSpPr>
                  <a:spLocks noChangeShapeType="1"/>
                </p:cNvSpPr>
                <p:nvPr/>
              </p:nvSpPr>
              <p:spPr bwMode="auto">
                <a:xfrm flipH="1">
                  <a:off x="2726" y="2100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6" name="Line 241"/>
                <p:cNvSpPr>
                  <a:spLocks noChangeShapeType="1"/>
                </p:cNvSpPr>
                <p:nvPr/>
              </p:nvSpPr>
              <p:spPr bwMode="auto">
                <a:xfrm flipH="1">
                  <a:off x="2713" y="2113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7" name="Line 242"/>
                <p:cNvSpPr>
                  <a:spLocks noChangeShapeType="1"/>
                </p:cNvSpPr>
                <p:nvPr/>
              </p:nvSpPr>
              <p:spPr bwMode="auto">
                <a:xfrm flipH="1">
                  <a:off x="2700" y="2124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8" name="Line 243"/>
                <p:cNvSpPr>
                  <a:spLocks noChangeShapeType="1"/>
                </p:cNvSpPr>
                <p:nvPr/>
              </p:nvSpPr>
              <p:spPr bwMode="auto">
                <a:xfrm flipH="1">
                  <a:off x="2687" y="2136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89" name="Line 244"/>
                <p:cNvSpPr>
                  <a:spLocks noChangeShapeType="1"/>
                </p:cNvSpPr>
                <p:nvPr/>
              </p:nvSpPr>
              <p:spPr bwMode="auto">
                <a:xfrm flipH="1">
                  <a:off x="2673" y="214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0" name="Line 245"/>
                <p:cNvSpPr>
                  <a:spLocks noChangeShapeType="1"/>
                </p:cNvSpPr>
                <p:nvPr/>
              </p:nvSpPr>
              <p:spPr bwMode="auto">
                <a:xfrm flipH="1">
                  <a:off x="2659" y="2159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1" name="Line 246"/>
                <p:cNvSpPr>
                  <a:spLocks noChangeShapeType="1"/>
                </p:cNvSpPr>
                <p:nvPr/>
              </p:nvSpPr>
              <p:spPr bwMode="auto">
                <a:xfrm flipH="1">
                  <a:off x="2647" y="2171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2" name="Line 247"/>
                <p:cNvSpPr>
                  <a:spLocks noChangeShapeType="1"/>
                </p:cNvSpPr>
                <p:nvPr/>
              </p:nvSpPr>
              <p:spPr bwMode="auto">
                <a:xfrm flipH="1">
                  <a:off x="2633" y="2182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3" name="Rectangle 248"/>
                <p:cNvSpPr>
                  <a:spLocks noChangeArrowheads="1"/>
                </p:cNvSpPr>
                <p:nvPr/>
              </p:nvSpPr>
              <p:spPr bwMode="auto">
                <a:xfrm>
                  <a:off x="2669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4" name="Rectangle 249"/>
                <p:cNvSpPr>
                  <a:spLocks noChangeArrowheads="1"/>
                </p:cNvSpPr>
                <p:nvPr/>
              </p:nvSpPr>
              <p:spPr bwMode="auto">
                <a:xfrm>
                  <a:off x="2212" y="2335"/>
                  <a:ext cx="40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5" name="Rectangle 250"/>
                <p:cNvSpPr>
                  <a:spLocks noChangeArrowheads="1"/>
                </p:cNvSpPr>
                <p:nvPr/>
              </p:nvSpPr>
              <p:spPr bwMode="auto">
                <a:xfrm>
                  <a:off x="2442" y="2335"/>
                  <a:ext cx="42" cy="60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6" name="Freeform 251"/>
                <p:cNvSpPr>
                  <a:spLocks/>
                </p:cNvSpPr>
                <p:nvPr/>
              </p:nvSpPr>
              <p:spPr bwMode="auto">
                <a:xfrm>
                  <a:off x="2737" y="2318"/>
                  <a:ext cx="59" cy="56"/>
                </a:xfrm>
                <a:custGeom>
                  <a:avLst/>
                  <a:gdLst>
                    <a:gd name="T0" fmla="*/ 59 w 36"/>
                    <a:gd name="T1" fmla="*/ 1 h 71"/>
                    <a:gd name="T2" fmla="*/ 39 w 36"/>
                    <a:gd name="T3" fmla="*/ 0 h 71"/>
                    <a:gd name="T4" fmla="*/ 23 w 36"/>
                    <a:gd name="T5" fmla="*/ 1 h 71"/>
                    <a:gd name="T6" fmla="*/ 11 w 36"/>
                    <a:gd name="T7" fmla="*/ 6 h 71"/>
                    <a:gd name="T8" fmla="*/ 5 w 36"/>
                    <a:gd name="T9" fmla="*/ 16 h 71"/>
                    <a:gd name="T10" fmla="*/ 0 w 36"/>
                    <a:gd name="T11" fmla="*/ 28 h 71"/>
                    <a:gd name="T12" fmla="*/ 2 w 36"/>
                    <a:gd name="T13" fmla="*/ 40 h 71"/>
                    <a:gd name="T14" fmla="*/ 7 w 36"/>
                    <a:gd name="T15" fmla="*/ 56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6"/>
                    <a:gd name="T25" fmla="*/ 0 h 71"/>
                    <a:gd name="T26" fmla="*/ 36 w 36"/>
                    <a:gd name="T27" fmla="*/ 71 h 7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6" h="71">
                      <a:moveTo>
                        <a:pt x="36" y="1"/>
                      </a:moveTo>
                      <a:lnTo>
                        <a:pt x="24" y="0"/>
                      </a:lnTo>
                      <a:lnTo>
                        <a:pt x="14" y="1"/>
                      </a:lnTo>
                      <a:lnTo>
                        <a:pt x="7" y="8"/>
                      </a:lnTo>
                      <a:lnTo>
                        <a:pt x="3" y="20"/>
                      </a:lnTo>
                      <a:lnTo>
                        <a:pt x="0" y="35"/>
                      </a:lnTo>
                      <a:lnTo>
                        <a:pt x="1" y="51"/>
                      </a:lnTo>
                      <a:lnTo>
                        <a:pt x="4" y="71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7" name="Freeform 252"/>
                <p:cNvSpPr>
                  <a:spLocks/>
                </p:cNvSpPr>
                <p:nvPr/>
              </p:nvSpPr>
              <p:spPr bwMode="auto">
                <a:xfrm>
                  <a:off x="2808" y="2248"/>
                  <a:ext cx="60" cy="57"/>
                </a:xfrm>
                <a:custGeom>
                  <a:avLst/>
                  <a:gdLst>
                    <a:gd name="T0" fmla="*/ 60 w 37"/>
                    <a:gd name="T1" fmla="*/ 2 h 73"/>
                    <a:gd name="T2" fmla="*/ 42 w 37"/>
                    <a:gd name="T3" fmla="*/ 0 h 73"/>
                    <a:gd name="T4" fmla="*/ 24 w 37"/>
                    <a:gd name="T5" fmla="*/ 1 h 73"/>
                    <a:gd name="T6" fmla="*/ 13 w 37"/>
                    <a:gd name="T7" fmla="*/ 6 h 73"/>
                    <a:gd name="T8" fmla="*/ 3 w 37"/>
                    <a:gd name="T9" fmla="*/ 14 h 73"/>
                    <a:gd name="T10" fmla="*/ 0 w 37"/>
                    <a:gd name="T11" fmla="*/ 26 h 73"/>
                    <a:gd name="T12" fmla="*/ 2 w 37"/>
                    <a:gd name="T13" fmla="*/ 40 h 73"/>
                    <a:gd name="T14" fmla="*/ 8 w 37"/>
                    <a:gd name="T15" fmla="*/ 57 h 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"/>
                    <a:gd name="T25" fmla="*/ 0 h 73"/>
                    <a:gd name="T26" fmla="*/ 37 w 37"/>
                    <a:gd name="T27" fmla="*/ 73 h 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" h="73">
                      <a:moveTo>
                        <a:pt x="37" y="3"/>
                      </a:moveTo>
                      <a:lnTo>
                        <a:pt x="26" y="0"/>
                      </a:lnTo>
                      <a:lnTo>
                        <a:pt x="15" y="1"/>
                      </a:lnTo>
                      <a:lnTo>
                        <a:pt x="8" y="8"/>
                      </a:lnTo>
                      <a:lnTo>
                        <a:pt x="2" y="18"/>
                      </a:lnTo>
                      <a:lnTo>
                        <a:pt x="0" y="33"/>
                      </a:lnTo>
                      <a:lnTo>
                        <a:pt x="1" y="51"/>
                      </a:lnTo>
                      <a:lnTo>
                        <a:pt x="5" y="73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8" name="Line 253"/>
                <p:cNvSpPr>
                  <a:spLocks noChangeShapeType="1"/>
                </p:cNvSpPr>
                <p:nvPr/>
              </p:nvSpPr>
              <p:spPr bwMode="auto">
                <a:xfrm flipV="1">
                  <a:off x="2711" y="2374"/>
                  <a:ext cx="33" cy="2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99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2796" y="2305"/>
                  <a:ext cx="20" cy="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0" name="Freeform 255"/>
                <p:cNvSpPr>
                  <a:spLocks/>
                </p:cNvSpPr>
                <p:nvPr/>
              </p:nvSpPr>
              <p:spPr bwMode="auto">
                <a:xfrm>
                  <a:off x="2868" y="2189"/>
                  <a:ext cx="11" cy="62"/>
                </a:xfrm>
                <a:custGeom>
                  <a:avLst/>
                  <a:gdLst>
                    <a:gd name="T0" fmla="*/ 0 w 7"/>
                    <a:gd name="T1" fmla="*/ 62 h 80"/>
                    <a:gd name="T2" fmla="*/ 11 w 7"/>
                    <a:gd name="T3" fmla="*/ 46 h 80"/>
                    <a:gd name="T4" fmla="*/ 11 w 7"/>
                    <a:gd name="T5" fmla="*/ 0 h 80"/>
                    <a:gd name="T6" fmla="*/ 0 60000 65536"/>
                    <a:gd name="T7" fmla="*/ 0 60000 65536"/>
                    <a:gd name="T8" fmla="*/ 0 60000 65536"/>
                    <a:gd name="T9" fmla="*/ 0 w 7"/>
                    <a:gd name="T10" fmla="*/ 0 h 80"/>
                    <a:gd name="T11" fmla="*/ 7 w 7"/>
                    <a:gd name="T12" fmla="*/ 80 h 8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" h="80">
                      <a:moveTo>
                        <a:pt x="0" y="80"/>
                      </a:moveTo>
                      <a:lnTo>
                        <a:pt x="7" y="6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1" name="Line 256"/>
                <p:cNvSpPr>
                  <a:spLocks noChangeShapeType="1"/>
                </p:cNvSpPr>
                <p:nvPr/>
              </p:nvSpPr>
              <p:spPr bwMode="auto">
                <a:xfrm flipV="1">
                  <a:off x="2252" y="2335"/>
                  <a:ext cx="107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2" name="Line 257"/>
                <p:cNvSpPr>
                  <a:spLocks noChangeShapeType="1"/>
                </p:cNvSpPr>
                <p:nvPr/>
              </p:nvSpPr>
              <p:spPr bwMode="auto">
                <a:xfrm flipV="1">
                  <a:off x="2484" y="2335"/>
                  <a:ext cx="82" cy="60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3" name="Rectangle 258"/>
                <p:cNvSpPr>
                  <a:spLocks noChangeArrowheads="1"/>
                </p:cNvSpPr>
                <p:nvPr/>
              </p:nvSpPr>
              <p:spPr bwMode="auto">
                <a:xfrm>
                  <a:off x="2379" y="2041"/>
                  <a:ext cx="167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4" name="Freeform 259"/>
                <p:cNvSpPr>
                  <a:spLocks/>
                </p:cNvSpPr>
                <p:nvPr/>
              </p:nvSpPr>
              <p:spPr bwMode="auto">
                <a:xfrm>
                  <a:off x="2379" y="1967"/>
                  <a:ext cx="250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7 w 153"/>
                    <a:gd name="T3" fmla="*/ 74 h 96"/>
                    <a:gd name="T4" fmla="*/ 250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5" name="Freeform 260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83" cy="221"/>
                </a:xfrm>
                <a:custGeom>
                  <a:avLst/>
                  <a:gdLst>
                    <a:gd name="T0" fmla="*/ 0 w 51"/>
                    <a:gd name="T1" fmla="*/ 221 h 289"/>
                    <a:gd name="T2" fmla="*/ 83 w 51"/>
                    <a:gd name="T3" fmla="*/ 148 h 289"/>
                    <a:gd name="T4" fmla="*/ 83 w 51"/>
                    <a:gd name="T5" fmla="*/ 0 h 289"/>
                    <a:gd name="T6" fmla="*/ 0 w 51"/>
                    <a:gd name="T7" fmla="*/ 73 h 289"/>
                    <a:gd name="T8" fmla="*/ 0 w 51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9"/>
                    <a:gd name="T17" fmla="*/ 51 w 51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9">
                      <a:moveTo>
                        <a:pt x="0" y="289"/>
                      </a:moveTo>
                      <a:lnTo>
                        <a:pt x="51" y="193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6" name="Line 261"/>
                <p:cNvSpPr>
                  <a:spLocks noChangeShapeType="1"/>
                </p:cNvSpPr>
                <p:nvPr/>
              </p:nvSpPr>
              <p:spPr bwMode="auto">
                <a:xfrm flipH="1">
                  <a:off x="2544" y="1967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7" name="Line 262"/>
                <p:cNvSpPr>
                  <a:spLocks noChangeShapeType="1"/>
                </p:cNvSpPr>
                <p:nvPr/>
              </p:nvSpPr>
              <p:spPr bwMode="auto">
                <a:xfrm flipH="1">
                  <a:off x="2529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8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516" y="1991"/>
                  <a:ext cx="4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09" name="Line 264"/>
                <p:cNvSpPr>
                  <a:spLocks noChangeShapeType="1"/>
                </p:cNvSpPr>
                <p:nvPr/>
              </p:nvSpPr>
              <p:spPr bwMode="auto">
                <a:xfrm flipH="1">
                  <a:off x="2503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0" name="Line 265"/>
                <p:cNvSpPr>
                  <a:spLocks noChangeShapeType="1"/>
                </p:cNvSpPr>
                <p:nvPr/>
              </p:nvSpPr>
              <p:spPr bwMode="auto">
                <a:xfrm flipH="1">
                  <a:off x="2490" y="2015"/>
                  <a:ext cx="4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1" name="Line 266"/>
                <p:cNvSpPr>
                  <a:spLocks noChangeShapeType="1"/>
                </p:cNvSpPr>
                <p:nvPr/>
              </p:nvSpPr>
              <p:spPr bwMode="auto">
                <a:xfrm flipH="1">
                  <a:off x="2477" y="202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2" name="Line 267"/>
                <p:cNvSpPr>
                  <a:spLocks noChangeShapeType="1"/>
                </p:cNvSpPr>
                <p:nvPr/>
              </p:nvSpPr>
              <p:spPr bwMode="auto">
                <a:xfrm flipH="1">
                  <a:off x="2464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3" name="Rectangle 268"/>
                <p:cNvSpPr>
                  <a:spLocks noChangeArrowheads="1"/>
                </p:cNvSpPr>
                <p:nvPr/>
              </p:nvSpPr>
              <p:spPr bwMode="auto">
                <a:xfrm>
                  <a:off x="2546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4" name="Freeform 269"/>
                <p:cNvSpPr>
                  <a:spLocks/>
                </p:cNvSpPr>
                <p:nvPr/>
              </p:nvSpPr>
              <p:spPr bwMode="auto">
                <a:xfrm>
                  <a:off x="2546" y="1967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6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5" name="Freeform 270"/>
                <p:cNvSpPr>
                  <a:spLocks/>
                </p:cNvSpPr>
                <p:nvPr/>
              </p:nvSpPr>
              <p:spPr bwMode="auto">
                <a:xfrm>
                  <a:off x="2711" y="1967"/>
                  <a:ext cx="85" cy="221"/>
                </a:xfrm>
                <a:custGeom>
                  <a:avLst/>
                  <a:gdLst>
                    <a:gd name="T0" fmla="*/ 0 w 52"/>
                    <a:gd name="T1" fmla="*/ 221 h 289"/>
                    <a:gd name="T2" fmla="*/ 85 w 52"/>
                    <a:gd name="T3" fmla="*/ 148 h 289"/>
                    <a:gd name="T4" fmla="*/ 85 w 52"/>
                    <a:gd name="T5" fmla="*/ 0 h 289"/>
                    <a:gd name="T6" fmla="*/ 0 w 52"/>
                    <a:gd name="T7" fmla="*/ 73 h 289"/>
                    <a:gd name="T8" fmla="*/ 0 w 52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9"/>
                    <a:gd name="T17" fmla="*/ 52 w 52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9">
                      <a:moveTo>
                        <a:pt x="0" y="289"/>
                      </a:moveTo>
                      <a:lnTo>
                        <a:pt x="52" y="193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6" name="Line 271"/>
                <p:cNvSpPr>
                  <a:spLocks noChangeShapeType="1"/>
                </p:cNvSpPr>
                <p:nvPr/>
              </p:nvSpPr>
              <p:spPr bwMode="auto">
                <a:xfrm flipH="1">
                  <a:off x="2710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7" name="Line 272"/>
                <p:cNvSpPr>
                  <a:spLocks noChangeShapeType="1"/>
                </p:cNvSpPr>
                <p:nvPr/>
              </p:nvSpPr>
              <p:spPr bwMode="auto">
                <a:xfrm flipH="1">
                  <a:off x="2695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8" name="Line 273"/>
                <p:cNvSpPr>
                  <a:spLocks noChangeShapeType="1"/>
                </p:cNvSpPr>
                <p:nvPr/>
              </p:nvSpPr>
              <p:spPr bwMode="auto">
                <a:xfrm flipH="1">
                  <a:off x="2682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19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2669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0" name="Line 275"/>
                <p:cNvSpPr>
                  <a:spLocks noChangeShapeType="1"/>
                </p:cNvSpPr>
                <p:nvPr/>
              </p:nvSpPr>
              <p:spPr bwMode="auto">
                <a:xfrm flipH="1">
                  <a:off x="2656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1" name="Line 276"/>
                <p:cNvSpPr>
                  <a:spLocks noChangeShapeType="1"/>
                </p:cNvSpPr>
                <p:nvPr/>
              </p:nvSpPr>
              <p:spPr bwMode="auto">
                <a:xfrm flipH="1">
                  <a:off x="2643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2" name="Line 277"/>
                <p:cNvSpPr>
                  <a:spLocks noChangeShapeType="1"/>
                </p:cNvSpPr>
                <p:nvPr/>
              </p:nvSpPr>
              <p:spPr bwMode="auto">
                <a:xfrm flipH="1">
                  <a:off x="2630" y="203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3" name="Freeform 278"/>
                <p:cNvSpPr>
                  <a:spLocks/>
                </p:cNvSpPr>
                <p:nvPr/>
              </p:nvSpPr>
              <p:spPr bwMode="auto">
                <a:xfrm>
                  <a:off x="2796" y="1897"/>
                  <a:ext cx="83" cy="219"/>
                </a:xfrm>
                <a:custGeom>
                  <a:avLst/>
                  <a:gdLst>
                    <a:gd name="T0" fmla="*/ 0 w 51"/>
                    <a:gd name="T1" fmla="*/ 219 h 287"/>
                    <a:gd name="T2" fmla="*/ 83 w 51"/>
                    <a:gd name="T3" fmla="*/ 146 h 287"/>
                    <a:gd name="T4" fmla="*/ 83 w 51"/>
                    <a:gd name="T5" fmla="*/ 0 h 287"/>
                    <a:gd name="T6" fmla="*/ 0 w 51"/>
                    <a:gd name="T7" fmla="*/ 74 h 287"/>
                    <a:gd name="T8" fmla="*/ 0 w 51"/>
                    <a:gd name="T9" fmla="*/ 219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7"/>
                    <a:gd name="T17" fmla="*/ 51 w 51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7">
                      <a:moveTo>
                        <a:pt x="0" y="287"/>
                      </a:moveTo>
                      <a:lnTo>
                        <a:pt x="51" y="191"/>
                      </a:lnTo>
                      <a:lnTo>
                        <a:pt x="51" y="0"/>
                      </a:lnTo>
                      <a:lnTo>
                        <a:pt x="0" y="97"/>
                      </a:lnTo>
                      <a:lnTo>
                        <a:pt x="0" y="287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4" name="Rectangle 279"/>
                <p:cNvSpPr>
                  <a:spLocks noChangeArrowheads="1"/>
                </p:cNvSpPr>
                <p:nvPr/>
              </p:nvSpPr>
              <p:spPr bwMode="auto">
                <a:xfrm>
                  <a:off x="2222" y="2041"/>
                  <a:ext cx="165" cy="147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5" name="Freeform 280"/>
                <p:cNvSpPr>
                  <a:spLocks/>
                </p:cNvSpPr>
                <p:nvPr/>
              </p:nvSpPr>
              <p:spPr bwMode="auto">
                <a:xfrm>
                  <a:off x="2222" y="1967"/>
                  <a:ext cx="249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6 w 153"/>
                    <a:gd name="T3" fmla="*/ 74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6" name="Line 281"/>
                <p:cNvSpPr>
                  <a:spLocks noChangeShapeType="1"/>
                </p:cNvSpPr>
                <p:nvPr/>
              </p:nvSpPr>
              <p:spPr bwMode="auto">
                <a:xfrm flipH="1">
                  <a:off x="2386" y="1967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7" name="Line 282"/>
                <p:cNvSpPr>
                  <a:spLocks noChangeShapeType="1"/>
                </p:cNvSpPr>
                <p:nvPr/>
              </p:nvSpPr>
              <p:spPr bwMode="auto">
                <a:xfrm flipH="1">
                  <a:off x="237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8" name="Line 283"/>
                <p:cNvSpPr>
                  <a:spLocks noChangeShapeType="1"/>
                </p:cNvSpPr>
                <p:nvPr/>
              </p:nvSpPr>
              <p:spPr bwMode="auto">
                <a:xfrm flipH="1">
                  <a:off x="2359" y="199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9" name="Line 284"/>
                <p:cNvSpPr>
                  <a:spLocks noChangeShapeType="1"/>
                </p:cNvSpPr>
                <p:nvPr/>
              </p:nvSpPr>
              <p:spPr bwMode="auto">
                <a:xfrm flipH="1">
                  <a:off x="2347" y="2002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0" name="Line 285"/>
                <p:cNvSpPr>
                  <a:spLocks noChangeShapeType="1"/>
                </p:cNvSpPr>
                <p:nvPr/>
              </p:nvSpPr>
              <p:spPr bwMode="auto">
                <a:xfrm flipH="1">
                  <a:off x="2333" y="2015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1" name="Line 286"/>
                <p:cNvSpPr>
                  <a:spLocks noChangeShapeType="1"/>
                </p:cNvSpPr>
                <p:nvPr/>
              </p:nvSpPr>
              <p:spPr bwMode="auto">
                <a:xfrm flipH="1">
                  <a:off x="2321" y="202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2" name="Line 287"/>
                <p:cNvSpPr>
                  <a:spLocks noChangeShapeType="1"/>
                </p:cNvSpPr>
                <p:nvPr/>
              </p:nvSpPr>
              <p:spPr bwMode="auto">
                <a:xfrm flipH="1">
                  <a:off x="2307" y="2038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3" name="Freeform 288"/>
                <p:cNvSpPr>
                  <a:spLocks/>
                </p:cNvSpPr>
                <p:nvPr/>
              </p:nvSpPr>
              <p:spPr bwMode="auto">
                <a:xfrm>
                  <a:off x="2206" y="1972"/>
                  <a:ext cx="250" cy="74"/>
                </a:xfrm>
                <a:custGeom>
                  <a:avLst/>
                  <a:gdLst>
                    <a:gd name="T0" fmla="*/ 0 w 154"/>
                    <a:gd name="T1" fmla="*/ 74 h 96"/>
                    <a:gd name="T2" fmla="*/ 167 w 154"/>
                    <a:gd name="T3" fmla="*/ 74 h 96"/>
                    <a:gd name="T4" fmla="*/ 250 w 154"/>
                    <a:gd name="T5" fmla="*/ 0 h 96"/>
                    <a:gd name="T6" fmla="*/ 83 w 154"/>
                    <a:gd name="T7" fmla="*/ 0 h 96"/>
                    <a:gd name="T8" fmla="*/ 0 w 154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4" name="Freeform 289"/>
                <p:cNvSpPr>
                  <a:spLocks/>
                </p:cNvSpPr>
                <p:nvPr/>
              </p:nvSpPr>
              <p:spPr bwMode="auto">
                <a:xfrm>
                  <a:off x="2539" y="1972"/>
                  <a:ext cx="249" cy="74"/>
                </a:xfrm>
                <a:custGeom>
                  <a:avLst/>
                  <a:gdLst>
                    <a:gd name="T0" fmla="*/ 0 w 153"/>
                    <a:gd name="T1" fmla="*/ 74 h 96"/>
                    <a:gd name="T2" fmla="*/ 164 w 153"/>
                    <a:gd name="T3" fmla="*/ 74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4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5" name="Freeform 290"/>
                <p:cNvSpPr>
                  <a:spLocks/>
                </p:cNvSpPr>
                <p:nvPr/>
              </p:nvSpPr>
              <p:spPr bwMode="auto">
                <a:xfrm>
                  <a:off x="2622" y="1898"/>
                  <a:ext cx="81" cy="74"/>
                </a:xfrm>
                <a:custGeom>
                  <a:avLst/>
                  <a:gdLst>
                    <a:gd name="T0" fmla="*/ 81 w 50"/>
                    <a:gd name="T1" fmla="*/ 0 h 96"/>
                    <a:gd name="T2" fmla="*/ 0 w 50"/>
                    <a:gd name="T3" fmla="*/ 0 h 96"/>
                    <a:gd name="T4" fmla="*/ 0 w 50"/>
                    <a:gd name="T5" fmla="*/ 74 h 96"/>
                    <a:gd name="T6" fmla="*/ 81 w 50"/>
                    <a:gd name="T7" fmla="*/ 0 h 9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0"/>
                    <a:gd name="T13" fmla="*/ 0 h 96"/>
                    <a:gd name="T14" fmla="*/ 50 w 50"/>
                    <a:gd name="T15" fmla="*/ 96 h 9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0" h="96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6" name="Line 291"/>
                <p:cNvSpPr>
                  <a:spLocks noChangeShapeType="1"/>
                </p:cNvSpPr>
                <p:nvPr/>
              </p:nvSpPr>
              <p:spPr bwMode="auto">
                <a:xfrm flipH="1">
                  <a:off x="2371" y="197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7" name="Line 292"/>
                <p:cNvSpPr>
                  <a:spLocks noChangeShapeType="1"/>
                </p:cNvSpPr>
                <p:nvPr/>
              </p:nvSpPr>
              <p:spPr bwMode="auto">
                <a:xfrm flipH="1">
                  <a:off x="2359" y="1984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8" name="Line 293"/>
                <p:cNvSpPr>
                  <a:spLocks noChangeShapeType="1"/>
                </p:cNvSpPr>
                <p:nvPr/>
              </p:nvSpPr>
              <p:spPr bwMode="auto">
                <a:xfrm flipH="1">
                  <a:off x="2349" y="1998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39" name="Line 294"/>
                <p:cNvSpPr>
                  <a:spLocks noChangeShapeType="1"/>
                </p:cNvSpPr>
                <p:nvPr/>
              </p:nvSpPr>
              <p:spPr bwMode="auto">
                <a:xfrm flipH="1">
                  <a:off x="2336" y="2010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0" name="Line 295"/>
                <p:cNvSpPr>
                  <a:spLocks noChangeShapeType="1"/>
                </p:cNvSpPr>
                <p:nvPr/>
              </p:nvSpPr>
              <p:spPr bwMode="auto">
                <a:xfrm flipH="1">
                  <a:off x="2326" y="2024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1" name="Line 296"/>
                <p:cNvSpPr>
                  <a:spLocks noChangeShapeType="1"/>
                </p:cNvSpPr>
                <p:nvPr/>
              </p:nvSpPr>
              <p:spPr bwMode="auto">
                <a:xfrm flipH="1">
                  <a:off x="2315" y="2036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2" name="Line 297"/>
                <p:cNvSpPr>
                  <a:spLocks noChangeShapeType="1"/>
                </p:cNvSpPr>
                <p:nvPr/>
              </p:nvSpPr>
              <p:spPr bwMode="auto">
                <a:xfrm flipH="1">
                  <a:off x="2786" y="1898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3" name="Line 298"/>
                <p:cNvSpPr>
                  <a:spLocks noChangeShapeType="1"/>
                </p:cNvSpPr>
                <p:nvPr/>
              </p:nvSpPr>
              <p:spPr bwMode="auto">
                <a:xfrm flipH="1">
                  <a:off x="2773" y="1909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4" name="Line 299"/>
                <p:cNvSpPr>
                  <a:spLocks noChangeShapeType="1"/>
                </p:cNvSpPr>
                <p:nvPr/>
              </p:nvSpPr>
              <p:spPr bwMode="auto">
                <a:xfrm flipH="1">
                  <a:off x="2759" y="192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5" name="Line 300"/>
                <p:cNvSpPr>
                  <a:spLocks noChangeShapeType="1"/>
                </p:cNvSpPr>
                <p:nvPr/>
              </p:nvSpPr>
              <p:spPr bwMode="auto">
                <a:xfrm flipH="1">
                  <a:off x="2745" y="193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6" name="Line 301"/>
                <p:cNvSpPr>
                  <a:spLocks noChangeShapeType="1"/>
                </p:cNvSpPr>
                <p:nvPr/>
              </p:nvSpPr>
              <p:spPr bwMode="auto">
                <a:xfrm flipH="1">
                  <a:off x="2731" y="1945"/>
                  <a:ext cx="5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7" name="Line 302"/>
                <p:cNvSpPr>
                  <a:spLocks noChangeShapeType="1"/>
                </p:cNvSpPr>
                <p:nvPr/>
              </p:nvSpPr>
              <p:spPr bwMode="auto">
                <a:xfrm flipH="1">
                  <a:off x="2719" y="1958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8" name="Line 303"/>
                <p:cNvSpPr>
                  <a:spLocks noChangeShapeType="1"/>
                </p:cNvSpPr>
                <p:nvPr/>
              </p:nvSpPr>
              <p:spPr bwMode="auto">
                <a:xfrm flipH="1">
                  <a:off x="2707" y="1969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49" name="Line 304"/>
                <p:cNvSpPr>
                  <a:spLocks noChangeShapeType="1"/>
                </p:cNvSpPr>
                <p:nvPr/>
              </p:nvSpPr>
              <p:spPr bwMode="auto">
                <a:xfrm flipH="1">
                  <a:off x="2693" y="1979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0" name="Line 305"/>
                <p:cNvSpPr>
                  <a:spLocks noChangeShapeType="1"/>
                </p:cNvSpPr>
                <p:nvPr/>
              </p:nvSpPr>
              <p:spPr bwMode="auto">
                <a:xfrm flipH="1">
                  <a:off x="2681" y="1991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1" name="Line 306"/>
                <p:cNvSpPr>
                  <a:spLocks noChangeShapeType="1"/>
                </p:cNvSpPr>
                <p:nvPr/>
              </p:nvSpPr>
              <p:spPr bwMode="auto">
                <a:xfrm flipH="1">
                  <a:off x="2666" y="2002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2" name="Line 307"/>
                <p:cNvSpPr>
                  <a:spLocks noChangeShapeType="1"/>
                </p:cNvSpPr>
                <p:nvPr/>
              </p:nvSpPr>
              <p:spPr bwMode="auto">
                <a:xfrm flipH="1">
                  <a:off x="2653" y="201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3" name="Line 308"/>
                <p:cNvSpPr>
                  <a:spLocks noChangeShapeType="1"/>
                </p:cNvSpPr>
                <p:nvPr/>
              </p:nvSpPr>
              <p:spPr bwMode="auto">
                <a:xfrm flipH="1">
                  <a:off x="2640" y="2027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4" name="Line 309"/>
                <p:cNvSpPr>
                  <a:spLocks noChangeShapeType="1"/>
                </p:cNvSpPr>
                <p:nvPr/>
              </p:nvSpPr>
              <p:spPr bwMode="auto">
                <a:xfrm flipH="1">
                  <a:off x="2627" y="2040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5" name="Rectangle 310"/>
                <p:cNvSpPr>
                  <a:spLocks noChangeArrowheads="1"/>
                </p:cNvSpPr>
                <p:nvPr/>
              </p:nvSpPr>
              <p:spPr bwMode="auto">
                <a:xfrm>
                  <a:off x="2373" y="1898"/>
                  <a:ext cx="166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6" name="Freeform 311"/>
                <p:cNvSpPr>
                  <a:spLocks/>
                </p:cNvSpPr>
                <p:nvPr/>
              </p:nvSpPr>
              <p:spPr bwMode="auto">
                <a:xfrm>
                  <a:off x="2373" y="1823"/>
                  <a:ext cx="249" cy="75"/>
                </a:xfrm>
                <a:custGeom>
                  <a:avLst/>
                  <a:gdLst>
                    <a:gd name="T0" fmla="*/ 0 w 153"/>
                    <a:gd name="T1" fmla="*/ 75 h 96"/>
                    <a:gd name="T2" fmla="*/ 166 w 153"/>
                    <a:gd name="T3" fmla="*/ 75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2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7" name="Freeform 312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83" cy="223"/>
                </a:xfrm>
                <a:custGeom>
                  <a:avLst/>
                  <a:gdLst>
                    <a:gd name="T0" fmla="*/ 0 w 51"/>
                    <a:gd name="T1" fmla="*/ 223 h 288"/>
                    <a:gd name="T2" fmla="*/ 83 w 51"/>
                    <a:gd name="T3" fmla="*/ 149 h 288"/>
                    <a:gd name="T4" fmla="*/ 83 w 51"/>
                    <a:gd name="T5" fmla="*/ 0 h 288"/>
                    <a:gd name="T6" fmla="*/ 0 w 51"/>
                    <a:gd name="T7" fmla="*/ 74 h 288"/>
                    <a:gd name="T8" fmla="*/ 0 w 51"/>
                    <a:gd name="T9" fmla="*/ 223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288"/>
                    <a:gd name="T17" fmla="*/ 51 w 51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288">
                      <a:moveTo>
                        <a:pt x="0" y="288"/>
                      </a:moveTo>
                      <a:lnTo>
                        <a:pt x="51" y="192"/>
                      </a:lnTo>
                      <a:lnTo>
                        <a:pt x="51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8" name="Line 313"/>
                <p:cNvSpPr>
                  <a:spLocks noChangeShapeType="1"/>
                </p:cNvSpPr>
                <p:nvPr/>
              </p:nvSpPr>
              <p:spPr bwMode="auto">
                <a:xfrm flipH="1">
                  <a:off x="2538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59" name="Line 314"/>
                <p:cNvSpPr>
                  <a:spLocks noChangeShapeType="1"/>
                </p:cNvSpPr>
                <p:nvPr/>
              </p:nvSpPr>
              <p:spPr bwMode="auto">
                <a:xfrm flipH="1">
                  <a:off x="2523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0" name="Line 315"/>
                <p:cNvSpPr>
                  <a:spLocks noChangeShapeType="1"/>
                </p:cNvSpPr>
                <p:nvPr/>
              </p:nvSpPr>
              <p:spPr bwMode="auto">
                <a:xfrm flipH="1">
                  <a:off x="2510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1" name="Line 316"/>
                <p:cNvSpPr>
                  <a:spLocks noChangeShapeType="1"/>
                </p:cNvSpPr>
                <p:nvPr/>
              </p:nvSpPr>
              <p:spPr bwMode="auto">
                <a:xfrm flipH="1">
                  <a:off x="2497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2" name="Line 317"/>
                <p:cNvSpPr>
                  <a:spLocks noChangeShapeType="1"/>
                </p:cNvSpPr>
                <p:nvPr/>
              </p:nvSpPr>
              <p:spPr bwMode="auto">
                <a:xfrm flipH="1">
                  <a:off x="2484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3" name="Line 318"/>
                <p:cNvSpPr>
                  <a:spLocks noChangeShapeType="1"/>
                </p:cNvSpPr>
                <p:nvPr/>
              </p:nvSpPr>
              <p:spPr bwMode="auto">
                <a:xfrm flipH="1">
                  <a:off x="2471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4" name="Line 319"/>
                <p:cNvSpPr>
                  <a:spLocks noChangeShapeType="1"/>
                </p:cNvSpPr>
                <p:nvPr/>
              </p:nvSpPr>
              <p:spPr bwMode="auto">
                <a:xfrm flipH="1">
                  <a:off x="2458" y="1893"/>
                  <a:ext cx="2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5" name="Rectangle 320"/>
                <p:cNvSpPr>
                  <a:spLocks noChangeArrowheads="1"/>
                </p:cNvSpPr>
                <p:nvPr/>
              </p:nvSpPr>
              <p:spPr bwMode="auto">
                <a:xfrm>
                  <a:off x="2539" y="1898"/>
                  <a:ext cx="164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6" name="Freeform 321"/>
                <p:cNvSpPr>
                  <a:spLocks/>
                </p:cNvSpPr>
                <p:nvPr/>
              </p:nvSpPr>
              <p:spPr bwMode="auto">
                <a:xfrm>
                  <a:off x="2539" y="1823"/>
                  <a:ext cx="249" cy="75"/>
                </a:xfrm>
                <a:custGeom>
                  <a:avLst/>
                  <a:gdLst>
                    <a:gd name="T0" fmla="*/ 0 w 153"/>
                    <a:gd name="T1" fmla="*/ 75 h 96"/>
                    <a:gd name="T2" fmla="*/ 164 w 153"/>
                    <a:gd name="T3" fmla="*/ 75 h 96"/>
                    <a:gd name="T4" fmla="*/ 249 w 153"/>
                    <a:gd name="T5" fmla="*/ 0 h 96"/>
                    <a:gd name="T6" fmla="*/ 83 w 153"/>
                    <a:gd name="T7" fmla="*/ 0 h 96"/>
                    <a:gd name="T8" fmla="*/ 0 w 153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96"/>
                    <a:gd name="T17" fmla="*/ 153 w 153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96">
                      <a:moveTo>
                        <a:pt x="0" y="96"/>
                      </a:moveTo>
                      <a:lnTo>
                        <a:pt x="101" y="96"/>
                      </a:lnTo>
                      <a:lnTo>
                        <a:pt x="153" y="0"/>
                      </a:lnTo>
                      <a:lnTo>
                        <a:pt x="51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7" name="Freeform 322"/>
                <p:cNvSpPr>
                  <a:spLocks/>
                </p:cNvSpPr>
                <p:nvPr/>
              </p:nvSpPr>
              <p:spPr bwMode="auto">
                <a:xfrm>
                  <a:off x="2703" y="1823"/>
                  <a:ext cx="85" cy="223"/>
                </a:xfrm>
                <a:custGeom>
                  <a:avLst/>
                  <a:gdLst>
                    <a:gd name="T0" fmla="*/ 0 w 52"/>
                    <a:gd name="T1" fmla="*/ 223 h 288"/>
                    <a:gd name="T2" fmla="*/ 85 w 52"/>
                    <a:gd name="T3" fmla="*/ 149 h 288"/>
                    <a:gd name="T4" fmla="*/ 85 w 52"/>
                    <a:gd name="T5" fmla="*/ 0 h 288"/>
                    <a:gd name="T6" fmla="*/ 0 w 52"/>
                    <a:gd name="T7" fmla="*/ 74 h 288"/>
                    <a:gd name="T8" fmla="*/ 0 w 52"/>
                    <a:gd name="T9" fmla="*/ 223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8"/>
                    <a:gd name="T17" fmla="*/ 52 w 52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8">
                      <a:moveTo>
                        <a:pt x="0" y="288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8" name="Line 323"/>
                <p:cNvSpPr>
                  <a:spLocks noChangeShapeType="1"/>
                </p:cNvSpPr>
                <p:nvPr/>
              </p:nvSpPr>
              <p:spPr bwMode="auto">
                <a:xfrm flipH="1">
                  <a:off x="2702" y="1823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69" name="Line 324"/>
                <p:cNvSpPr>
                  <a:spLocks noChangeShapeType="1"/>
                </p:cNvSpPr>
                <p:nvPr/>
              </p:nvSpPr>
              <p:spPr bwMode="auto">
                <a:xfrm flipH="1">
                  <a:off x="2689" y="1835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0" name="Line 325"/>
                <p:cNvSpPr>
                  <a:spLocks noChangeShapeType="1"/>
                </p:cNvSpPr>
                <p:nvPr/>
              </p:nvSpPr>
              <p:spPr bwMode="auto">
                <a:xfrm flipH="1">
                  <a:off x="2674" y="1848"/>
                  <a:ext cx="5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1" name="Line 326"/>
                <p:cNvSpPr>
                  <a:spLocks noChangeShapeType="1"/>
                </p:cNvSpPr>
                <p:nvPr/>
              </p:nvSpPr>
              <p:spPr bwMode="auto">
                <a:xfrm flipH="1">
                  <a:off x="2663" y="1860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2" name="Line 327"/>
                <p:cNvSpPr>
                  <a:spLocks noChangeShapeType="1"/>
                </p:cNvSpPr>
                <p:nvPr/>
              </p:nvSpPr>
              <p:spPr bwMode="auto">
                <a:xfrm flipH="1">
                  <a:off x="2650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3" name="Line 328"/>
                <p:cNvSpPr>
                  <a:spLocks noChangeShapeType="1"/>
                </p:cNvSpPr>
                <p:nvPr/>
              </p:nvSpPr>
              <p:spPr bwMode="auto">
                <a:xfrm flipH="1">
                  <a:off x="2637" y="1883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4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2624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5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14" y="1898"/>
                  <a:ext cx="167" cy="148"/>
                </a:xfrm>
                <a:prstGeom prst="rect">
                  <a:avLst/>
                </a:prstGeom>
                <a:solidFill>
                  <a:srgbClr val="C29561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6" name="Freeform 331"/>
                <p:cNvSpPr>
                  <a:spLocks/>
                </p:cNvSpPr>
                <p:nvPr/>
              </p:nvSpPr>
              <p:spPr bwMode="auto">
                <a:xfrm>
                  <a:off x="2214" y="1823"/>
                  <a:ext cx="250" cy="75"/>
                </a:xfrm>
                <a:custGeom>
                  <a:avLst/>
                  <a:gdLst>
                    <a:gd name="T0" fmla="*/ 0 w 154"/>
                    <a:gd name="T1" fmla="*/ 75 h 96"/>
                    <a:gd name="T2" fmla="*/ 167 w 154"/>
                    <a:gd name="T3" fmla="*/ 75 h 96"/>
                    <a:gd name="T4" fmla="*/ 250 w 154"/>
                    <a:gd name="T5" fmla="*/ 0 h 96"/>
                    <a:gd name="T6" fmla="*/ 84 w 154"/>
                    <a:gd name="T7" fmla="*/ 0 h 96"/>
                    <a:gd name="T8" fmla="*/ 0 w 154"/>
                    <a:gd name="T9" fmla="*/ 75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6"/>
                    <a:gd name="T17" fmla="*/ 154 w 154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6">
                      <a:moveTo>
                        <a:pt x="0" y="96"/>
                      </a:moveTo>
                      <a:lnTo>
                        <a:pt x="103" y="96"/>
                      </a:lnTo>
                      <a:lnTo>
                        <a:pt x="154" y="0"/>
                      </a:lnTo>
                      <a:lnTo>
                        <a:pt x="52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7" name="Line 332"/>
                <p:cNvSpPr>
                  <a:spLocks noChangeShapeType="1"/>
                </p:cNvSpPr>
                <p:nvPr/>
              </p:nvSpPr>
              <p:spPr bwMode="auto">
                <a:xfrm flipH="1">
                  <a:off x="2379" y="1823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8" name="Line 333"/>
                <p:cNvSpPr>
                  <a:spLocks noChangeShapeType="1"/>
                </p:cNvSpPr>
                <p:nvPr/>
              </p:nvSpPr>
              <p:spPr bwMode="auto">
                <a:xfrm flipH="1">
                  <a:off x="2365" y="1835"/>
                  <a:ext cx="3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79" name="Line 334"/>
                <p:cNvSpPr>
                  <a:spLocks noChangeShapeType="1"/>
                </p:cNvSpPr>
                <p:nvPr/>
              </p:nvSpPr>
              <p:spPr bwMode="auto">
                <a:xfrm flipH="1">
                  <a:off x="2352" y="1848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0" name="Line 335"/>
                <p:cNvSpPr>
                  <a:spLocks noChangeShapeType="1"/>
                </p:cNvSpPr>
                <p:nvPr/>
              </p:nvSpPr>
              <p:spPr bwMode="auto">
                <a:xfrm flipH="1">
                  <a:off x="2341" y="1860"/>
                  <a:ext cx="1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1" name="Line 336"/>
                <p:cNvSpPr>
                  <a:spLocks noChangeShapeType="1"/>
                </p:cNvSpPr>
                <p:nvPr/>
              </p:nvSpPr>
              <p:spPr bwMode="auto">
                <a:xfrm flipH="1">
                  <a:off x="2326" y="1871"/>
                  <a:ext cx="3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2" name="Line 337"/>
                <p:cNvSpPr>
                  <a:spLocks noChangeShapeType="1"/>
                </p:cNvSpPr>
                <p:nvPr/>
              </p:nvSpPr>
              <p:spPr bwMode="auto">
                <a:xfrm flipH="1">
                  <a:off x="2315" y="188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3" name="Line 338"/>
                <p:cNvSpPr>
                  <a:spLocks noChangeShapeType="1"/>
                </p:cNvSpPr>
                <p:nvPr/>
              </p:nvSpPr>
              <p:spPr bwMode="auto">
                <a:xfrm flipH="1">
                  <a:off x="2300" y="1893"/>
                  <a:ext cx="1" cy="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4" name="Freeform 339"/>
                <p:cNvSpPr>
                  <a:spLocks/>
                </p:cNvSpPr>
                <p:nvPr/>
              </p:nvSpPr>
              <p:spPr bwMode="auto">
                <a:xfrm>
                  <a:off x="2785" y="1752"/>
                  <a:ext cx="84" cy="221"/>
                </a:xfrm>
                <a:custGeom>
                  <a:avLst/>
                  <a:gdLst>
                    <a:gd name="T0" fmla="*/ 0 w 52"/>
                    <a:gd name="T1" fmla="*/ 221 h 289"/>
                    <a:gd name="T2" fmla="*/ 84 w 52"/>
                    <a:gd name="T3" fmla="*/ 147 h 289"/>
                    <a:gd name="T4" fmla="*/ 84 w 52"/>
                    <a:gd name="T5" fmla="*/ 0 h 289"/>
                    <a:gd name="T6" fmla="*/ 0 w 52"/>
                    <a:gd name="T7" fmla="*/ 73 h 289"/>
                    <a:gd name="T8" fmla="*/ 0 w 52"/>
                    <a:gd name="T9" fmla="*/ 221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289"/>
                    <a:gd name="T17" fmla="*/ 52 w 52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289">
                      <a:moveTo>
                        <a:pt x="0" y="289"/>
                      </a:moveTo>
                      <a:lnTo>
                        <a:pt x="52" y="192"/>
                      </a:lnTo>
                      <a:lnTo>
                        <a:pt x="52" y="0"/>
                      </a:lnTo>
                      <a:lnTo>
                        <a:pt x="0" y="96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5" name="Freeform 340"/>
                <p:cNvSpPr>
                  <a:spLocks/>
                </p:cNvSpPr>
                <p:nvPr/>
              </p:nvSpPr>
              <p:spPr bwMode="auto">
                <a:xfrm>
                  <a:off x="2287" y="1751"/>
                  <a:ext cx="251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6 w 154"/>
                    <a:gd name="T3" fmla="*/ 72 h 95"/>
                    <a:gd name="T4" fmla="*/ 251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6" name="Line 341"/>
                <p:cNvSpPr>
                  <a:spLocks noChangeShapeType="1"/>
                </p:cNvSpPr>
                <p:nvPr/>
              </p:nvSpPr>
              <p:spPr bwMode="auto">
                <a:xfrm flipH="1">
                  <a:off x="2450" y="1751"/>
                  <a:ext cx="3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7" name="Line 342"/>
                <p:cNvSpPr>
                  <a:spLocks noChangeShapeType="1"/>
                </p:cNvSpPr>
                <p:nvPr/>
              </p:nvSpPr>
              <p:spPr bwMode="auto">
                <a:xfrm flipH="1">
                  <a:off x="2437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8" name="Line 343"/>
                <p:cNvSpPr>
                  <a:spLocks noChangeShapeType="1"/>
                </p:cNvSpPr>
                <p:nvPr/>
              </p:nvSpPr>
              <p:spPr bwMode="auto">
                <a:xfrm flipH="1">
                  <a:off x="2422" y="1776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89" name="Line 344"/>
                <p:cNvSpPr>
                  <a:spLocks noChangeShapeType="1"/>
                </p:cNvSpPr>
                <p:nvPr/>
              </p:nvSpPr>
              <p:spPr bwMode="auto">
                <a:xfrm flipH="1">
                  <a:off x="2409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0" name="Line 345"/>
                <p:cNvSpPr>
                  <a:spLocks noChangeShapeType="1"/>
                </p:cNvSpPr>
                <p:nvPr/>
              </p:nvSpPr>
              <p:spPr bwMode="auto">
                <a:xfrm flipH="1">
                  <a:off x="2394" y="1800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1" name="Line 346"/>
                <p:cNvSpPr>
                  <a:spLocks noChangeShapeType="1"/>
                </p:cNvSpPr>
                <p:nvPr/>
              </p:nvSpPr>
              <p:spPr bwMode="auto">
                <a:xfrm flipH="1">
                  <a:off x="2381" y="181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2" name="Freeform 347"/>
                <p:cNvSpPr>
                  <a:spLocks/>
                </p:cNvSpPr>
                <p:nvPr/>
              </p:nvSpPr>
              <p:spPr bwMode="auto">
                <a:xfrm>
                  <a:off x="2458" y="1751"/>
                  <a:ext cx="250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7 w 154"/>
                    <a:gd name="T3" fmla="*/ 72 h 95"/>
                    <a:gd name="T4" fmla="*/ 250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3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3" name="Line 348"/>
                <p:cNvSpPr>
                  <a:spLocks noChangeShapeType="1"/>
                </p:cNvSpPr>
                <p:nvPr/>
              </p:nvSpPr>
              <p:spPr bwMode="auto">
                <a:xfrm flipH="1">
                  <a:off x="2624" y="175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4" name="Line 349"/>
                <p:cNvSpPr>
                  <a:spLocks noChangeShapeType="1"/>
                </p:cNvSpPr>
                <p:nvPr/>
              </p:nvSpPr>
              <p:spPr bwMode="auto">
                <a:xfrm flipH="1">
                  <a:off x="2609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5" name="Line 350"/>
                <p:cNvSpPr>
                  <a:spLocks noChangeShapeType="1"/>
                </p:cNvSpPr>
                <p:nvPr/>
              </p:nvSpPr>
              <p:spPr bwMode="auto">
                <a:xfrm flipH="1">
                  <a:off x="2596" y="1774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6" name="Line 351"/>
                <p:cNvSpPr>
                  <a:spLocks noChangeShapeType="1"/>
                </p:cNvSpPr>
                <p:nvPr/>
              </p:nvSpPr>
              <p:spPr bwMode="auto">
                <a:xfrm flipH="1">
                  <a:off x="2581" y="178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7" name="Line 352"/>
                <p:cNvSpPr>
                  <a:spLocks noChangeShapeType="1"/>
                </p:cNvSpPr>
                <p:nvPr/>
              </p:nvSpPr>
              <p:spPr bwMode="auto">
                <a:xfrm flipH="1">
                  <a:off x="2568" y="1798"/>
                  <a:ext cx="4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8" name="Line 353"/>
                <p:cNvSpPr>
                  <a:spLocks noChangeShapeType="1"/>
                </p:cNvSpPr>
                <p:nvPr/>
              </p:nvSpPr>
              <p:spPr bwMode="auto">
                <a:xfrm flipH="1">
                  <a:off x="2554" y="1809"/>
                  <a:ext cx="3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99" name="Line 354"/>
                <p:cNvSpPr>
                  <a:spLocks noChangeShapeType="1"/>
                </p:cNvSpPr>
                <p:nvPr/>
              </p:nvSpPr>
              <p:spPr bwMode="auto">
                <a:xfrm flipH="1">
                  <a:off x="2542" y="1822"/>
                  <a:ext cx="2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0" name="Freeform 355"/>
                <p:cNvSpPr>
                  <a:spLocks/>
                </p:cNvSpPr>
                <p:nvPr/>
              </p:nvSpPr>
              <p:spPr bwMode="auto">
                <a:xfrm>
                  <a:off x="2619" y="1751"/>
                  <a:ext cx="250" cy="72"/>
                </a:xfrm>
                <a:custGeom>
                  <a:avLst/>
                  <a:gdLst>
                    <a:gd name="T0" fmla="*/ 0 w 154"/>
                    <a:gd name="T1" fmla="*/ 72 h 95"/>
                    <a:gd name="T2" fmla="*/ 166 w 154"/>
                    <a:gd name="T3" fmla="*/ 72 h 95"/>
                    <a:gd name="T4" fmla="*/ 250 w 154"/>
                    <a:gd name="T5" fmla="*/ 0 h 95"/>
                    <a:gd name="T6" fmla="*/ 83 w 154"/>
                    <a:gd name="T7" fmla="*/ 0 h 95"/>
                    <a:gd name="T8" fmla="*/ 0 w 154"/>
                    <a:gd name="T9" fmla="*/ 72 h 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95"/>
                    <a:gd name="T17" fmla="*/ 154 w 154"/>
                    <a:gd name="T18" fmla="*/ 95 h 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95">
                      <a:moveTo>
                        <a:pt x="0" y="95"/>
                      </a:moveTo>
                      <a:lnTo>
                        <a:pt x="102" y="95"/>
                      </a:lnTo>
                      <a:lnTo>
                        <a:pt x="154" y="0"/>
                      </a:lnTo>
                      <a:lnTo>
                        <a:pt x="51" y="0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C29561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1" name="Line 356"/>
                <p:cNvSpPr>
                  <a:spLocks noChangeShapeType="1"/>
                </p:cNvSpPr>
                <p:nvPr/>
              </p:nvSpPr>
              <p:spPr bwMode="auto">
                <a:xfrm flipH="1">
                  <a:off x="2783" y="1751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2" name="Line 357"/>
                <p:cNvSpPr>
                  <a:spLocks noChangeShapeType="1"/>
                </p:cNvSpPr>
                <p:nvPr/>
              </p:nvSpPr>
              <p:spPr bwMode="auto">
                <a:xfrm flipH="1">
                  <a:off x="2770" y="1763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3" name="Line 358"/>
                <p:cNvSpPr>
                  <a:spLocks noChangeShapeType="1"/>
                </p:cNvSpPr>
                <p:nvPr/>
              </p:nvSpPr>
              <p:spPr bwMode="auto">
                <a:xfrm flipH="1">
                  <a:off x="2755" y="1776"/>
                  <a:ext cx="2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4" name="Line 359"/>
                <p:cNvSpPr>
                  <a:spLocks noChangeShapeType="1"/>
                </p:cNvSpPr>
                <p:nvPr/>
              </p:nvSpPr>
              <p:spPr bwMode="auto">
                <a:xfrm flipH="1">
                  <a:off x="2742" y="1786"/>
                  <a:ext cx="2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5" name="Line 360"/>
                <p:cNvSpPr>
                  <a:spLocks noChangeShapeType="1"/>
                </p:cNvSpPr>
                <p:nvPr/>
              </p:nvSpPr>
              <p:spPr bwMode="auto">
                <a:xfrm flipH="1">
                  <a:off x="2728" y="1800"/>
                  <a:ext cx="1" cy="2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6" name="Line 361"/>
                <p:cNvSpPr>
                  <a:spLocks noChangeShapeType="1"/>
                </p:cNvSpPr>
                <p:nvPr/>
              </p:nvSpPr>
              <p:spPr bwMode="auto">
                <a:xfrm flipH="1">
                  <a:off x="2715" y="1811"/>
                  <a:ext cx="1" cy="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07" name="Line 362"/>
                <p:cNvSpPr>
                  <a:spLocks noChangeShapeType="1"/>
                </p:cNvSpPr>
                <p:nvPr/>
              </p:nvSpPr>
              <p:spPr bwMode="auto">
                <a:xfrm>
                  <a:off x="2173" y="2394"/>
                  <a:ext cx="517" cy="1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464" name="Text Box 363"/>
              <p:cNvSpPr txBox="1">
                <a:spLocks noChangeArrowheads="1"/>
              </p:cNvSpPr>
              <p:nvPr/>
            </p:nvSpPr>
            <p:spPr bwMode="auto">
              <a:xfrm>
                <a:off x="1493" y="1484"/>
                <a:ext cx="31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 b="1">
                    <a:solidFill>
                      <a:schemeClr val="tx1"/>
                    </a:solidFill>
                  </a:rPr>
                  <a:t>收货</a:t>
                </a:r>
              </a:p>
            </p:txBody>
          </p:sp>
        </p:grpSp>
        <p:sp>
          <p:nvSpPr>
            <p:cNvPr id="9461" name="Line 364"/>
            <p:cNvSpPr>
              <a:spLocks noChangeShapeType="1"/>
            </p:cNvSpPr>
            <p:nvPr/>
          </p:nvSpPr>
          <p:spPr bwMode="auto">
            <a:xfrm>
              <a:off x="1152" y="1296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231" name="Line 365"/>
          <p:cNvSpPr>
            <a:spLocks noChangeShapeType="1"/>
          </p:cNvSpPr>
          <p:nvPr/>
        </p:nvSpPr>
        <p:spPr bwMode="auto">
          <a:xfrm>
            <a:off x="4953000" y="5334000"/>
            <a:ext cx="685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Group 366"/>
          <p:cNvGrpSpPr>
            <a:grpSpLocks/>
          </p:cNvGrpSpPr>
          <p:nvPr/>
        </p:nvGrpSpPr>
        <p:grpSpPr bwMode="auto">
          <a:xfrm>
            <a:off x="4267200" y="5029200"/>
            <a:ext cx="590550" cy="930275"/>
            <a:chOff x="2688" y="3168"/>
            <a:chExt cx="372" cy="586"/>
          </a:xfrm>
        </p:grpSpPr>
        <p:grpSp>
          <p:nvGrpSpPr>
            <p:cNvPr id="10" name="Group 367"/>
            <p:cNvGrpSpPr>
              <a:grpSpLocks/>
            </p:cNvGrpSpPr>
            <p:nvPr/>
          </p:nvGrpSpPr>
          <p:grpSpPr bwMode="auto">
            <a:xfrm>
              <a:off x="2688" y="3168"/>
              <a:ext cx="372" cy="342"/>
              <a:chOff x="3612" y="1914"/>
              <a:chExt cx="289" cy="238"/>
            </a:xfrm>
          </p:grpSpPr>
          <p:sp>
            <p:nvSpPr>
              <p:cNvPr id="9452" name="Rectangle 368"/>
              <p:cNvSpPr>
                <a:spLocks noChangeArrowheads="1"/>
              </p:cNvSpPr>
              <p:nvPr/>
            </p:nvSpPr>
            <p:spPr bwMode="auto">
              <a:xfrm>
                <a:off x="3648" y="2016"/>
                <a:ext cx="145" cy="136"/>
              </a:xfrm>
              <a:prstGeom prst="rect">
                <a:avLst/>
              </a:prstGeom>
              <a:solidFill>
                <a:srgbClr val="6E550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3" name="Freeform 369"/>
              <p:cNvSpPr>
                <a:spLocks/>
              </p:cNvSpPr>
              <p:nvPr/>
            </p:nvSpPr>
            <p:spPr bwMode="auto">
              <a:xfrm>
                <a:off x="3648" y="1948"/>
                <a:ext cx="217" cy="68"/>
              </a:xfrm>
              <a:custGeom>
                <a:avLst/>
                <a:gdLst>
                  <a:gd name="T0" fmla="*/ 0 w 250"/>
                  <a:gd name="T1" fmla="*/ 68 h 79"/>
                  <a:gd name="T2" fmla="*/ 72 w 250"/>
                  <a:gd name="T3" fmla="*/ 0 h 79"/>
                  <a:gd name="T4" fmla="*/ 217 w 250"/>
                  <a:gd name="T5" fmla="*/ 0 h 79"/>
                  <a:gd name="T6" fmla="*/ 145 w 250"/>
                  <a:gd name="T7" fmla="*/ 68 h 79"/>
                  <a:gd name="T8" fmla="*/ 0 w 250"/>
                  <a:gd name="T9" fmla="*/ 68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0"/>
                  <a:gd name="T16" fmla="*/ 0 h 79"/>
                  <a:gd name="T17" fmla="*/ 250 w 25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0" h="79">
                    <a:moveTo>
                      <a:pt x="0" y="79"/>
                    </a:moveTo>
                    <a:lnTo>
                      <a:pt x="83" y="0"/>
                    </a:lnTo>
                    <a:lnTo>
                      <a:pt x="250" y="0"/>
                    </a:lnTo>
                    <a:lnTo>
                      <a:pt x="167" y="79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E1C8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4" name="Freeform 370"/>
              <p:cNvSpPr>
                <a:spLocks/>
              </p:cNvSpPr>
              <p:nvPr/>
            </p:nvSpPr>
            <p:spPr bwMode="auto">
              <a:xfrm>
                <a:off x="3793" y="1948"/>
                <a:ext cx="72" cy="204"/>
              </a:xfrm>
              <a:custGeom>
                <a:avLst/>
                <a:gdLst>
                  <a:gd name="T0" fmla="*/ 0 w 83"/>
                  <a:gd name="T1" fmla="*/ 204 h 236"/>
                  <a:gd name="T2" fmla="*/ 72 w 83"/>
                  <a:gd name="T3" fmla="*/ 136 h 236"/>
                  <a:gd name="T4" fmla="*/ 72 w 83"/>
                  <a:gd name="T5" fmla="*/ 0 h 236"/>
                  <a:gd name="T6" fmla="*/ 0 w 83"/>
                  <a:gd name="T7" fmla="*/ 68 h 236"/>
                  <a:gd name="T8" fmla="*/ 0 w 83"/>
                  <a:gd name="T9" fmla="*/ 204 h 2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236"/>
                  <a:gd name="T17" fmla="*/ 83 w 83"/>
                  <a:gd name="T18" fmla="*/ 236 h 2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236">
                    <a:moveTo>
                      <a:pt x="0" y="236"/>
                    </a:moveTo>
                    <a:lnTo>
                      <a:pt x="83" y="157"/>
                    </a:lnTo>
                    <a:lnTo>
                      <a:pt x="83" y="0"/>
                    </a:lnTo>
                    <a:lnTo>
                      <a:pt x="0" y="79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997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5" name="Freeform 371"/>
              <p:cNvSpPr>
                <a:spLocks/>
              </p:cNvSpPr>
              <p:nvPr/>
            </p:nvSpPr>
            <p:spPr bwMode="auto">
              <a:xfrm>
                <a:off x="3793" y="1931"/>
                <a:ext cx="108" cy="85"/>
              </a:xfrm>
              <a:custGeom>
                <a:avLst/>
                <a:gdLst>
                  <a:gd name="T0" fmla="*/ 0 w 125"/>
                  <a:gd name="T1" fmla="*/ 85 h 98"/>
                  <a:gd name="T2" fmla="*/ 49 w 125"/>
                  <a:gd name="T3" fmla="*/ 59 h 98"/>
                  <a:gd name="T4" fmla="*/ 108 w 125"/>
                  <a:gd name="T5" fmla="*/ 0 h 98"/>
                  <a:gd name="T6" fmla="*/ 72 w 125"/>
                  <a:gd name="T7" fmla="*/ 16 h 98"/>
                  <a:gd name="T8" fmla="*/ 0 w 125"/>
                  <a:gd name="T9" fmla="*/ 85 h 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98"/>
                  <a:gd name="T17" fmla="*/ 125 w 125"/>
                  <a:gd name="T18" fmla="*/ 98 h 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98">
                    <a:moveTo>
                      <a:pt x="0" y="98"/>
                    </a:moveTo>
                    <a:lnTo>
                      <a:pt x="57" y="68"/>
                    </a:lnTo>
                    <a:lnTo>
                      <a:pt x="125" y="0"/>
                    </a:lnTo>
                    <a:lnTo>
                      <a:pt x="83" y="1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E1C8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6" name="Freeform 372"/>
              <p:cNvSpPr>
                <a:spLocks/>
              </p:cNvSpPr>
              <p:nvPr/>
            </p:nvSpPr>
            <p:spPr bwMode="auto">
              <a:xfrm>
                <a:off x="3612" y="1931"/>
                <a:ext cx="108" cy="85"/>
              </a:xfrm>
              <a:custGeom>
                <a:avLst/>
                <a:gdLst>
                  <a:gd name="T0" fmla="*/ 108 w 125"/>
                  <a:gd name="T1" fmla="*/ 16 h 98"/>
                  <a:gd name="T2" fmla="*/ 72 w 125"/>
                  <a:gd name="T3" fmla="*/ 0 h 98"/>
                  <a:gd name="T4" fmla="*/ 0 w 125"/>
                  <a:gd name="T5" fmla="*/ 68 h 98"/>
                  <a:gd name="T6" fmla="*/ 36 w 125"/>
                  <a:gd name="T7" fmla="*/ 85 h 98"/>
                  <a:gd name="T8" fmla="*/ 108 w 125"/>
                  <a:gd name="T9" fmla="*/ 16 h 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98"/>
                  <a:gd name="T17" fmla="*/ 125 w 125"/>
                  <a:gd name="T18" fmla="*/ 98 h 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98">
                    <a:moveTo>
                      <a:pt x="125" y="19"/>
                    </a:moveTo>
                    <a:lnTo>
                      <a:pt x="83" y="0"/>
                    </a:lnTo>
                    <a:lnTo>
                      <a:pt x="0" y="78"/>
                    </a:lnTo>
                    <a:lnTo>
                      <a:pt x="42" y="98"/>
                    </a:lnTo>
                    <a:lnTo>
                      <a:pt x="125" y="19"/>
                    </a:lnTo>
                    <a:close/>
                  </a:path>
                </a:pathLst>
              </a:custGeom>
              <a:solidFill>
                <a:srgbClr val="9976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7" name="Freeform 373"/>
              <p:cNvSpPr>
                <a:spLocks/>
              </p:cNvSpPr>
              <p:nvPr/>
            </p:nvSpPr>
            <p:spPr bwMode="auto">
              <a:xfrm>
                <a:off x="3720" y="1948"/>
                <a:ext cx="145" cy="68"/>
              </a:xfrm>
              <a:custGeom>
                <a:avLst/>
                <a:gdLst>
                  <a:gd name="T0" fmla="*/ 0 w 167"/>
                  <a:gd name="T1" fmla="*/ 0 h 79"/>
                  <a:gd name="T2" fmla="*/ 73 w 167"/>
                  <a:gd name="T3" fmla="*/ 68 h 79"/>
                  <a:gd name="T4" fmla="*/ 145 w 167"/>
                  <a:gd name="T5" fmla="*/ 0 h 79"/>
                  <a:gd name="T6" fmla="*/ 0 w 167"/>
                  <a:gd name="T7" fmla="*/ 0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7"/>
                  <a:gd name="T13" fmla="*/ 0 h 79"/>
                  <a:gd name="T14" fmla="*/ 167 w 167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7" h="79">
                    <a:moveTo>
                      <a:pt x="0" y="0"/>
                    </a:moveTo>
                    <a:lnTo>
                      <a:pt x="84" y="79"/>
                    </a:lnTo>
                    <a:lnTo>
                      <a:pt x="1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8" name="Freeform 374"/>
              <p:cNvSpPr>
                <a:spLocks/>
              </p:cNvSpPr>
              <p:nvPr/>
            </p:nvSpPr>
            <p:spPr bwMode="auto">
              <a:xfrm>
                <a:off x="3630" y="1982"/>
                <a:ext cx="163" cy="34"/>
              </a:xfrm>
              <a:custGeom>
                <a:avLst/>
                <a:gdLst>
                  <a:gd name="T0" fmla="*/ 18 w 188"/>
                  <a:gd name="T1" fmla="*/ 34 h 39"/>
                  <a:gd name="T2" fmla="*/ 0 w 188"/>
                  <a:gd name="T3" fmla="*/ 0 h 39"/>
                  <a:gd name="T4" fmla="*/ 140 w 188"/>
                  <a:gd name="T5" fmla="*/ 0 h 39"/>
                  <a:gd name="T6" fmla="*/ 163 w 188"/>
                  <a:gd name="T7" fmla="*/ 34 h 39"/>
                  <a:gd name="T8" fmla="*/ 18 w 188"/>
                  <a:gd name="T9" fmla="*/ 3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8"/>
                  <a:gd name="T16" fmla="*/ 0 h 39"/>
                  <a:gd name="T17" fmla="*/ 188 w 188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8" h="39">
                    <a:moveTo>
                      <a:pt x="21" y="39"/>
                    </a:moveTo>
                    <a:lnTo>
                      <a:pt x="0" y="0"/>
                    </a:lnTo>
                    <a:lnTo>
                      <a:pt x="162" y="0"/>
                    </a:lnTo>
                    <a:lnTo>
                      <a:pt x="188" y="39"/>
                    </a:lnTo>
                    <a:lnTo>
                      <a:pt x="21" y="39"/>
                    </a:lnTo>
                    <a:close/>
                  </a:path>
                </a:pathLst>
              </a:custGeom>
              <a:solidFill>
                <a:srgbClr val="6E550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59" name="Freeform 375"/>
              <p:cNvSpPr>
                <a:spLocks/>
              </p:cNvSpPr>
              <p:nvPr/>
            </p:nvSpPr>
            <p:spPr bwMode="auto">
              <a:xfrm>
                <a:off x="3720" y="1914"/>
                <a:ext cx="163" cy="34"/>
              </a:xfrm>
              <a:custGeom>
                <a:avLst/>
                <a:gdLst>
                  <a:gd name="T0" fmla="*/ 145 w 188"/>
                  <a:gd name="T1" fmla="*/ 34 h 39"/>
                  <a:gd name="T2" fmla="*/ 163 w 188"/>
                  <a:gd name="T3" fmla="*/ 0 h 39"/>
                  <a:gd name="T4" fmla="*/ 18 w 188"/>
                  <a:gd name="T5" fmla="*/ 0 h 39"/>
                  <a:gd name="T6" fmla="*/ 0 w 188"/>
                  <a:gd name="T7" fmla="*/ 34 h 39"/>
                  <a:gd name="T8" fmla="*/ 145 w 188"/>
                  <a:gd name="T9" fmla="*/ 3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8"/>
                  <a:gd name="T16" fmla="*/ 0 h 39"/>
                  <a:gd name="T17" fmla="*/ 188 w 188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8" h="39">
                    <a:moveTo>
                      <a:pt x="167" y="39"/>
                    </a:moveTo>
                    <a:lnTo>
                      <a:pt x="188" y="0"/>
                    </a:lnTo>
                    <a:lnTo>
                      <a:pt x="21" y="0"/>
                    </a:lnTo>
                    <a:lnTo>
                      <a:pt x="0" y="39"/>
                    </a:lnTo>
                    <a:lnTo>
                      <a:pt x="167" y="39"/>
                    </a:lnTo>
                    <a:close/>
                  </a:path>
                </a:pathLst>
              </a:custGeom>
              <a:solidFill>
                <a:srgbClr val="9976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451" name="Text Box 376"/>
            <p:cNvSpPr txBox="1">
              <a:spLocks noChangeArrowheads="1"/>
            </p:cNvSpPr>
            <p:nvPr/>
          </p:nvSpPr>
          <p:spPr bwMode="auto">
            <a:xfrm>
              <a:off x="2688" y="3581"/>
              <a:ext cx="3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tx1"/>
                  </a:solidFill>
                </a:rPr>
                <a:t>包装</a:t>
              </a:r>
            </a:p>
          </p:txBody>
        </p:sp>
      </p:grpSp>
      <p:grpSp>
        <p:nvGrpSpPr>
          <p:cNvPr id="11" name="Group 377"/>
          <p:cNvGrpSpPr>
            <a:grpSpLocks/>
          </p:cNvGrpSpPr>
          <p:nvPr/>
        </p:nvGrpSpPr>
        <p:grpSpPr bwMode="auto">
          <a:xfrm>
            <a:off x="5867400" y="5105400"/>
            <a:ext cx="533400" cy="854075"/>
            <a:chOff x="3696" y="3216"/>
            <a:chExt cx="336" cy="538"/>
          </a:xfrm>
        </p:grpSpPr>
        <p:grpSp>
          <p:nvGrpSpPr>
            <p:cNvPr id="12" name="Group 378"/>
            <p:cNvGrpSpPr>
              <a:grpSpLocks/>
            </p:cNvGrpSpPr>
            <p:nvPr/>
          </p:nvGrpSpPr>
          <p:grpSpPr bwMode="auto">
            <a:xfrm>
              <a:off x="3696" y="3216"/>
              <a:ext cx="336" cy="336"/>
              <a:chOff x="2740" y="2917"/>
              <a:chExt cx="624" cy="548"/>
            </a:xfrm>
          </p:grpSpPr>
          <p:sp>
            <p:nvSpPr>
              <p:cNvPr id="9443" name="Freeform 379"/>
              <p:cNvSpPr>
                <a:spLocks/>
              </p:cNvSpPr>
              <p:nvPr/>
            </p:nvSpPr>
            <p:spPr bwMode="auto">
              <a:xfrm>
                <a:off x="3024" y="2976"/>
                <a:ext cx="340" cy="489"/>
              </a:xfrm>
              <a:custGeom>
                <a:avLst/>
                <a:gdLst>
                  <a:gd name="T0" fmla="*/ 0 w 2469"/>
                  <a:gd name="T1" fmla="*/ 489 h 3546"/>
                  <a:gd name="T2" fmla="*/ 0 w 2469"/>
                  <a:gd name="T3" fmla="*/ 108 h 3546"/>
                  <a:gd name="T4" fmla="*/ 340 w 2469"/>
                  <a:gd name="T5" fmla="*/ 0 h 3546"/>
                  <a:gd name="T6" fmla="*/ 340 w 2469"/>
                  <a:gd name="T7" fmla="*/ 317 h 3546"/>
                  <a:gd name="T8" fmla="*/ 0 w 2469"/>
                  <a:gd name="T9" fmla="*/ 489 h 3546"/>
                  <a:gd name="T10" fmla="*/ 0 w 2469"/>
                  <a:gd name="T11" fmla="*/ 489 h 3546"/>
                  <a:gd name="T12" fmla="*/ 0 w 2469"/>
                  <a:gd name="T13" fmla="*/ 489 h 35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9"/>
                  <a:gd name="T22" fmla="*/ 0 h 3546"/>
                  <a:gd name="T23" fmla="*/ 2469 w 2469"/>
                  <a:gd name="T24" fmla="*/ 3546 h 35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9" h="3546">
                    <a:moveTo>
                      <a:pt x="0" y="3546"/>
                    </a:moveTo>
                    <a:lnTo>
                      <a:pt x="0" y="783"/>
                    </a:lnTo>
                    <a:lnTo>
                      <a:pt x="2469" y="0"/>
                    </a:lnTo>
                    <a:lnTo>
                      <a:pt x="2469" y="2297"/>
                    </a:lnTo>
                    <a:lnTo>
                      <a:pt x="0" y="3546"/>
                    </a:lnTo>
                    <a:close/>
                  </a:path>
                </a:pathLst>
              </a:custGeom>
              <a:solidFill>
                <a:srgbClr val="997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4" name="Freeform 380"/>
              <p:cNvSpPr>
                <a:spLocks/>
              </p:cNvSpPr>
              <p:nvPr/>
            </p:nvSpPr>
            <p:spPr bwMode="auto">
              <a:xfrm>
                <a:off x="2740" y="3003"/>
                <a:ext cx="284" cy="462"/>
              </a:xfrm>
              <a:custGeom>
                <a:avLst/>
                <a:gdLst>
                  <a:gd name="T0" fmla="*/ 284 w 2061"/>
                  <a:gd name="T1" fmla="*/ 462 h 3349"/>
                  <a:gd name="T2" fmla="*/ 0 w 2061"/>
                  <a:gd name="T3" fmla="*/ 334 h 3349"/>
                  <a:gd name="T4" fmla="*/ 0 w 2061"/>
                  <a:gd name="T5" fmla="*/ 0 h 3349"/>
                  <a:gd name="T6" fmla="*/ 284 w 2061"/>
                  <a:gd name="T7" fmla="*/ 81 h 3349"/>
                  <a:gd name="T8" fmla="*/ 284 w 2061"/>
                  <a:gd name="T9" fmla="*/ 462 h 3349"/>
                  <a:gd name="T10" fmla="*/ 284 w 2061"/>
                  <a:gd name="T11" fmla="*/ 462 h 3349"/>
                  <a:gd name="T12" fmla="*/ 284 w 2061"/>
                  <a:gd name="T13" fmla="*/ 462 h 33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61"/>
                  <a:gd name="T22" fmla="*/ 0 h 3349"/>
                  <a:gd name="T23" fmla="*/ 2061 w 2061"/>
                  <a:gd name="T24" fmla="*/ 3349 h 33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61" h="3349">
                    <a:moveTo>
                      <a:pt x="2061" y="3349"/>
                    </a:moveTo>
                    <a:lnTo>
                      <a:pt x="0" y="2422"/>
                    </a:lnTo>
                    <a:lnTo>
                      <a:pt x="0" y="0"/>
                    </a:lnTo>
                    <a:lnTo>
                      <a:pt x="2061" y="586"/>
                    </a:lnTo>
                    <a:lnTo>
                      <a:pt x="2061" y="3349"/>
                    </a:lnTo>
                    <a:close/>
                  </a:path>
                </a:pathLst>
              </a:custGeom>
              <a:solidFill>
                <a:srgbClr val="6E550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5" name="Freeform 381"/>
              <p:cNvSpPr>
                <a:spLocks/>
              </p:cNvSpPr>
              <p:nvPr/>
            </p:nvSpPr>
            <p:spPr bwMode="auto">
              <a:xfrm>
                <a:off x="2740" y="2917"/>
                <a:ext cx="624" cy="167"/>
              </a:xfrm>
              <a:custGeom>
                <a:avLst/>
                <a:gdLst>
                  <a:gd name="T0" fmla="*/ 284 w 4526"/>
                  <a:gd name="T1" fmla="*/ 167 h 1210"/>
                  <a:gd name="T2" fmla="*/ 624 w 4526"/>
                  <a:gd name="T3" fmla="*/ 59 h 1210"/>
                  <a:gd name="T4" fmla="*/ 338 w 4526"/>
                  <a:gd name="T5" fmla="*/ 0 h 1210"/>
                  <a:gd name="T6" fmla="*/ 0 w 4526"/>
                  <a:gd name="T7" fmla="*/ 86 h 1210"/>
                  <a:gd name="T8" fmla="*/ 284 w 4526"/>
                  <a:gd name="T9" fmla="*/ 167 h 1210"/>
                  <a:gd name="T10" fmla="*/ 284 w 4526"/>
                  <a:gd name="T11" fmla="*/ 167 h 1210"/>
                  <a:gd name="T12" fmla="*/ 284 w 4526"/>
                  <a:gd name="T13" fmla="*/ 167 h 12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26"/>
                  <a:gd name="T22" fmla="*/ 0 h 1210"/>
                  <a:gd name="T23" fmla="*/ 4526 w 4526"/>
                  <a:gd name="T24" fmla="*/ 1210 h 12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26" h="1210">
                    <a:moveTo>
                      <a:pt x="2057" y="1210"/>
                    </a:moveTo>
                    <a:lnTo>
                      <a:pt x="4526" y="427"/>
                    </a:lnTo>
                    <a:lnTo>
                      <a:pt x="2449" y="0"/>
                    </a:lnTo>
                    <a:lnTo>
                      <a:pt x="0" y="624"/>
                    </a:lnTo>
                    <a:lnTo>
                      <a:pt x="2057" y="1210"/>
                    </a:lnTo>
                    <a:close/>
                  </a:path>
                </a:pathLst>
              </a:custGeom>
              <a:solidFill>
                <a:srgbClr val="C7B1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6" name="Freeform 382"/>
              <p:cNvSpPr>
                <a:spLocks/>
              </p:cNvSpPr>
              <p:nvPr/>
            </p:nvSpPr>
            <p:spPr bwMode="auto">
              <a:xfrm>
                <a:off x="2882" y="2947"/>
                <a:ext cx="482" cy="137"/>
              </a:xfrm>
              <a:custGeom>
                <a:avLst/>
                <a:gdLst>
                  <a:gd name="T0" fmla="*/ 142 w 3497"/>
                  <a:gd name="T1" fmla="*/ 137 h 997"/>
                  <a:gd name="T2" fmla="*/ 482 w 3497"/>
                  <a:gd name="T3" fmla="*/ 29 h 997"/>
                  <a:gd name="T4" fmla="*/ 339 w 3497"/>
                  <a:gd name="T5" fmla="*/ 0 h 997"/>
                  <a:gd name="T6" fmla="*/ 0 w 3497"/>
                  <a:gd name="T7" fmla="*/ 97 h 997"/>
                  <a:gd name="T8" fmla="*/ 142 w 3497"/>
                  <a:gd name="T9" fmla="*/ 137 h 997"/>
                  <a:gd name="T10" fmla="*/ 142 w 3497"/>
                  <a:gd name="T11" fmla="*/ 137 h 997"/>
                  <a:gd name="T12" fmla="*/ 142 w 3497"/>
                  <a:gd name="T13" fmla="*/ 137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97"/>
                  <a:gd name="T22" fmla="*/ 0 h 997"/>
                  <a:gd name="T23" fmla="*/ 3497 w 3497"/>
                  <a:gd name="T24" fmla="*/ 997 h 9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97" h="997">
                    <a:moveTo>
                      <a:pt x="1028" y="997"/>
                    </a:moveTo>
                    <a:lnTo>
                      <a:pt x="3497" y="214"/>
                    </a:lnTo>
                    <a:lnTo>
                      <a:pt x="2458" y="0"/>
                    </a:lnTo>
                    <a:lnTo>
                      <a:pt x="0" y="704"/>
                    </a:lnTo>
                    <a:lnTo>
                      <a:pt x="1028" y="997"/>
                    </a:lnTo>
                    <a:close/>
                  </a:path>
                </a:pathLst>
              </a:custGeom>
              <a:solidFill>
                <a:srgbClr val="E1C8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7" name="Freeform 383"/>
              <p:cNvSpPr>
                <a:spLocks/>
              </p:cNvSpPr>
              <p:nvPr/>
            </p:nvSpPr>
            <p:spPr bwMode="auto">
              <a:xfrm>
                <a:off x="2833" y="2939"/>
                <a:ext cx="428" cy="214"/>
              </a:xfrm>
              <a:custGeom>
                <a:avLst/>
                <a:gdLst>
                  <a:gd name="T0" fmla="*/ 428 w 3108"/>
                  <a:gd name="T1" fmla="*/ 17 h 1549"/>
                  <a:gd name="T2" fmla="*/ 93 w 3108"/>
                  <a:gd name="T3" fmla="*/ 118 h 1549"/>
                  <a:gd name="T4" fmla="*/ 93 w 3108"/>
                  <a:gd name="T5" fmla="*/ 209 h 1549"/>
                  <a:gd name="T6" fmla="*/ 66 w 3108"/>
                  <a:gd name="T7" fmla="*/ 207 h 1549"/>
                  <a:gd name="T8" fmla="*/ 64 w 3108"/>
                  <a:gd name="T9" fmla="*/ 207 h 1549"/>
                  <a:gd name="T10" fmla="*/ 62 w 3108"/>
                  <a:gd name="T11" fmla="*/ 207 h 1549"/>
                  <a:gd name="T12" fmla="*/ 61 w 3108"/>
                  <a:gd name="T13" fmla="*/ 208 h 1549"/>
                  <a:gd name="T14" fmla="*/ 59 w 3108"/>
                  <a:gd name="T15" fmla="*/ 209 h 1549"/>
                  <a:gd name="T16" fmla="*/ 57 w 3108"/>
                  <a:gd name="T17" fmla="*/ 211 h 1549"/>
                  <a:gd name="T18" fmla="*/ 56 w 3108"/>
                  <a:gd name="T19" fmla="*/ 212 h 1549"/>
                  <a:gd name="T20" fmla="*/ 55 w 3108"/>
                  <a:gd name="T21" fmla="*/ 213 h 1549"/>
                  <a:gd name="T22" fmla="*/ 54 w 3108"/>
                  <a:gd name="T23" fmla="*/ 214 h 1549"/>
                  <a:gd name="T24" fmla="*/ 39 w 3108"/>
                  <a:gd name="T25" fmla="*/ 214 h 1549"/>
                  <a:gd name="T26" fmla="*/ 38 w 3108"/>
                  <a:gd name="T27" fmla="*/ 213 h 1549"/>
                  <a:gd name="T28" fmla="*/ 37 w 3108"/>
                  <a:gd name="T29" fmla="*/ 211 h 1549"/>
                  <a:gd name="T30" fmla="*/ 34 w 3108"/>
                  <a:gd name="T31" fmla="*/ 209 h 1549"/>
                  <a:gd name="T32" fmla="*/ 32 w 3108"/>
                  <a:gd name="T33" fmla="*/ 208 h 1549"/>
                  <a:gd name="T34" fmla="*/ 29 w 3108"/>
                  <a:gd name="T35" fmla="*/ 205 h 1549"/>
                  <a:gd name="T36" fmla="*/ 26 w 3108"/>
                  <a:gd name="T37" fmla="*/ 203 h 1549"/>
                  <a:gd name="T38" fmla="*/ 23 w 3108"/>
                  <a:gd name="T39" fmla="*/ 201 h 1549"/>
                  <a:gd name="T40" fmla="*/ 22 w 3108"/>
                  <a:gd name="T41" fmla="*/ 199 h 1549"/>
                  <a:gd name="T42" fmla="*/ 19 w 3108"/>
                  <a:gd name="T43" fmla="*/ 199 h 1549"/>
                  <a:gd name="T44" fmla="*/ 17 w 3108"/>
                  <a:gd name="T45" fmla="*/ 199 h 1549"/>
                  <a:gd name="T46" fmla="*/ 14 w 3108"/>
                  <a:gd name="T47" fmla="*/ 198 h 1549"/>
                  <a:gd name="T48" fmla="*/ 11 w 3108"/>
                  <a:gd name="T49" fmla="*/ 198 h 1549"/>
                  <a:gd name="T50" fmla="*/ 9 w 3108"/>
                  <a:gd name="T51" fmla="*/ 197 h 1549"/>
                  <a:gd name="T52" fmla="*/ 6 w 3108"/>
                  <a:gd name="T53" fmla="*/ 197 h 1549"/>
                  <a:gd name="T54" fmla="*/ 3 w 3108"/>
                  <a:gd name="T55" fmla="*/ 197 h 1549"/>
                  <a:gd name="T56" fmla="*/ 0 w 3108"/>
                  <a:gd name="T57" fmla="*/ 197 h 1549"/>
                  <a:gd name="T58" fmla="*/ 0 w 3108"/>
                  <a:gd name="T59" fmla="*/ 96 h 1549"/>
                  <a:gd name="T60" fmla="*/ 347 w 3108"/>
                  <a:gd name="T61" fmla="*/ 0 h 1549"/>
                  <a:gd name="T62" fmla="*/ 428 w 3108"/>
                  <a:gd name="T63" fmla="*/ 17 h 1549"/>
                  <a:gd name="T64" fmla="*/ 428 w 3108"/>
                  <a:gd name="T65" fmla="*/ 17 h 1549"/>
                  <a:gd name="T66" fmla="*/ 428 w 3108"/>
                  <a:gd name="T67" fmla="*/ 17 h 154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108"/>
                  <a:gd name="T103" fmla="*/ 0 h 1549"/>
                  <a:gd name="T104" fmla="*/ 3108 w 3108"/>
                  <a:gd name="T105" fmla="*/ 1549 h 154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108" h="1549">
                    <a:moveTo>
                      <a:pt x="3106" y="124"/>
                    </a:moveTo>
                    <a:lnTo>
                      <a:pt x="674" y="855"/>
                    </a:lnTo>
                    <a:lnTo>
                      <a:pt x="676" y="1512"/>
                    </a:lnTo>
                    <a:lnTo>
                      <a:pt x="480" y="1495"/>
                    </a:lnTo>
                    <a:lnTo>
                      <a:pt x="467" y="1497"/>
                    </a:lnTo>
                    <a:lnTo>
                      <a:pt x="453" y="1501"/>
                    </a:lnTo>
                    <a:lnTo>
                      <a:pt x="442" y="1507"/>
                    </a:lnTo>
                    <a:lnTo>
                      <a:pt x="428" y="1516"/>
                    </a:lnTo>
                    <a:lnTo>
                      <a:pt x="416" y="1524"/>
                    </a:lnTo>
                    <a:lnTo>
                      <a:pt x="407" y="1534"/>
                    </a:lnTo>
                    <a:lnTo>
                      <a:pt x="399" y="1542"/>
                    </a:lnTo>
                    <a:lnTo>
                      <a:pt x="391" y="1549"/>
                    </a:lnTo>
                    <a:lnTo>
                      <a:pt x="285" y="1549"/>
                    </a:lnTo>
                    <a:lnTo>
                      <a:pt x="279" y="1540"/>
                    </a:lnTo>
                    <a:lnTo>
                      <a:pt x="267" y="1530"/>
                    </a:lnTo>
                    <a:lnTo>
                      <a:pt x="250" y="1516"/>
                    </a:lnTo>
                    <a:lnTo>
                      <a:pt x="230" y="1503"/>
                    </a:lnTo>
                    <a:lnTo>
                      <a:pt x="209" y="1487"/>
                    </a:lnTo>
                    <a:lnTo>
                      <a:pt x="188" y="1470"/>
                    </a:lnTo>
                    <a:lnTo>
                      <a:pt x="170" y="1454"/>
                    </a:lnTo>
                    <a:lnTo>
                      <a:pt x="160" y="1441"/>
                    </a:lnTo>
                    <a:lnTo>
                      <a:pt x="139" y="1441"/>
                    </a:lnTo>
                    <a:lnTo>
                      <a:pt x="122" y="1439"/>
                    </a:lnTo>
                    <a:lnTo>
                      <a:pt x="100" y="1435"/>
                    </a:lnTo>
                    <a:lnTo>
                      <a:pt x="81" y="1433"/>
                    </a:lnTo>
                    <a:lnTo>
                      <a:pt x="62" y="1429"/>
                    </a:lnTo>
                    <a:lnTo>
                      <a:pt x="40" y="1427"/>
                    </a:lnTo>
                    <a:lnTo>
                      <a:pt x="21" y="1423"/>
                    </a:lnTo>
                    <a:lnTo>
                      <a:pt x="0" y="1423"/>
                    </a:lnTo>
                    <a:lnTo>
                      <a:pt x="1" y="694"/>
                    </a:lnTo>
                    <a:lnTo>
                      <a:pt x="2523" y="0"/>
                    </a:lnTo>
                    <a:lnTo>
                      <a:pt x="3108" y="126"/>
                    </a:lnTo>
                    <a:lnTo>
                      <a:pt x="3106" y="124"/>
                    </a:lnTo>
                    <a:close/>
                  </a:path>
                </a:pathLst>
              </a:custGeom>
              <a:solidFill>
                <a:srgbClr val="AB78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8" name="Freeform 384"/>
              <p:cNvSpPr>
                <a:spLocks/>
              </p:cNvSpPr>
              <p:nvPr/>
            </p:nvSpPr>
            <p:spPr bwMode="auto">
              <a:xfrm>
                <a:off x="2833" y="3035"/>
                <a:ext cx="93" cy="118"/>
              </a:xfrm>
              <a:custGeom>
                <a:avLst/>
                <a:gdLst>
                  <a:gd name="T0" fmla="*/ 93 w 676"/>
                  <a:gd name="T1" fmla="*/ 22 h 855"/>
                  <a:gd name="T2" fmla="*/ 93 w 676"/>
                  <a:gd name="T3" fmla="*/ 113 h 855"/>
                  <a:gd name="T4" fmla="*/ 66 w 676"/>
                  <a:gd name="T5" fmla="*/ 111 h 855"/>
                  <a:gd name="T6" fmla="*/ 64 w 676"/>
                  <a:gd name="T7" fmla="*/ 111 h 855"/>
                  <a:gd name="T8" fmla="*/ 62 w 676"/>
                  <a:gd name="T9" fmla="*/ 111 h 855"/>
                  <a:gd name="T10" fmla="*/ 61 w 676"/>
                  <a:gd name="T11" fmla="*/ 112 h 855"/>
                  <a:gd name="T12" fmla="*/ 59 w 676"/>
                  <a:gd name="T13" fmla="*/ 113 h 855"/>
                  <a:gd name="T14" fmla="*/ 57 w 676"/>
                  <a:gd name="T15" fmla="*/ 115 h 855"/>
                  <a:gd name="T16" fmla="*/ 56 w 676"/>
                  <a:gd name="T17" fmla="*/ 116 h 855"/>
                  <a:gd name="T18" fmla="*/ 55 w 676"/>
                  <a:gd name="T19" fmla="*/ 117 h 855"/>
                  <a:gd name="T20" fmla="*/ 54 w 676"/>
                  <a:gd name="T21" fmla="*/ 118 h 855"/>
                  <a:gd name="T22" fmla="*/ 39 w 676"/>
                  <a:gd name="T23" fmla="*/ 118 h 855"/>
                  <a:gd name="T24" fmla="*/ 38 w 676"/>
                  <a:gd name="T25" fmla="*/ 117 h 855"/>
                  <a:gd name="T26" fmla="*/ 37 w 676"/>
                  <a:gd name="T27" fmla="*/ 115 h 855"/>
                  <a:gd name="T28" fmla="*/ 34 w 676"/>
                  <a:gd name="T29" fmla="*/ 113 h 855"/>
                  <a:gd name="T30" fmla="*/ 32 w 676"/>
                  <a:gd name="T31" fmla="*/ 112 h 855"/>
                  <a:gd name="T32" fmla="*/ 29 w 676"/>
                  <a:gd name="T33" fmla="*/ 109 h 855"/>
                  <a:gd name="T34" fmla="*/ 26 w 676"/>
                  <a:gd name="T35" fmla="*/ 107 h 855"/>
                  <a:gd name="T36" fmla="*/ 23 w 676"/>
                  <a:gd name="T37" fmla="*/ 105 h 855"/>
                  <a:gd name="T38" fmla="*/ 22 w 676"/>
                  <a:gd name="T39" fmla="*/ 103 h 855"/>
                  <a:gd name="T40" fmla="*/ 19 w 676"/>
                  <a:gd name="T41" fmla="*/ 103 h 855"/>
                  <a:gd name="T42" fmla="*/ 17 w 676"/>
                  <a:gd name="T43" fmla="*/ 103 h 855"/>
                  <a:gd name="T44" fmla="*/ 14 w 676"/>
                  <a:gd name="T45" fmla="*/ 102 h 855"/>
                  <a:gd name="T46" fmla="*/ 11 w 676"/>
                  <a:gd name="T47" fmla="*/ 102 h 855"/>
                  <a:gd name="T48" fmla="*/ 9 w 676"/>
                  <a:gd name="T49" fmla="*/ 101 h 855"/>
                  <a:gd name="T50" fmla="*/ 6 w 676"/>
                  <a:gd name="T51" fmla="*/ 101 h 855"/>
                  <a:gd name="T52" fmla="*/ 3 w 676"/>
                  <a:gd name="T53" fmla="*/ 101 h 855"/>
                  <a:gd name="T54" fmla="*/ 0 w 676"/>
                  <a:gd name="T55" fmla="*/ 101 h 855"/>
                  <a:gd name="T56" fmla="*/ 0 w 676"/>
                  <a:gd name="T57" fmla="*/ 0 h 855"/>
                  <a:gd name="T58" fmla="*/ 93 w 676"/>
                  <a:gd name="T59" fmla="*/ 22 h 855"/>
                  <a:gd name="T60" fmla="*/ 93 w 676"/>
                  <a:gd name="T61" fmla="*/ 22 h 855"/>
                  <a:gd name="T62" fmla="*/ 93 w 676"/>
                  <a:gd name="T63" fmla="*/ 22 h 8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6"/>
                  <a:gd name="T97" fmla="*/ 0 h 855"/>
                  <a:gd name="T98" fmla="*/ 676 w 676"/>
                  <a:gd name="T99" fmla="*/ 855 h 8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6" h="855">
                    <a:moveTo>
                      <a:pt x="674" y="161"/>
                    </a:moveTo>
                    <a:lnTo>
                      <a:pt x="676" y="818"/>
                    </a:lnTo>
                    <a:lnTo>
                      <a:pt x="480" y="801"/>
                    </a:lnTo>
                    <a:lnTo>
                      <a:pt x="467" y="803"/>
                    </a:lnTo>
                    <a:lnTo>
                      <a:pt x="453" y="807"/>
                    </a:lnTo>
                    <a:lnTo>
                      <a:pt x="442" y="813"/>
                    </a:lnTo>
                    <a:lnTo>
                      <a:pt x="428" y="822"/>
                    </a:lnTo>
                    <a:lnTo>
                      <a:pt x="416" y="830"/>
                    </a:lnTo>
                    <a:lnTo>
                      <a:pt x="407" y="840"/>
                    </a:lnTo>
                    <a:lnTo>
                      <a:pt x="399" y="848"/>
                    </a:lnTo>
                    <a:lnTo>
                      <a:pt x="391" y="855"/>
                    </a:lnTo>
                    <a:lnTo>
                      <a:pt x="285" y="855"/>
                    </a:lnTo>
                    <a:lnTo>
                      <a:pt x="279" y="846"/>
                    </a:lnTo>
                    <a:lnTo>
                      <a:pt x="267" y="836"/>
                    </a:lnTo>
                    <a:lnTo>
                      <a:pt x="250" y="822"/>
                    </a:lnTo>
                    <a:lnTo>
                      <a:pt x="230" y="809"/>
                    </a:lnTo>
                    <a:lnTo>
                      <a:pt x="209" y="793"/>
                    </a:lnTo>
                    <a:lnTo>
                      <a:pt x="188" y="776"/>
                    </a:lnTo>
                    <a:lnTo>
                      <a:pt x="170" y="760"/>
                    </a:lnTo>
                    <a:lnTo>
                      <a:pt x="160" y="747"/>
                    </a:lnTo>
                    <a:lnTo>
                      <a:pt x="139" y="747"/>
                    </a:lnTo>
                    <a:lnTo>
                      <a:pt x="122" y="745"/>
                    </a:lnTo>
                    <a:lnTo>
                      <a:pt x="100" y="741"/>
                    </a:lnTo>
                    <a:lnTo>
                      <a:pt x="81" y="739"/>
                    </a:lnTo>
                    <a:lnTo>
                      <a:pt x="62" y="735"/>
                    </a:lnTo>
                    <a:lnTo>
                      <a:pt x="40" y="733"/>
                    </a:lnTo>
                    <a:lnTo>
                      <a:pt x="21" y="729"/>
                    </a:lnTo>
                    <a:lnTo>
                      <a:pt x="0" y="729"/>
                    </a:lnTo>
                    <a:lnTo>
                      <a:pt x="1" y="0"/>
                    </a:lnTo>
                    <a:lnTo>
                      <a:pt x="674" y="161"/>
                    </a:lnTo>
                    <a:close/>
                  </a:path>
                </a:pathLst>
              </a:custGeom>
              <a:solidFill>
                <a:srgbClr val="5537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9" name="Line 385"/>
              <p:cNvSpPr>
                <a:spLocks noChangeShapeType="1"/>
              </p:cNvSpPr>
              <p:nvPr/>
            </p:nvSpPr>
            <p:spPr bwMode="auto">
              <a:xfrm flipV="1">
                <a:off x="2882" y="2947"/>
                <a:ext cx="339" cy="97"/>
              </a:xfrm>
              <a:prstGeom prst="lin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442" name="Text Box 386"/>
            <p:cNvSpPr txBox="1">
              <a:spLocks noChangeArrowheads="1"/>
            </p:cNvSpPr>
            <p:nvPr/>
          </p:nvSpPr>
          <p:spPr bwMode="auto">
            <a:xfrm>
              <a:off x="3696" y="3581"/>
              <a:ext cx="3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tx1"/>
                  </a:solidFill>
                </a:rPr>
                <a:t>出货</a:t>
              </a:r>
            </a:p>
          </p:txBody>
        </p:sp>
      </p:grpSp>
      <p:grpSp>
        <p:nvGrpSpPr>
          <p:cNvPr id="13" name="Group 387"/>
          <p:cNvGrpSpPr>
            <a:grpSpLocks/>
          </p:cNvGrpSpPr>
          <p:nvPr/>
        </p:nvGrpSpPr>
        <p:grpSpPr bwMode="auto">
          <a:xfrm>
            <a:off x="1981200" y="3276599"/>
            <a:ext cx="1285875" cy="1167717"/>
            <a:chOff x="1248" y="1872"/>
            <a:chExt cx="912" cy="937"/>
          </a:xfrm>
        </p:grpSpPr>
        <p:grpSp>
          <p:nvGrpSpPr>
            <p:cNvPr id="14" name="Group 388"/>
            <p:cNvGrpSpPr>
              <a:grpSpLocks/>
            </p:cNvGrpSpPr>
            <p:nvPr/>
          </p:nvGrpSpPr>
          <p:grpSpPr bwMode="auto">
            <a:xfrm>
              <a:off x="1248" y="1872"/>
              <a:ext cx="912" cy="741"/>
              <a:chOff x="2678" y="1200"/>
              <a:chExt cx="1199" cy="969"/>
            </a:xfrm>
          </p:grpSpPr>
          <p:sp>
            <p:nvSpPr>
              <p:cNvPr id="9249" name="Freeform 389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>
                  <a:gd name="T0" fmla="*/ 0 w 210"/>
                  <a:gd name="T1" fmla="*/ 180 h 402"/>
                  <a:gd name="T2" fmla="*/ 95 w 210"/>
                  <a:gd name="T3" fmla="*/ 0 h 402"/>
                  <a:gd name="T4" fmla="*/ 101 w 210"/>
                  <a:gd name="T5" fmla="*/ 6 h 402"/>
                  <a:gd name="T6" fmla="*/ 0 w 210"/>
                  <a:gd name="T7" fmla="*/ 195 h 402"/>
                  <a:gd name="T8" fmla="*/ 0 w 210"/>
                  <a:gd name="T9" fmla="*/ 180 h 4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2"/>
                  <a:gd name="T17" fmla="*/ 210 w 210"/>
                  <a:gd name="T18" fmla="*/ 402 h 4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0" name="Freeform 390"/>
              <p:cNvSpPr>
                <a:spLocks/>
              </p:cNvSpPr>
              <p:nvPr/>
            </p:nvSpPr>
            <p:spPr bwMode="auto">
              <a:xfrm>
                <a:off x="3147" y="1459"/>
                <a:ext cx="101" cy="195"/>
              </a:xfrm>
              <a:custGeom>
                <a:avLst/>
                <a:gdLst>
                  <a:gd name="T0" fmla="*/ 0 w 210"/>
                  <a:gd name="T1" fmla="*/ 180 h 402"/>
                  <a:gd name="T2" fmla="*/ 95 w 210"/>
                  <a:gd name="T3" fmla="*/ 0 h 402"/>
                  <a:gd name="T4" fmla="*/ 101 w 210"/>
                  <a:gd name="T5" fmla="*/ 6 h 402"/>
                  <a:gd name="T6" fmla="*/ 0 w 210"/>
                  <a:gd name="T7" fmla="*/ 195 h 402"/>
                  <a:gd name="T8" fmla="*/ 0 w 210"/>
                  <a:gd name="T9" fmla="*/ 180 h 4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2"/>
                  <a:gd name="T17" fmla="*/ 210 w 210"/>
                  <a:gd name="T18" fmla="*/ 402 h 4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1" name="Freeform 391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>
                  <a:gd name="T0" fmla="*/ 0 w 174"/>
                  <a:gd name="T1" fmla="*/ 9 h 132"/>
                  <a:gd name="T2" fmla="*/ 78 w 174"/>
                  <a:gd name="T3" fmla="*/ 64 h 132"/>
                  <a:gd name="T4" fmla="*/ 84 w 174"/>
                  <a:gd name="T5" fmla="*/ 58 h 132"/>
                  <a:gd name="T6" fmla="*/ 0 w 174"/>
                  <a:gd name="T7" fmla="*/ 0 h 132"/>
                  <a:gd name="T8" fmla="*/ 0 w 174"/>
                  <a:gd name="T9" fmla="*/ 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32"/>
                  <a:gd name="T17" fmla="*/ 174 w 174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2" name="Freeform 392"/>
              <p:cNvSpPr>
                <a:spLocks/>
              </p:cNvSpPr>
              <p:nvPr/>
            </p:nvSpPr>
            <p:spPr bwMode="auto">
              <a:xfrm>
                <a:off x="3144" y="1322"/>
                <a:ext cx="84" cy="64"/>
              </a:xfrm>
              <a:custGeom>
                <a:avLst/>
                <a:gdLst>
                  <a:gd name="T0" fmla="*/ 0 w 174"/>
                  <a:gd name="T1" fmla="*/ 9 h 132"/>
                  <a:gd name="T2" fmla="*/ 78 w 174"/>
                  <a:gd name="T3" fmla="*/ 64 h 132"/>
                  <a:gd name="T4" fmla="*/ 84 w 174"/>
                  <a:gd name="T5" fmla="*/ 58 h 132"/>
                  <a:gd name="T6" fmla="*/ 0 w 174"/>
                  <a:gd name="T7" fmla="*/ 0 h 132"/>
                  <a:gd name="T8" fmla="*/ 0 w 174"/>
                  <a:gd name="T9" fmla="*/ 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32"/>
                  <a:gd name="T17" fmla="*/ 174 w 174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3" name="Freeform 393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>
                  <a:gd name="T0" fmla="*/ 0 w 210"/>
                  <a:gd name="T1" fmla="*/ 183 h 408"/>
                  <a:gd name="T2" fmla="*/ 95 w 210"/>
                  <a:gd name="T3" fmla="*/ 0 h 408"/>
                  <a:gd name="T4" fmla="*/ 101 w 210"/>
                  <a:gd name="T5" fmla="*/ 6 h 408"/>
                  <a:gd name="T6" fmla="*/ 0 w 210"/>
                  <a:gd name="T7" fmla="*/ 198 h 408"/>
                  <a:gd name="T8" fmla="*/ 0 w 210"/>
                  <a:gd name="T9" fmla="*/ 183 h 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8"/>
                  <a:gd name="T17" fmla="*/ 210 w 210"/>
                  <a:gd name="T18" fmla="*/ 408 h 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4" name="Freeform 394"/>
              <p:cNvSpPr>
                <a:spLocks/>
              </p:cNvSpPr>
              <p:nvPr/>
            </p:nvSpPr>
            <p:spPr bwMode="auto">
              <a:xfrm>
                <a:off x="3147" y="1287"/>
                <a:ext cx="101" cy="198"/>
              </a:xfrm>
              <a:custGeom>
                <a:avLst/>
                <a:gdLst>
                  <a:gd name="T0" fmla="*/ 0 w 210"/>
                  <a:gd name="T1" fmla="*/ 183 h 408"/>
                  <a:gd name="T2" fmla="*/ 95 w 210"/>
                  <a:gd name="T3" fmla="*/ 0 h 408"/>
                  <a:gd name="T4" fmla="*/ 101 w 210"/>
                  <a:gd name="T5" fmla="*/ 6 h 408"/>
                  <a:gd name="T6" fmla="*/ 0 w 210"/>
                  <a:gd name="T7" fmla="*/ 198 h 408"/>
                  <a:gd name="T8" fmla="*/ 0 w 210"/>
                  <a:gd name="T9" fmla="*/ 183 h 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8"/>
                  <a:gd name="T17" fmla="*/ 210 w 210"/>
                  <a:gd name="T18" fmla="*/ 408 h 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5" name="Freeform 395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>
                  <a:gd name="T0" fmla="*/ 0 w 1512"/>
                  <a:gd name="T1" fmla="*/ 6 h 534"/>
                  <a:gd name="T2" fmla="*/ 538 w 1512"/>
                  <a:gd name="T3" fmla="*/ 259 h 534"/>
                  <a:gd name="T4" fmla="*/ 733 w 1512"/>
                  <a:gd name="T5" fmla="*/ 143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6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6" name="Freeform 396"/>
              <p:cNvSpPr>
                <a:spLocks/>
              </p:cNvSpPr>
              <p:nvPr/>
            </p:nvSpPr>
            <p:spPr bwMode="auto">
              <a:xfrm>
                <a:off x="3138" y="1663"/>
                <a:ext cx="733" cy="259"/>
              </a:xfrm>
              <a:custGeom>
                <a:avLst/>
                <a:gdLst>
                  <a:gd name="T0" fmla="*/ 0 w 1512"/>
                  <a:gd name="T1" fmla="*/ 6 h 534"/>
                  <a:gd name="T2" fmla="*/ 538 w 1512"/>
                  <a:gd name="T3" fmla="*/ 259 h 534"/>
                  <a:gd name="T4" fmla="*/ 733 w 1512"/>
                  <a:gd name="T5" fmla="*/ 143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6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2"/>
                    </a:moveTo>
                    <a:lnTo>
                      <a:pt x="1110" y="534"/>
                    </a:lnTo>
                    <a:lnTo>
                      <a:pt x="1512" y="294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7" name="Freeform 397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>
                  <a:gd name="T0" fmla="*/ 0 w 1512"/>
                  <a:gd name="T1" fmla="*/ 84 h 690"/>
                  <a:gd name="T2" fmla="*/ 195 w 1512"/>
                  <a:gd name="T3" fmla="*/ 0 h 690"/>
                  <a:gd name="T4" fmla="*/ 733 w 1512"/>
                  <a:gd name="T5" fmla="*/ 221 h 690"/>
                  <a:gd name="T6" fmla="*/ 538 w 1512"/>
                  <a:gd name="T7" fmla="*/ 335 h 690"/>
                  <a:gd name="T8" fmla="*/ 0 w 1512"/>
                  <a:gd name="T9" fmla="*/ 84 h 6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90"/>
                  <a:gd name="T17" fmla="*/ 1512 w 1512"/>
                  <a:gd name="T18" fmla="*/ 690 h 6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8" name="Freeform 398"/>
              <p:cNvSpPr>
                <a:spLocks/>
              </p:cNvSpPr>
              <p:nvPr/>
            </p:nvSpPr>
            <p:spPr bwMode="auto">
              <a:xfrm>
                <a:off x="3138" y="1578"/>
                <a:ext cx="733" cy="335"/>
              </a:xfrm>
              <a:custGeom>
                <a:avLst/>
                <a:gdLst>
                  <a:gd name="T0" fmla="*/ 0 w 1512"/>
                  <a:gd name="T1" fmla="*/ 84 h 690"/>
                  <a:gd name="T2" fmla="*/ 195 w 1512"/>
                  <a:gd name="T3" fmla="*/ 0 h 690"/>
                  <a:gd name="T4" fmla="*/ 733 w 1512"/>
                  <a:gd name="T5" fmla="*/ 221 h 690"/>
                  <a:gd name="T6" fmla="*/ 538 w 1512"/>
                  <a:gd name="T7" fmla="*/ 335 h 690"/>
                  <a:gd name="T8" fmla="*/ 0 w 1512"/>
                  <a:gd name="T9" fmla="*/ 84 h 6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90"/>
                  <a:gd name="T17" fmla="*/ 1512 w 1512"/>
                  <a:gd name="T18" fmla="*/ 690 h 6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90">
                    <a:moveTo>
                      <a:pt x="0" y="174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90"/>
                    </a:lnTo>
                    <a:lnTo>
                      <a:pt x="0" y="17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59" name="Line 399"/>
              <p:cNvSpPr>
                <a:spLocks noChangeShapeType="1"/>
              </p:cNvSpPr>
              <p:nvPr/>
            </p:nvSpPr>
            <p:spPr bwMode="auto">
              <a:xfrm flipV="1">
                <a:off x="3295" y="1645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0" name="Line 400"/>
              <p:cNvSpPr>
                <a:spLocks noChangeShapeType="1"/>
              </p:cNvSpPr>
              <p:nvPr/>
            </p:nvSpPr>
            <p:spPr bwMode="auto">
              <a:xfrm flipV="1">
                <a:off x="3484" y="1718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1" name="Line 401"/>
              <p:cNvSpPr>
                <a:spLocks noChangeShapeType="1"/>
              </p:cNvSpPr>
              <p:nvPr/>
            </p:nvSpPr>
            <p:spPr bwMode="auto">
              <a:xfrm flipH="1" flipV="1">
                <a:off x="3237" y="1619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2" name="Freeform 402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3" name="Freeform 403"/>
              <p:cNvSpPr>
                <a:spLocks/>
              </p:cNvSpPr>
              <p:nvPr/>
            </p:nvSpPr>
            <p:spPr bwMode="auto">
              <a:xfrm>
                <a:off x="3138" y="1584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4" name="Freeform 404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5" name="Freeform 405"/>
              <p:cNvSpPr>
                <a:spLocks/>
              </p:cNvSpPr>
              <p:nvPr/>
            </p:nvSpPr>
            <p:spPr bwMode="auto">
              <a:xfrm>
                <a:off x="3138" y="1503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6" name="Line 406"/>
              <p:cNvSpPr>
                <a:spLocks noChangeShapeType="1"/>
              </p:cNvSpPr>
              <p:nvPr/>
            </p:nvSpPr>
            <p:spPr bwMode="auto">
              <a:xfrm flipV="1">
                <a:off x="3295" y="157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7" name="Line 407"/>
              <p:cNvSpPr>
                <a:spLocks noChangeShapeType="1"/>
              </p:cNvSpPr>
              <p:nvPr/>
            </p:nvSpPr>
            <p:spPr bwMode="auto">
              <a:xfrm flipV="1">
                <a:off x="3484" y="164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8" name="Line 408"/>
              <p:cNvSpPr>
                <a:spLocks noChangeShapeType="1"/>
              </p:cNvSpPr>
              <p:nvPr/>
            </p:nvSpPr>
            <p:spPr bwMode="auto">
              <a:xfrm flipH="1" flipV="1">
                <a:off x="3237" y="154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69" name="Freeform 409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0" name="Freeform 410"/>
              <p:cNvSpPr>
                <a:spLocks/>
              </p:cNvSpPr>
              <p:nvPr/>
            </p:nvSpPr>
            <p:spPr bwMode="auto">
              <a:xfrm>
                <a:off x="3138" y="1508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1" name="Freeform 411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2" name="Freeform 412"/>
              <p:cNvSpPr>
                <a:spLocks/>
              </p:cNvSpPr>
              <p:nvPr/>
            </p:nvSpPr>
            <p:spPr bwMode="auto">
              <a:xfrm>
                <a:off x="3138" y="1427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3" name="Line 413"/>
              <p:cNvSpPr>
                <a:spLocks noChangeShapeType="1"/>
              </p:cNvSpPr>
              <p:nvPr/>
            </p:nvSpPr>
            <p:spPr bwMode="auto">
              <a:xfrm flipV="1">
                <a:off x="3295" y="149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4" name="Line 414"/>
              <p:cNvSpPr>
                <a:spLocks noChangeShapeType="1"/>
              </p:cNvSpPr>
              <p:nvPr/>
            </p:nvSpPr>
            <p:spPr bwMode="auto">
              <a:xfrm flipV="1">
                <a:off x="3484" y="1567"/>
                <a:ext cx="187" cy="10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5" name="Line 415"/>
              <p:cNvSpPr>
                <a:spLocks noChangeShapeType="1"/>
              </p:cNvSpPr>
              <p:nvPr/>
            </p:nvSpPr>
            <p:spPr bwMode="auto">
              <a:xfrm flipH="1" flipV="1">
                <a:off x="3237" y="146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6" name="Freeform 416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7" name="Freeform 417"/>
              <p:cNvSpPr>
                <a:spLocks/>
              </p:cNvSpPr>
              <p:nvPr/>
            </p:nvSpPr>
            <p:spPr bwMode="auto">
              <a:xfrm>
                <a:off x="3138" y="1433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8" name="Freeform 418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79" name="Freeform 419"/>
              <p:cNvSpPr>
                <a:spLocks/>
              </p:cNvSpPr>
              <p:nvPr/>
            </p:nvSpPr>
            <p:spPr bwMode="auto">
              <a:xfrm>
                <a:off x="3138" y="1351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0" name="Line 420"/>
              <p:cNvSpPr>
                <a:spLocks noChangeShapeType="1"/>
              </p:cNvSpPr>
              <p:nvPr/>
            </p:nvSpPr>
            <p:spPr bwMode="auto">
              <a:xfrm flipV="1">
                <a:off x="3295" y="1418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1" name="Line 421"/>
              <p:cNvSpPr>
                <a:spLocks noChangeShapeType="1"/>
              </p:cNvSpPr>
              <p:nvPr/>
            </p:nvSpPr>
            <p:spPr bwMode="auto">
              <a:xfrm flipV="1">
                <a:off x="3484" y="149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2" name="Line 422"/>
              <p:cNvSpPr>
                <a:spLocks noChangeShapeType="1"/>
              </p:cNvSpPr>
              <p:nvPr/>
            </p:nvSpPr>
            <p:spPr bwMode="auto">
              <a:xfrm flipH="1" flipV="1">
                <a:off x="3237" y="139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3" name="Freeform 423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4" name="Freeform 424"/>
              <p:cNvSpPr>
                <a:spLocks/>
              </p:cNvSpPr>
              <p:nvPr/>
            </p:nvSpPr>
            <p:spPr bwMode="auto">
              <a:xfrm>
                <a:off x="3138" y="1357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5" name="Freeform 425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6" name="Freeform 426"/>
              <p:cNvSpPr>
                <a:spLocks/>
              </p:cNvSpPr>
              <p:nvPr/>
            </p:nvSpPr>
            <p:spPr bwMode="auto">
              <a:xfrm>
                <a:off x="3138" y="1276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7" name="Line 427"/>
              <p:cNvSpPr>
                <a:spLocks noChangeShapeType="1"/>
              </p:cNvSpPr>
              <p:nvPr/>
            </p:nvSpPr>
            <p:spPr bwMode="auto">
              <a:xfrm flipV="1">
                <a:off x="3295" y="1343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8" name="Line 428"/>
              <p:cNvSpPr>
                <a:spLocks noChangeShapeType="1"/>
              </p:cNvSpPr>
              <p:nvPr/>
            </p:nvSpPr>
            <p:spPr bwMode="auto">
              <a:xfrm flipV="1">
                <a:off x="3484" y="1415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89" name="Line 429"/>
              <p:cNvSpPr>
                <a:spLocks noChangeShapeType="1"/>
              </p:cNvSpPr>
              <p:nvPr/>
            </p:nvSpPr>
            <p:spPr bwMode="auto">
              <a:xfrm flipH="1" flipV="1">
                <a:off x="3237" y="1316"/>
                <a:ext cx="538" cy="2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0" name="Freeform 430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1" name="Freeform 431"/>
              <p:cNvSpPr>
                <a:spLocks/>
              </p:cNvSpPr>
              <p:nvPr/>
            </p:nvSpPr>
            <p:spPr bwMode="auto">
              <a:xfrm>
                <a:off x="3138" y="1281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2" name="Freeform 432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18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3" name="Freeform 433"/>
              <p:cNvSpPr>
                <a:spLocks/>
              </p:cNvSpPr>
              <p:nvPr/>
            </p:nvSpPr>
            <p:spPr bwMode="auto">
              <a:xfrm>
                <a:off x="3138" y="1200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18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4" name="Line 434"/>
              <p:cNvSpPr>
                <a:spLocks noChangeShapeType="1"/>
              </p:cNvSpPr>
              <p:nvPr/>
            </p:nvSpPr>
            <p:spPr bwMode="auto">
              <a:xfrm flipV="1">
                <a:off x="3295" y="1267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5" name="Line 435"/>
              <p:cNvSpPr>
                <a:spLocks noChangeShapeType="1"/>
              </p:cNvSpPr>
              <p:nvPr/>
            </p:nvSpPr>
            <p:spPr bwMode="auto">
              <a:xfrm flipV="1">
                <a:off x="3484" y="1337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6" name="Line 436"/>
              <p:cNvSpPr>
                <a:spLocks noChangeShapeType="1"/>
              </p:cNvSpPr>
              <p:nvPr/>
            </p:nvSpPr>
            <p:spPr bwMode="auto">
              <a:xfrm flipH="1" flipV="1">
                <a:off x="3237" y="124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7" name="Freeform 437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8" name="Freeform 438"/>
              <p:cNvSpPr>
                <a:spLocks/>
              </p:cNvSpPr>
              <p:nvPr/>
            </p:nvSpPr>
            <p:spPr bwMode="auto">
              <a:xfrm>
                <a:off x="3135" y="1281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99" name="Freeform 439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0" name="Freeform 440"/>
              <p:cNvSpPr>
                <a:spLocks/>
              </p:cNvSpPr>
              <p:nvPr/>
            </p:nvSpPr>
            <p:spPr bwMode="auto">
              <a:xfrm>
                <a:off x="3141" y="1281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1" name="Freeform 441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8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2" name="Freeform 442"/>
              <p:cNvSpPr>
                <a:spLocks/>
              </p:cNvSpPr>
              <p:nvPr/>
            </p:nvSpPr>
            <p:spPr bwMode="auto">
              <a:xfrm>
                <a:off x="3135" y="1279"/>
                <a:ext cx="14" cy="8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8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3" name="Freeform 443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93 h 816"/>
                  <a:gd name="T4" fmla="*/ 9 w 18"/>
                  <a:gd name="T5" fmla="*/ 396 h 816"/>
                  <a:gd name="T6" fmla="*/ 9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4" name="Freeform 444"/>
              <p:cNvSpPr>
                <a:spLocks/>
              </p:cNvSpPr>
              <p:nvPr/>
            </p:nvSpPr>
            <p:spPr bwMode="auto">
              <a:xfrm>
                <a:off x="3286" y="1354"/>
                <a:ext cx="9" cy="396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93 h 816"/>
                  <a:gd name="T4" fmla="*/ 9 w 18"/>
                  <a:gd name="T5" fmla="*/ 396 h 816"/>
                  <a:gd name="T6" fmla="*/ 9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5" name="Freeform 445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3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6" name="Freeform 446"/>
              <p:cNvSpPr>
                <a:spLocks/>
              </p:cNvSpPr>
              <p:nvPr/>
            </p:nvSpPr>
            <p:spPr bwMode="auto">
              <a:xfrm>
                <a:off x="3295" y="1354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3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7" name="Freeform 447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>
                  <a:gd name="T0" fmla="*/ 18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8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8" name="Freeform 448"/>
              <p:cNvSpPr>
                <a:spLocks/>
              </p:cNvSpPr>
              <p:nvPr/>
            </p:nvSpPr>
            <p:spPr bwMode="auto">
              <a:xfrm>
                <a:off x="3286" y="1351"/>
                <a:ext cx="18" cy="6"/>
              </a:xfrm>
              <a:custGeom>
                <a:avLst/>
                <a:gdLst>
                  <a:gd name="T0" fmla="*/ 18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8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09" name="Freeform 449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89 h 816"/>
                  <a:gd name="T4" fmla="*/ 8 w 18"/>
                  <a:gd name="T5" fmla="*/ 395 h 816"/>
                  <a:gd name="T6" fmla="*/ 8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0" name="Freeform 450"/>
              <p:cNvSpPr>
                <a:spLocks/>
              </p:cNvSpPr>
              <p:nvPr/>
            </p:nvSpPr>
            <p:spPr bwMode="auto">
              <a:xfrm>
                <a:off x="3473" y="1442"/>
                <a:ext cx="8" cy="395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89 h 816"/>
                  <a:gd name="T4" fmla="*/ 8 w 18"/>
                  <a:gd name="T5" fmla="*/ 395 h 816"/>
                  <a:gd name="T6" fmla="*/ 8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1" name="Freeform 451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>
                  <a:gd name="T0" fmla="*/ 0 w 12"/>
                  <a:gd name="T1" fmla="*/ 395 h 816"/>
                  <a:gd name="T2" fmla="*/ 6 w 12"/>
                  <a:gd name="T3" fmla="*/ 389 h 816"/>
                  <a:gd name="T4" fmla="*/ 6 w 12"/>
                  <a:gd name="T5" fmla="*/ 0 h 816"/>
                  <a:gd name="T6" fmla="*/ 0 w 12"/>
                  <a:gd name="T7" fmla="*/ 3 h 816"/>
                  <a:gd name="T8" fmla="*/ 0 w 12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2" name="Freeform 452"/>
              <p:cNvSpPr>
                <a:spLocks/>
              </p:cNvSpPr>
              <p:nvPr/>
            </p:nvSpPr>
            <p:spPr bwMode="auto">
              <a:xfrm>
                <a:off x="3481" y="1442"/>
                <a:ext cx="6" cy="395"/>
              </a:xfrm>
              <a:custGeom>
                <a:avLst/>
                <a:gdLst>
                  <a:gd name="T0" fmla="*/ 0 w 12"/>
                  <a:gd name="T1" fmla="*/ 395 h 816"/>
                  <a:gd name="T2" fmla="*/ 6 w 12"/>
                  <a:gd name="T3" fmla="*/ 389 h 816"/>
                  <a:gd name="T4" fmla="*/ 6 w 12"/>
                  <a:gd name="T5" fmla="*/ 0 h 816"/>
                  <a:gd name="T6" fmla="*/ 0 w 12"/>
                  <a:gd name="T7" fmla="*/ 3 h 816"/>
                  <a:gd name="T8" fmla="*/ 0 w 12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816"/>
                    </a:moveTo>
                    <a:lnTo>
                      <a:pt x="12" y="804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3" name="Freeform 453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>
                  <a:gd name="T0" fmla="*/ 14 w 30"/>
                  <a:gd name="T1" fmla="*/ 3 h 12"/>
                  <a:gd name="T2" fmla="*/ 8 w 30"/>
                  <a:gd name="T3" fmla="*/ 0 h 12"/>
                  <a:gd name="T4" fmla="*/ 0 w 30"/>
                  <a:gd name="T5" fmla="*/ 3 h 12"/>
                  <a:gd name="T6" fmla="*/ 8 w 30"/>
                  <a:gd name="T7" fmla="*/ 5 h 12"/>
                  <a:gd name="T8" fmla="*/ 14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4" name="Freeform 454"/>
              <p:cNvSpPr>
                <a:spLocks/>
              </p:cNvSpPr>
              <p:nvPr/>
            </p:nvSpPr>
            <p:spPr bwMode="auto">
              <a:xfrm>
                <a:off x="3473" y="1439"/>
                <a:ext cx="14" cy="5"/>
              </a:xfrm>
              <a:custGeom>
                <a:avLst/>
                <a:gdLst>
                  <a:gd name="T0" fmla="*/ 14 w 30"/>
                  <a:gd name="T1" fmla="*/ 3 h 12"/>
                  <a:gd name="T2" fmla="*/ 8 w 30"/>
                  <a:gd name="T3" fmla="*/ 0 h 12"/>
                  <a:gd name="T4" fmla="*/ 0 w 30"/>
                  <a:gd name="T5" fmla="*/ 3 h 12"/>
                  <a:gd name="T6" fmla="*/ 8 w 30"/>
                  <a:gd name="T7" fmla="*/ 5 h 12"/>
                  <a:gd name="T8" fmla="*/ 14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5" name="Freeform 455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>
                  <a:gd name="T0" fmla="*/ 190 w 390"/>
                  <a:gd name="T1" fmla="*/ 0 h 942"/>
                  <a:gd name="T2" fmla="*/ 0 w 390"/>
                  <a:gd name="T3" fmla="*/ 445 h 942"/>
                  <a:gd name="T4" fmla="*/ 0 w 390"/>
                  <a:gd name="T5" fmla="*/ 457 h 942"/>
                  <a:gd name="T6" fmla="*/ 190 w 390"/>
                  <a:gd name="T7" fmla="*/ 15 h 942"/>
                  <a:gd name="T8" fmla="*/ 190 w 390"/>
                  <a:gd name="T9" fmla="*/ 0 h 9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0"/>
                  <a:gd name="T16" fmla="*/ 0 h 942"/>
                  <a:gd name="T17" fmla="*/ 390 w 390"/>
                  <a:gd name="T18" fmla="*/ 942 h 9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6" name="Freeform 456"/>
              <p:cNvSpPr>
                <a:spLocks/>
              </p:cNvSpPr>
              <p:nvPr/>
            </p:nvSpPr>
            <p:spPr bwMode="auto">
              <a:xfrm>
                <a:off x="3676" y="1450"/>
                <a:ext cx="190" cy="457"/>
              </a:xfrm>
              <a:custGeom>
                <a:avLst/>
                <a:gdLst>
                  <a:gd name="T0" fmla="*/ 190 w 390"/>
                  <a:gd name="T1" fmla="*/ 0 h 942"/>
                  <a:gd name="T2" fmla="*/ 0 w 390"/>
                  <a:gd name="T3" fmla="*/ 445 h 942"/>
                  <a:gd name="T4" fmla="*/ 0 w 390"/>
                  <a:gd name="T5" fmla="*/ 457 h 942"/>
                  <a:gd name="T6" fmla="*/ 190 w 390"/>
                  <a:gd name="T7" fmla="*/ 15 h 942"/>
                  <a:gd name="T8" fmla="*/ 190 w 390"/>
                  <a:gd name="T9" fmla="*/ 0 h 9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0"/>
                  <a:gd name="T16" fmla="*/ 0 h 942"/>
                  <a:gd name="T17" fmla="*/ 390 w 390"/>
                  <a:gd name="T18" fmla="*/ 942 h 9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0" h="942">
                    <a:moveTo>
                      <a:pt x="390" y="0"/>
                    </a:moveTo>
                    <a:lnTo>
                      <a:pt x="0" y="918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7" name="Freeform 457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>
                  <a:gd name="T0" fmla="*/ 195 w 402"/>
                  <a:gd name="T1" fmla="*/ 213 h 438"/>
                  <a:gd name="T2" fmla="*/ 114 w 402"/>
                  <a:gd name="T3" fmla="*/ 114 h 438"/>
                  <a:gd name="T4" fmla="*/ 111 w 402"/>
                  <a:gd name="T5" fmla="*/ 99 h 438"/>
                  <a:gd name="T6" fmla="*/ 0 w 402"/>
                  <a:gd name="T7" fmla="*/ 9 h 438"/>
                  <a:gd name="T8" fmla="*/ 0 w 402"/>
                  <a:gd name="T9" fmla="*/ 0 h 438"/>
                  <a:gd name="T10" fmla="*/ 105 w 402"/>
                  <a:gd name="T11" fmla="*/ 88 h 438"/>
                  <a:gd name="T12" fmla="*/ 116 w 402"/>
                  <a:gd name="T13" fmla="*/ 105 h 438"/>
                  <a:gd name="T14" fmla="*/ 195 w 402"/>
                  <a:gd name="T15" fmla="*/ 204 h 438"/>
                  <a:gd name="T16" fmla="*/ 195 w 402"/>
                  <a:gd name="T17" fmla="*/ 213 h 4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2"/>
                  <a:gd name="T28" fmla="*/ 0 h 438"/>
                  <a:gd name="T29" fmla="*/ 402 w 402"/>
                  <a:gd name="T30" fmla="*/ 438 h 4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8" name="Freeform 458"/>
              <p:cNvSpPr>
                <a:spLocks/>
              </p:cNvSpPr>
              <p:nvPr/>
            </p:nvSpPr>
            <p:spPr bwMode="auto">
              <a:xfrm>
                <a:off x="3673" y="1572"/>
                <a:ext cx="195" cy="213"/>
              </a:xfrm>
              <a:custGeom>
                <a:avLst/>
                <a:gdLst>
                  <a:gd name="T0" fmla="*/ 195 w 402"/>
                  <a:gd name="T1" fmla="*/ 213 h 438"/>
                  <a:gd name="T2" fmla="*/ 114 w 402"/>
                  <a:gd name="T3" fmla="*/ 114 h 438"/>
                  <a:gd name="T4" fmla="*/ 111 w 402"/>
                  <a:gd name="T5" fmla="*/ 99 h 438"/>
                  <a:gd name="T6" fmla="*/ 0 w 402"/>
                  <a:gd name="T7" fmla="*/ 9 h 438"/>
                  <a:gd name="T8" fmla="*/ 0 w 402"/>
                  <a:gd name="T9" fmla="*/ 0 h 438"/>
                  <a:gd name="T10" fmla="*/ 105 w 402"/>
                  <a:gd name="T11" fmla="*/ 88 h 438"/>
                  <a:gd name="T12" fmla="*/ 116 w 402"/>
                  <a:gd name="T13" fmla="*/ 105 h 438"/>
                  <a:gd name="T14" fmla="*/ 195 w 402"/>
                  <a:gd name="T15" fmla="*/ 204 h 438"/>
                  <a:gd name="T16" fmla="*/ 195 w 402"/>
                  <a:gd name="T17" fmla="*/ 213 h 4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2"/>
                  <a:gd name="T28" fmla="*/ 0 h 438"/>
                  <a:gd name="T29" fmla="*/ 402 w 402"/>
                  <a:gd name="T30" fmla="*/ 438 h 4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2" h="438">
                    <a:moveTo>
                      <a:pt x="402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40" y="216"/>
                    </a:lnTo>
                    <a:lnTo>
                      <a:pt x="402" y="420"/>
                    </a:lnTo>
                    <a:lnTo>
                      <a:pt x="402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19" name="Freeform 459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>
                  <a:gd name="T0" fmla="*/ 0 w 210"/>
                  <a:gd name="T1" fmla="*/ 201 h 450"/>
                  <a:gd name="T2" fmla="*/ 102 w 210"/>
                  <a:gd name="T3" fmla="*/ 0 h 450"/>
                  <a:gd name="T4" fmla="*/ 102 w 210"/>
                  <a:gd name="T5" fmla="*/ 9 h 450"/>
                  <a:gd name="T6" fmla="*/ 0 w 210"/>
                  <a:gd name="T7" fmla="*/ 218 h 450"/>
                  <a:gd name="T8" fmla="*/ 0 w 210"/>
                  <a:gd name="T9" fmla="*/ 201 h 4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50"/>
                  <a:gd name="T17" fmla="*/ 210 w 210"/>
                  <a:gd name="T18" fmla="*/ 450 h 4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0" name="Freeform 460"/>
              <p:cNvSpPr>
                <a:spLocks/>
              </p:cNvSpPr>
              <p:nvPr/>
            </p:nvSpPr>
            <p:spPr bwMode="auto">
              <a:xfrm>
                <a:off x="3676" y="1517"/>
                <a:ext cx="102" cy="218"/>
              </a:xfrm>
              <a:custGeom>
                <a:avLst/>
                <a:gdLst>
                  <a:gd name="T0" fmla="*/ 0 w 210"/>
                  <a:gd name="T1" fmla="*/ 201 h 450"/>
                  <a:gd name="T2" fmla="*/ 102 w 210"/>
                  <a:gd name="T3" fmla="*/ 0 h 450"/>
                  <a:gd name="T4" fmla="*/ 102 w 210"/>
                  <a:gd name="T5" fmla="*/ 9 h 450"/>
                  <a:gd name="T6" fmla="*/ 0 w 210"/>
                  <a:gd name="T7" fmla="*/ 218 h 450"/>
                  <a:gd name="T8" fmla="*/ 0 w 210"/>
                  <a:gd name="T9" fmla="*/ 201 h 4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50"/>
                  <a:gd name="T17" fmla="*/ 210 w 210"/>
                  <a:gd name="T18" fmla="*/ 450 h 4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1" name="Freeform 461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>
                  <a:gd name="T0" fmla="*/ 0 w 174"/>
                  <a:gd name="T1" fmla="*/ 0 h 222"/>
                  <a:gd name="T2" fmla="*/ 84 w 174"/>
                  <a:gd name="T3" fmla="*/ 99 h 222"/>
                  <a:gd name="T4" fmla="*/ 84 w 174"/>
                  <a:gd name="T5" fmla="*/ 108 h 222"/>
                  <a:gd name="T6" fmla="*/ 0 w 174"/>
                  <a:gd name="T7" fmla="*/ 12 h 222"/>
                  <a:gd name="T8" fmla="*/ 0 w 174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222"/>
                  <a:gd name="T17" fmla="*/ 174 w 174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2" name="Freeform 462"/>
              <p:cNvSpPr>
                <a:spLocks/>
              </p:cNvSpPr>
              <p:nvPr/>
            </p:nvSpPr>
            <p:spPr bwMode="auto">
              <a:xfrm>
                <a:off x="3784" y="1514"/>
                <a:ext cx="84" cy="108"/>
              </a:xfrm>
              <a:custGeom>
                <a:avLst/>
                <a:gdLst>
                  <a:gd name="T0" fmla="*/ 0 w 174"/>
                  <a:gd name="T1" fmla="*/ 0 h 222"/>
                  <a:gd name="T2" fmla="*/ 84 w 174"/>
                  <a:gd name="T3" fmla="*/ 99 h 222"/>
                  <a:gd name="T4" fmla="*/ 84 w 174"/>
                  <a:gd name="T5" fmla="*/ 108 h 222"/>
                  <a:gd name="T6" fmla="*/ 0 w 174"/>
                  <a:gd name="T7" fmla="*/ 12 h 222"/>
                  <a:gd name="T8" fmla="*/ 0 w 174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222"/>
                  <a:gd name="T17" fmla="*/ 174 w 174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222">
                    <a:moveTo>
                      <a:pt x="0" y="0"/>
                    </a:moveTo>
                    <a:lnTo>
                      <a:pt x="174" y="204"/>
                    </a:lnTo>
                    <a:lnTo>
                      <a:pt x="174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3" name="Freeform 463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>
                  <a:gd name="T0" fmla="*/ 81 w 174"/>
                  <a:gd name="T1" fmla="*/ 0 h 432"/>
                  <a:gd name="T2" fmla="*/ 0 w 174"/>
                  <a:gd name="T3" fmla="*/ 197 h 432"/>
                  <a:gd name="T4" fmla="*/ 3 w 174"/>
                  <a:gd name="T5" fmla="*/ 209 h 432"/>
                  <a:gd name="T6" fmla="*/ 84 w 174"/>
                  <a:gd name="T7" fmla="*/ 9 h 432"/>
                  <a:gd name="T8" fmla="*/ 81 w 174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432"/>
                  <a:gd name="T17" fmla="*/ 174 w 174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4" name="Freeform 464"/>
              <p:cNvSpPr>
                <a:spLocks/>
              </p:cNvSpPr>
              <p:nvPr/>
            </p:nvSpPr>
            <p:spPr bwMode="auto">
              <a:xfrm>
                <a:off x="3784" y="1628"/>
                <a:ext cx="84" cy="209"/>
              </a:xfrm>
              <a:custGeom>
                <a:avLst/>
                <a:gdLst>
                  <a:gd name="T0" fmla="*/ 81 w 174"/>
                  <a:gd name="T1" fmla="*/ 0 h 432"/>
                  <a:gd name="T2" fmla="*/ 0 w 174"/>
                  <a:gd name="T3" fmla="*/ 197 h 432"/>
                  <a:gd name="T4" fmla="*/ 3 w 174"/>
                  <a:gd name="T5" fmla="*/ 209 h 432"/>
                  <a:gd name="T6" fmla="*/ 84 w 174"/>
                  <a:gd name="T7" fmla="*/ 9 h 432"/>
                  <a:gd name="T8" fmla="*/ 81 w 174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432"/>
                  <a:gd name="T17" fmla="*/ 174 w 174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74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5" name="Freeform 465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>
                  <a:gd name="T0" fmla="*/ 108 w 222"/>
                  <a:gd name="T1" fmla="*/ 93 h 204"/>
                  <a:gd name="T2" fmla="*/ 0 w 222"/>
                  <a:gd name="T3" fmla="*/ 0 h 204"/>
                  <a:gd name="T4" fmla="*/ 0 w 222"/>
                  <a:gd name="T5" fmla="*/ 12 h 204"/>
                  <a:gd name="T6" fmla="*/ 105 w 222"/>
                  <a:gd name="T7" fmla="*/ 99 h 204"/>
                  <a:gd name="T8" fmla="*/ 108 w 222"/>
                  <a:gd name="T9" fmla="*/ 93 h 2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204"/>
                  <a:gd name="T17" fmla="*/ 222 w 222"/>
                  <a:gd name="T18" fmla="*/ 204 h 2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6" name="Freeform 466"/>
              <p:cNvSpPr>
                <a:spLocks/>
              </p:cNvSpPr>
              <p:nvPr/>
            </p:nvSpPr>
            <p:spPr bwMode="auto">
              <a:xfrm>
                <a:off x="3676" y="1735"/>
                <a:ext cx="108" cy="99"/>
              </a:xfrm>
              <a:custGeom>
                <a:avLst/>
                <a:gdLst>
                  <a:gd name="T0" fmla="*/ 108 w 222"/>
                  <a:gd name="T1" fmla="*/ 93 h 204"/>
                  <a:gd name="T2" fmla="*/ 0 w 222"/>
                  <a:gd name="T3" fmla="*/ 0 h 204"/>
                  <a:gd name="T4" fmla="*/ 0 w 222"/>
                  <a:gd name="T5" fmla="*/ 12 h 204"/>
                  <a:gd name="T6" fmla="*/ 105 w 222"/>
                  <a:gd name="T7" fmla="*/ 99 h 204"/>
                  <a:gd name="T8" fmla="*/ 108 w 222"/>
                  <a:gd name="T9" fmla="*/ 93 h 2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204"/>
                  <a:gd name="T17" fmla="*/ 222 w 222"/>
                  <a:gd name="T18" fmla="*/ 204 h 2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7" name="Freeform 467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8" name="Freeform 468"/>
              <p:cNvSpPr>
                <a:spLocks/>
              </p:cNvSpPr>
              <p:nvPr/>
            </p:nvSpPr>
            <p:spPr bwMode="auto">
              <a:xfrm>
                <a:off x="3665" y="1529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29" name="Freeform 469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0" name="Freeform 470"/>
              <p:cNvSpPr>
                <a:spLocks/>
              </p:cNvSpPr>
              <p:nvPr/>
            </p:nvSpPr>
            <p:spPr bwMode="auto">
              <a:xfrm>
                <a:off x="3671" y="1529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1" name="Freeform 471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2" name="Freeform 472"/>
              <p:cNvSpPr>
                <a:spLocks/>
              </p:cNvSpPr>
              <p:nvPr/>
            </p:nvSpPr>
            <p:spPr bwMode="auto">
              <a:xfrm>
                <a:off x="3665" y="1526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3" name="Freeform 473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89 h 816"/>
                  <a:gd name="T4" fmla="*/ 6 w 12"/>
                  <a:gd name="T5" fmla="*/ 395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4" name="Freeform 474"/>
              <p:cNvSpPr>
                <a:spLocks/>
              </p:cNvSpPr>
              <p:nvPr/>
            </p:nvSpPr>
            <p:spPr bwMode="auto">
              <a:xfrm>
                <a:off x="3775" y="1474"/>
                <a:ext cx="6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89 h 816"/>
                  <a:gd name="T4" fmla="*/ 6 w 12"/>
                  <a:gd name="T5" fmla="*/ 395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5" name="Freeform 475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>
                  <a:gd name="T0" fmla="*/ 0 w 18"/>
                  <a:gd name="T1" fmla="*/ 395 h 816"/>
                  <a:gd name="T2" fmla="*/ 9 w 18"/>
                  <a:gd name="T3" fmla="*/ 389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6" name="Freeform 476"/>
              <p:cNvSpPr>
                <a:spLocks/>
              </p:cNvSpPr>
              <p:nvPr/>
            </p:nvSpPr>
            <p:spPr bwMode="auto">
              <a:xfrm>
                <a:off x="3781" y="1474"/>
                <a:ext cx="9" cy="395"/>
              </a:xfrm>
              <a:custGeom>
                <a:avLst/>
                <a:gdLst>
                  <a:gd name="T0" fmla="*/ 0 w 18"/>
                  <a:gd name="T1" fmla="*/ 395 h 816"/>
                  <a:gd name="T2" fmla="*/ 9 w 18"/>
                  <a:gd name="T3" fmla="*/ 389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7" name="Freeform 477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>
                  <a:gd name="T0" fmla="*/ 15 w 30"/>
                  <a:gd name="T1" fmla="*/ 3 h 12"/>
                  <a:gd name="T2" fmla="*/ 6 w 30"/>
                  <a:gd name="T3" fmla="*/ 0 h 12"/>
                  <a:gd name="T4" fmla="*/ 0 w 30"/>
                  <a:gd name="T5" fmla="*/ 3 h 12"/>
                  <a:gd name="T6" fmla="*/ 6 w 30"/>
                  <a:gd name="T7" fmla="*/ 5 h 12"/>
                  <a:gd name="T8" fmla="*/ 15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8" name="Freeform 478"/>
              <p:cNvSpPr>
                <a:spLocks/>
              </p:cNvSpPr>
              <p:nvPr/>
            </p:nvSpPr>
            <p:spPr bwMode="auto">
              <a:xfrm>
                <a:off x="3775" y="1471"/>
                <a:ext cx="15" cy="5"/>
              </a:xfrm>
              <a:custGeom>
                <a:avLst/>
                <a:gdLst>
                  <a:gd name="T0" fmla="*/ 15 w 30"/>
                  <a:gd name="T1" fmla="*/ 3 h 12"/>
                  <a:gd name="T2" fmla="*/ 6 w 30"/>
                  <a:gd name="T3" fmla="*/ 0 h 12"/>
                  <a:gd name="T4" fmla="*/ 0 w 30"/>
                  <a:gd name="T5" fmla="*/ 3 h 12"/>
                  <a:gd name="T6" fmla="*/ 6 w 30"/>
                  <a:gd name="T7" fmla="*/ 5 h 12"/>
                  <a:gd name="T8" fmla="*/ 15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39" name="Freeform 479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5 w 12"/>
                  <a:gd name="T5" fmla="*/ 396 h 816"/>
                  <a:gd name="T6" fmla="*/ 5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0" name="Freeform 480"/>
              <p:cNvSpPr>
                <a:spLocks/>
              </p:cNvSpPr>
              <p:nvPr/>
            </p:nvSpPr>
            <p:spPr bwMode="auto">
              <a:xfrm>
                <a:off x="3863" y="1418"/>
                <a:ext cx="5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5 w 12"/>
                  <a:gd name="T5" fmla="*/ 396 h 816"/>
                  <a:gd name="T6" fmla="*/ 5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1" name="Freeform 481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3 h 816"/>
                  <a:gd name="T4" fmla="*/ 9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2" name="Freeform 482"/>
              <p:cNvSpPr>
                <a:spLocks/>
              </p:cNvSpPr>
              <p:nvPr/>
            </p:nvSpPr>
            <p:spPr bwMode="auto">
              <a:xfrm>
                <a:off x="3868" y="1418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3 h 816"/>
                  <a:gd name="T4" fmla="*/ 9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3" name="Freeform 483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8 w 30"/>
                  <a:gd name="T3" fmla="*/ 0 h 18"/>
                  <a:gd name="T4" fmla="*/ 0 w 30"/>
                  <a:gd name="T5" fmla="*/ 3 h 18"/>
                  <a:gd name="T6" fmla="*/ 8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4" name="Freeform 484"/>
              <p:cNvSpPr>
                <a:spLocks/>
              </p:cNvSpPr>
              <p:nvPr/>
            </p:nvSpPr>
            <p:spPr bwMode="auto">
              <a:xfrm>
                <a:off x="3863" y="1415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8 w 30"/>
                  <a:gd name="T3" fmla="*/ 0 h 18"/>
                  <a:gd name="T4" fmla="*/ 0 w 30"/>
                  <a:gd name="T5" fmla="*/ 3 h 18"/>
                  <a:gd name="T6" fmla="*/ 8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5" name="Freeform 485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>
                  <a:gd name="T0" fmla="*/ 0 w 210"/>
                  <a:gd name="T1" fmla="*/ 180 h 402"/>
                  <a:gd name="T2" fmla="*/ 95 w 210"/>
                  <a:gd name="T3" fmla="*/ 0 h 402"/>
                  <a:gd name="T4" fmla="*/ 101 w 210"/>
                  <a:gd name="T5" fmla="*/ 6 h 402"/>
                  <a:gd name="T6" fmla="*/ 0 w 210"/>
                  <a:gd name="T7" fmla="*/ 195 h 402"/>
                  <a:gd name="T8" fmla="*/ 0 w 210"/>
                  <a:gd name="T9" fmla="*/ 180 h 4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2"/>
                  <a:gd name="T17" fmla="*/ 210 w 210"/>
                  <a:gd name="T18" fmla="*/ 402 h 4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6" name="Freeform 486"/>
              <p:cNvSpPr>
                <a:spLocks/>
              </p:cNvSpPr>
              <p:nvPr/>
            </p:nvSpPr>
            <p:spPr bwMode="auto">
              <a:xfrm>
                <a:off x="2690" y="1703"/>
                <a:ext cx="101" cy="195"/>
              </a:xfrm>
              <a:custGeom>
                <a:avLst/>
                <a:gdLst>
                  <a:gd name="T0" fmla="*/ 0 w 210"/>
                  <a:gd name="T1" fmla="*/ 180 h 402"/>
                  <a:gd name="T2" fmla="*/ 95 w 210"/>
                  <a:gd name="T3" fmla="*/ 0 h 402"/>
                  <a:gd name="T4" fmla="*/ 101 w 210"/>
                  <a:gd name="T5" fmla="*/ 6 h 402"/>
                  <a:gd name="T6" fmla="*/ 0 w 210"/>
                  <a:gd name="T7" fmla="*/ 195 h 402"/>
                  <a:gd name="T8" fmla="*/ 0 w 210"/>
                  <a:gd name="T9" fmla="*/ 180 h 4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2"/>
                  <a:gd name="T17" fmla="*/ 210 w 210"/>
                  <a:gd name="T18" fmla="*/ 402 h 4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2">
                    <a:moveTo>
                      <a:pt x="0" y="372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2"/>
                    </a:lnTo>
                    <a:lnTo>
                      <a:pt x="0" y="37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7" name="Freeform 487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>
                  <a:gd name="T0" fmla="*/ 0 w 174"/>
                  <a:gd name="T1" fmla="*/ 9 h 132"/>
                  <a:gd name="T2" fmla="*/ 78 w 174"/>
                  <a:gd name="T3" fmla="*/ 64 h 132"/>
                  <a:gd name="T4" fmla="*/ 84 w 174"/>
                  <a:gd name="T5" fmla="*/ 58 h 132"/>
                  <a:gd name="T6" fmla="*/ 0 w 174"/>
                  <a:gd name="T7" fmla="*/ 0 h 132"/>
                  <a:gd name="T8" fmla="*/ 0 w 174"/>
                  <a:gd name="T9" fmla="*/ 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32"/>
                  <a:gd name="T17" fmla="*/ 174 w 174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8" name="Freeform 488"/>
              <p:cNvSpPr>
                <a:spLocks/>
              </p:cNvSpPr>
              <p:nvPr/>
            </p:nvSpPr>
            <p:spPr bwMode="auto">
              <a:xfrm>
                <a:off x="2687" y="1567"/>
                <a:ext cx="84" cy="64"/>
              </a:xfrm>
              <a:custGeom>
                <a:avLst/>
                <a:gdLst>
                  <a:gd name="T0" fmla="*/ 0 w 174"/>
                  <a:gd name="T1" fmla="*/ 9 h 132"/>
                  <a:gd name="T2" fmla="*/ 78 w 174"/>
                  <a:gd name="T3" fmla="*/ 64 h 132"/>
                  <a:gd name="T4" fmla="*/ 84 w 174"/>
                  <a:gd name="T5" fmla="*/ 58 h 132"/>
                  <a:gd name="T6" fmla="*/ 0 w 174"/>
                  <a:gd name="T7" fmla="*/ 0 h 132"/>
                  <a:gd name="T8" fmla="*/ 0 w 174"/>
                  <a:gd name="T9" fmla="*/ 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32"/>
                  <a:gd name="T17" fmla="*/ 174 w 174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32">
                    <a:moveTo>
                      <a:pt x="0" y="18"/>
                    </a:moveTo>
                    <a:lnTo>
                      <a:pt x="162" y="132"/>
                    </a:lnTo>
                    <a:lnTo>
                      <a:pt x="174" y="120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49" name="Freeform 489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>
                  <a:gd name="T0" fmla="*/ 0 w 210"/>
                  <a:gd name="T1" fmla="*/ 183 h 408"/>
                  <a:gd name="T2" fmla="*/ 95 w 210"/>
                  <a:gd name="T3" fmla="*/ 0 h 408"/>
                  <a:gd name="T4" fmla="*/ 101 w 210"/>
                  <a:gd name="T5" fmla="*/ 6 h 408"/>
                  <a:gd name="T6" fmla="*/ 0 w 210"/>
                  <a:gd name="T7" fmla="*/ 198 h 408"/>
                  <a:gd name="T8" fmla="*/ 0 w 210"/>
                  <a:gd name="T9" fmla="*/ 183 h 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8"/>
                  <a:gd name="T17" fmla="*/ 210 w 210"/>
                  <a:gd name="T18" fmla="*/ 408 h 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0" name="Freeform 490"/>
              <p:cNvSpPr>
                <a:spLocks/>
              </p:cNvSpPr>
              <p:nvPr/>
            </p:nvSpPr>
            <p:spPr bwMode="auto">
              <a:xfrm>
                <a:off x="2690" y="1532"/>
                <a:ext cx="101" cy="198"/>
              </a:xfrm>
              <a:custGeom>
                <a:avLst/>
                <a:gdLst>
                  <a:gd name="T0" fmla="*/ 0 w 210"/>
                  <a:gd name="T1" fmla="*/ 183 h 408"/>
                  <a:gd name="T2" fmla="*/ 95 w 210"/>
                  <a:gd name="T3" fmla="*/ 0 h 408"/>
                  <a:gd name="T4" fmla="*/ 101 w 210"/>
                  <a:gd name="T5" fmla="*/ 6 h 408"/>
                  <a:gd name="T6" fmla="*/ 0 w 210"/>
                  <a:gd name="T7" fmla="*/ 198 h 408"/>
                  <a:gd name="T8" fmla="*/ 0 w 210"/>
                  <a:gd name="T9" fmla="*/ 183 h 4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08"/>
                  <a:gd name="T17" fmla="*/ 210 w 210"/>
                  <a:gd name="T18" fmla="*/ 408 h 4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08">
                    <a:moveTo>
                      <a:pt x="0" y="378"/>
                    </a:moveTo>
                    <a:lnTo>
                      <a:pt x="198" y="0"/>
                    </a:lnTo>
                    <a:lnTo>
                      <a:pt x="210" y="12"/>
                    </a:lnTo>
                    <a:lnTo>
                      <a:pt x="0" y="408"/>
                    </a:lnTo>
                    <a:lnTo>
                      <a:pt x="0" y="37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1" name="Freeform 491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2" name="Freeform 492"/>
              <p:cNvSpPr>
                <a:spLocks/>
              </p:cNvSpPr>
              <p:nvPr/>
            </p:nvSpPr>
            <p:spPr bwMode="auto">
              <a:xfrm>
                <a:off x="2681" y="1904"/>
                <a:ext cx="733" cy="262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2 h 540"/>
                  <a:gd name="T4" fmla="*/ 733 w 1512"/>
                  <a:gd name="T5" fmla="*/ 146 h 540"/>
                  <a:gd name="T6" fmla="*/ 733 w 1512"/>
                  <a:gd name="T7" fmla="*/ 140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3" name="Freeform 493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4" name="Freeform 494"/>
              <p:cNvSpPr>
                <a:spLocks/>
              </p:cNvSpPr>
              <p:nvPr/>
            </p:nvSpPr>
            <p:spPr bwMode="auto">
              <a:xfrm>
                <a:off x="2681" y="1823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5" name="Line 495"/>
              <p:cNvSpPr>
                <a:spLocks noChangeShapeType="1"/>
              </p:cNvSpPr>
              <p:nvPr/>
            </p:nvSpPr>
            <p:spPr bwMode="auto">
              <a:xfrm flipV="1">
                <a:off x="2838" y="1890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6" name="Line 496"/>
              <p:cNvSpPr>
                <a:spLocks noChangeShapeType="1"/>
              </p:cNvSpPr>
              <p:nvPr/>
            </p:nvSpPr>
            <p:spPr bwMode="auto">
              <a:xfrm flipV="1">
                <a:off x="3027" y="1962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7" name="Line 497"/>
              <p:cNvSpPr>
                <a:spLocks noChangeShapeType="1"/>
              </p:cNvSpPr>
              <p:nvPr/>
            </p:nvSpPr>
            <p:spPr bwMode="auto">
              <a:xfrm flipH="1" flipV="1">
                <a:off x="2780" y="1863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8" name="Freeform 498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1 h 540"/>
                  <a:gd name="T4" fmla="*/ 733 w 1512"/>
                  <a:gd name="T5" fmla="*/ 145 h 540"/>
                  <a:gd name="T6" fmla="*/ 733 w 1512"/>
                  <a:gd name="T7" fmla="*/ 139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59" name="Freeform 499"/>
              <p:cNvSpPr>
                <a:spLocks/>
              </p:cNvSpPr>
              <p:nvPr/>
            </p:nvSpPr>
            <p:spPr bwMode="auto">
              <a:xfrm>
                <a:off x="2681" y="1829"/>
                <a:ext cx="733" cy="261"/>
              </a:xfrm>
              <a:custGeom>
                <a:avLst/>
                <a:gdLst>
                  <a:gd name="T0" fmla="*/ 0 w 1512"/>
                  <a:gd name="T1" fmla="*/ 9 h 540"/>
                  <a:gd name="T2" fmla="*/ 538 w 1512"/>
                  <a:gd name="T3" fmla="*/ 261 h 540"/>
                  <a:gd name="T4" fmla="*/ 733 w 1512"/>
                  <a:gd name="T5" fmla="*/ 145 h 540"/>
                  <a:gd name="T6" fmla="*/ 733 w 1512"/>
                  <a:gd name="T7" fmla="*/ 139 h 540"/>
                  <a:gd name="T8" fmla="*/ 0 w 1512"/>
                  <a:gd name="T9" fmla="*/ 0 h 540"/>
                  <a:gd name="T10" fmla="*/ 0 w 1512"/>
                  <a:gd name="T11" fmla="*/ 9 h 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40"/>
                  <a:gd name="T20" fmla="*/ 1512 w 1512"/>
                  <a:gd name="T21" fmla="*/ 540 h 5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40">
                    <a:moveTo>
                      <a:pt x="0" y="18"/>
                    </a:moveTo>
                    <a:lnTo>
                      <a:pt x="1110" y="540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0" name="Freeform 500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1" name="Freeform 501"/>
              <p:cNvSpPr>
                <a:spLocks/>
              </p:cNvSpPr>
              <p:nvPr/>
            </p:nvSpPr>
            <p:spPr bwMode="auto">
              <a:xfrm>
                <a:off x="2681" y="1747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2" name="Line 502"/>
              <p:cNvSpPr>
                <a:spLocks noChangeShapeType="1"/>
              </p:cNvSpPr>
              <p:nvPr/>
            </p:nvSpPr>
            <p:spPr bwMode="auto">
              <a:xfrm flipV="1">
                <a:off x="2838" y="1814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3" name="Line 503"/>
              <p:cNvSpPr>
                <a:spLocks noChangeShapeType="1"/>
              </p:cNvSpPr>
              <p:nvPr/>
            </p:nvSpPr>
            <p:spPr bwMode="auto">
              <a:xfrm flipV="1">
                <a:off x="3027" y="1887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4" name="Line 504"/>
              <p:cNvSpPr>
                <a:spLocks noChangeShapeType="1"/>
              </p:cNvSpPr>
              <p:nvPr/>
            </p:nvSpPr>
            <p:spPr bwMode="auto">
              <a:xfrm flipH="1" flipV="1">
                <a:off x="2780" y="1788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5" name="Freeform 505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6" name="Freeform 506"/>
              <p:cNvSpPr>
                <a:spLocks/>
              </p:cNvSpPr>
              <p:nvPr/>
            </p:nvSpPr>
            <p:spPr bwMode="auto">
              <a:xfrm>
                <a:off x="2681" y="1753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7" name="Freeform 507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8" name="Freeform 508"/>
              <p:cNvSpPr>
                <a:spLocks/>
              </p:cNvSpPr>
              <p:nvPr/>
            </p:nvSpPr>
            <p:spPr bwMode="auto">
              <a:xfrm>
                <a:off x="2681" y="1671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69" name="Line 509"/>
              <p:cNvSpPr>
                <a:spLocks noChangeShapeType="1"/>
              </p:cNvSpPr>
              <p:nvPr/>
            </p:nvSpPr>
            <p:spPr bwMode="auto">
              <a:xfrm flipV="1">
                <a:off x="2838" y="173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0" name="Line 510"/>
              <p:cNvSpPr>
                <a:spLocks noChangeShapeType="1"/>
              </p:cNvSpPr>
              <p:nvPr/>
            </p:nvSpPr>
            <p:spPr bwMode="auto">
              <a:xfrm flipV="1">
                <a:off x="3027" y="1811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1" name="Line 511"/>
              <p:cNvSpPr>
                <a:spLocks noChangeShapeType="1"/>
              </p:cNvSpPr>
              <p:nvPr/>
            </p:nvSpPr>
            <p:spPr bwMode="auto">
              <a:xfrm flipH="1" flipV="1">
                <a:off x="2780" y="1712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2" name="Freeform 512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3" name="Freeform 513"/>
              <p:cNvSpPr>
                <a:spLocks/>
              </p:cNvSpPr>
              <p:nvPr/>
            </p:nvSpPr>
            <p:spPr bwMode="auto">
              <a:xfrm>
                <a:off x="2681" y="1677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4" name="Freeform 514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5" name="Freeform 515"/>
              <p:cNvSpPr>
                <a:spLocks/>
              </p:cNvSpPr>
              <p:nvPr/>
            </p:nvSpPr>
            <p:spPr bwMode="auto">
              <a:xfrm>
                <a:off x="2681" y="1596"/>
                <a:ext cx="733" cy="331"/>
              </a:xfrm>
              <a:custGeom>
                <a:avLst/>
                <a:gdLst>
                  <a:gd name="T0" fmla="*/ 0 w 1512"/>
                  <a:gd name="T1" fmla="*/ 81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1 h 684"/>
                  <a:gd name="T8" fmla="*/ 0 w 1512"/>
                  <a:gd name="T9" fmla="*/ 81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6" name="Line 516"/>
              <p:cNvSpPr>
                <a:spLocks noChangeShapeType="1"/>
              </p:cNvSpPr>
              <p:nvPr/>
            </p:nvSpPr>
            <p:spPr bwMode="auto">
              <a:xfrm flipV="1">
                <a:off x="2838" y="1663"/>
                <a:ext cx="198" cy="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7" name="Line 517"/>
              <p:cNvSpPr>
                <a:spLocks noChangeShapeType="1"/>
              </p:cNvSpPr>
              <p:nvPr/>
            </p:nvSpPr>
            <p:spPr bwMode="auto">
              <a:xfrm flipV="1">
                <a:off x="3027" y="1735"/>
                <a:ext cx="187" cy="10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8" name="Line 518"/>
              <p:cNvSpPr>
                <a:spLocks noChangeShapeType="1"/>
              </p:cNvSpPr>
              <p:nvPr/>
            </p:nvSpPr>
            <p:spPr bwMode="auto">
              <a:xfrm flipH="1" flipV="1">
                <a:off x="2780" y="1636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79" name="Freeform 519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0" name="Freeform 520"/>
              <p:cNvSpPr>
                <a:spLocks/>
              </p:cNvSpPr>
              <p:nvPr/>
            </p:nvSpPr>
            <p:spPr bwMode="auto">
              <a:xfrm>
                <a:off x="2681" y="1602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40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8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1" name="Freeform 521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2" name="Freeform 522"/>
              <p:cNvSpPr>
                <a:spLocks/>
              </p:cNvSpPr>
              <p:nvPr/>
            </p:nvSpPr>
            <p:spPr bwMode="auto">
              <a:xfrm>
                <a:off x="2681" y="1520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21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6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3" name="Line 523"/>
              <p:cNvSpPr>
                <a:spLocks noChangeShapeType="1"/>
              </p:cNvSpPr>
              <p:nvPr/>
            </p:nvSpPr>
            <p:spPr bwMode="auto">
              <a:xfrm flipV="1">
                <a:off x="2838" y="1587"/>
                <a:ext cx="198" cy="9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4" name="Line 524"/>
              <p:cNvSpPr>
                <a:spLocks noChangeShapeType="1"/>
              </p:cNvSpPr>
              <p:nvPr/>
            </p:nvSpPr>
            <p:spPr bwMode="auto">
              <a:xfrm flipV="1">
                <a:off x="3027" y="1660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5" name="Line 525"/>
              <p:cNvSpPr>
                <a:spLocks noChangeShapeType="1"/>
              </p:cNvSpPr>
              <p:nvPr/>
            </p:nvSpPr>
            <p:spPr bwMode="auto">
              <a:xfrm flipH="1" flipV="1">
                <a:off x="2780" y="1561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6" name="Freeform 526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7" name="Freeform 527"/>
              <p:cNvSpPr>
                <a:spLocks/>
              </p:cNvSpPr>
              <p:nvPr/>
            </p:nvSpPr>
            <p:spPr bwMode="auto">
              <a:xfrm>
                <a:off x="2681" y="1526"/>
                <a:ext cx="733" cy="259"/>
              </a:xfrm>
              <a:custGeom>
                <a:avLst/>
                <a:gdLst>
                  <a:gd name="T0" fmla="*/ 0 w 1512"/>
                  <a:gd name="T1" fmla="*/ 9 h 534"/>
                  <a:gd name="T2" fmla="*/ 538 w 1512"/>
                  <a:gd name="T3" fmla="*/ 259 h 534"/>
                  <a:gd name="T4" fmla="*/ 733 w 1512"/>
                  <a:gd name="T5" fmla="*/ 146 h 534"/>
                  <a:gd name="T6" fmla="*/ 733 w 1512"/>
                  <a:gd name="T7" fmla="*/ 137 h 534"/>
                  <a:gd name="T8" fmla="*/ 0 w 1512"/>
                  <a:gd name="T9" fmla="*/ 0 h 534"/>
                  <a:gd name="T10" fmla="*/ 0 w 1512"/>
                  <a:gd name="T11" fmla="*/ 9 h 5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2"/>
                  <a:gd name="T19" fmla="*/ 0 h 534"/>
                  <a:gd name="T20" fmla="*/ 1512 w 1512"/>
                  <a:gd name="T21" fmla="*/ 534 h 5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2" h="534">
                    <a:moveTo>
                      <a:pt x="0" y="18"/>
                    </a:moveTo>
                    <a:lnTo>
                      <a:pt x="1110" y="534"/>
                    </a:lnTo>
                    <a:lnTo>
                      <a:pt x="1512" y="300"/>
                    </a:lnTo>
                    <a:lnTo>
                      <a:pt x="1512" y="282"/>
                    </a:lnTo>
                    <a:lnTo>
                      <a:pt x="0" y="0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8" name="Freeform 528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18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89" name="Freeform 529"/>
              <p:cNvSpPr>
                <a:spLocks/>
              </p:cNvSpPr>
              <p:nvPr/>
            </p:nvSpPr>
            <p:spPr bwMode="auto">
              <a:xfrm>
                <a:off x="2681" y="1444"/>
                <a:ext cx="733" cy="332"/>
              </a:xfrm>
              <a:custGeom>
                <a:avLst/>
                <a:gdLst>
                  <a:gd name="T0" fmla="*/ 0 w 1512"/>
                  <a:gd name="T1" fmla="*/ 82 h 684"/>
                  <a:gd name="T2" fmla="*/ 195 w 1512"/>
                  <a:gd name="T3" fmla="*/ 0 h 684"/>
                  <a:gd name="T4" fmla="*/ 733 w 1512"/>
                  <a:gd name="T5" fmla="*/ 218 h 684"/>
                  <a:gd name="T6" fmla="*/ 538 w 1512"/>
                  <a:gd name="T7" fmla="*/ 332 h 684"/>
                  <a:gd name="T8" fmla="*/ 0 w 1512"/>
                  <a:gd name="T9" fmla="*/ 82 h 6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2"/>
                  <a:gd name="T16" fmla="*/ 0 h 684"/>
                  <a:gd name="T17" fmla="*/ 1512 w 1512"/>
                  <a:gd name="T18" fmla="*/ 684 h 6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2" h="684">
                    <a:moveTo>
                      <a:pt x="0" y="168"/>
                    </a:moveTo>
                    <a:lnTo>
                      <a:pt x="402" y="0"/>
                    </a:lnTo>
                    <a:lnTo>
                      <a:pt x="1512" y="450"/>
                    </a:lnTo>
                    <a:lnTo>
                      <a:pt x="1110" y="684"/>
                    </a:lnTo>
                    <a:lnTo>
                      <a:pt x="0" y="16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0" name="Line 530"/>
              <p:cNvSpPr>
                <a:spLocks noChangeShapeType="1"/>
              </p:cNvSpPr>
              <p:nvPr/>
            </p:nvSpPr>
            <p:spPr bwMode="auto">
              <a:xfrm flipV="1">
                <a:off x="2838" y="1508"/>
                <a:ext cx="198" cy="9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1" name="Line 531"/>
              <p:cNvSpPr>
                <a:spLocks noChangeShapeType="1"/>
              </p:cNvSpPr>
              <p:nvPr/>
            </p:nvSpPr>
            <p:spPr bwMode="auto">
              <a:xfrm flipV="1">
                <a:off x="3027" y="1581"/>
                <a:ext cx="187" cy="10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2" name="Line 532"/>
              <p:cNvSpPr>
                <a:spLocks noChangeShapeType="1"/>
              </p:cNvSpPr>
              <p:nvPr/>
            </p:nvSpPr>
            <p:spPr bwMode="auto">
              <a:xfrm flipH="1" flipV="1">
                <a:off x="2780" y="1485"/>
                <a:ext cx="538" cy="2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3" name="Freeform 533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4" name="Freeform 534"/>
              <p:cNvSpPr>
                <a:spLocks/>
              </p:cNvSpPr>
              <p:nvPr/>
            </p:nvSpPr>
            <p:spPr bwMode="auto">
              <a:xfrm>
                <a:off x="2678" y="1526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3 h 816"/>
                  <a:gd name="T4" fmla="*/ 6 w 12"/>
                  <a:gd name="T5" fmla="*/ 396 h 816"/>
                  <a:gd name="T6" fmla="*/ 6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5" name="Freeform 535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6" name="Freeform 536"/>
              <p:cNvSpPr>
                <a:spLocks/>
              </p:cNvSpPr>
              <p:nvPr/>
            </p:nvSpPr>
            <p:spPr bwMode="auto">
              <a:xfrm>
                <a:off x="2684" y="1526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3 h 816"/>
                  <a:gd name="T4" fmla="*/ 8 w 18"/>
                  <a:gd name="T5" fmla="*/ 0 h 816"/>
                  <a:gd name="T6" fmla="*/ 0 w 18"/>
                  <a:gd name="T7" fmla="*/ 6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7" name="Freeform 537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8" name="Freeform 538"/>
              <p:cNvSpPr>
                <a:spLocks/>
              </p:cNvSpPr>
              <p:nvPr/>
            </p:nvSpPr>
            <p:spPr bwMode="auto">
              <a:xfrm>
                <a:off x="2678" y="1523"/>
                <a:ext cx="14" cy="9"/>
              </a:xfrm>
              <a:custGeom>
                <a:avLst/>
                <a:gdLst>
                  <a:gd name="T0" fmla="*/ 14 w 30"/>
                  <a:gd name="T1" fmla="*/ 3 h 18"/>
                  <a:gd name="T2" fmla="*/ 6 w 30"/>
                  <a:gd name="T3" fmla="*/ 0 h 18"/>
                  <a:gd name="T4" fmla="*/ 0 w 30"/>
                  <a:gd name="T5" fmla="*/ 3 h 18"/>
                  <a:gd name="T6" fmla="*/ 6 w 30"/>
                  <a:gd name="T7" fmla="*/ 9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99" name="Freeform 539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2 h 816"/>
                  <a:gd name="T4" fmla="*/ 6 w 12"/>
                  <a:gd name="T5" fmla="*/ 395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0" name="Freeform 540"/>
              <p:cNvSpPr>
                <a:spLocks/>
              </p:cNvSpPr>
              <p:nvPr/>
            </p:nvSpPr>
            <p:spPr bwMode="auto">
              <a:xfrm>
                <a:off x="2829" y="1599"/>
                <a:ext cx="6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2 h 816"/>
                  <a:gd name="T4" fmla="*/ 6 w 12"/>
                  <a:gd name="T5" fmla="*/ 395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1" name="Freeform 541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>
                  <a:gd name="T0" fmla="*/ 0 w 24"/>
                  <a:gd name="T1" fmla="*/ 395 h 816"/>
                  <a:gd name="T2" fmla="*/ 12 w 24"/>
                  <a:gd name="T3" fmla="*/ 392 h 816"/>
                  <a:gd name="T4" fmla="*/ 12 w 24"/>
                  <a:gd name="T5" fmla="*/ 0 h 816"/>
                  <a:gd name="T6" fmla="*/ 0 w 24"/>
                  <a:gd name="T7" fmla="*/ 3 h 816"/>
                  <a:gd name="T8" fmla="*/ 0 w 24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16"/>
                  <a:gd name="T17" fmla="*/ 24 w 24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2" name="Freeform 542"/>
              <p:cNvSpPr>
                <a:spLocks/>
              </p:cNvSpPr>
              <p:nvPr/>
            </p:nvSpPr>
            <p:spPr bwMode="auto">
              <a:xfrm>
                <a:off x="2835" y="1599"/>
                <a:ext cx="12" cy="395"/>
              </a:xfrm>
              <a:custGeom>
                <a:avLst/>
                <a:gdLst>
                  <a:gd name="T0" fmla="*/ 0 w 24"/>
                  <a:gd name="T1" fmla="*/ 395 h 816"/>
                  <a:gd name="T2" fmla="*/ 12 w 24"/>
                  <a:gd name="T3" fmla="*/ 392 h 816"/>
                  <a:gd name="T4" fmla="*/ 12 w 24"/>
                  <a:gd name="T5" fmla="*/ 0 h 816"/>
                  <a:gd name="T6" fmla="*/ 0 w 24"/>
                  <a:gd name="T7" fmla="*/ 3 h 816"/>
                  <a:gd name="T8" fmla="*/ 0 w 24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16"/>
                  <a:gd name="T17" fmla="*/ 24 w 24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16">
                    <a:moveTo>
                      <a:pt x="0" y="816"/>
                    </a:moveTo>
                    <a:lnTo>
                      <a:pt x="24" y="810"/>
                    </a:lnTo>
                    <a:lnTo>
                      <a:pt x="24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3" name="Freeform 543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>
                  <a:gd name="T0" fmla="*/ 18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8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4" name="Freeform 544"/>
              <p:cNvSpPr>
                <a:spLocks/>
              </p:cNvSpPr>
              <p:nvPr/>
            </p:nvSpPr>
            <p:spPr bwMode="auto">
              <a:xfrm>
                <a:off x="2829" y="1596"/>
                <a:ext cx="18" cy="6"/>
              </a:xfrm>
              <a:custGeom>
                <a:avLst/>
                <a:gdLst>
                  <a:gd name="T0" fmla="*/ 18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8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5" name="Freeform 545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0 h 816"/>
                  <a:gd name="T4" fmla="*/ 5 w 12"/>
                  <a:gd name="T5" fmla="*/ 396 h 816"/>
                  <a:gd name="T6" fmla="*/ 5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6" name="Freeform 546"/>
              <p:cNvSpPr>
                <a:spLocks/>
              </p:cNvSpPr>
              <p:nvPr/>
            </p:nvSpPr>
            <p:spPr bwMode="auto">
              <a:xfrm>
                <a:off x="3016" y="1686"/>
                <a:ext cx="5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0 h 816"/>
                  <a:gd name="T4" fmla="*/ 5 w 12"/>
                  <a:gd name="T5" fmla="*/ 396 h 816"/>
                  <a:gd name="T6" fmla="*/ 5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7" name="Freeform 547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0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8" name="Freeform 548"/>
              <p:cNvSpPr>
                <a:spLocks/>
              </p:cNvSpPr>
              <p:nvPr/>
            </p:nvSpPr>
            <p:spPr bwMode="auto">
              <a:xfrm>
                <a:off x="3021" y="1686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0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09" name="Freeform 549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>
                  <a:gd name="T0" fmla="*/ 14 w 30"/>
                  <a:gd name="T1" fmla="*/ 3 h 12"/>
                  <a:gd name="T2" fmla="*/ 8 w 30"/>
                  <a:gd name="T3" fmla="*/ 0 h 12"/>
                  <a:gd name="T4" fmla="*/ 0 w 30"/>
                  <a:gd name="T5" fmla="*/ 3 h 12"/>
                  <a:gd name="T6" fmla="*/ 6 w 30"/>
                  <a:gd name="T7" fmla="*/ 6 h 12"/>
                  <a:gd name="T8" fmla="*/ 14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0" name="Freeform 550"/>
              <p:cNvSpPr>
                <a:spLocks/>
              </p:cNvSpPr>
              <p:nvPr/>
            </p:nvSpPr>
            <p:spPr bwMode="auto">
              <a:xfrm>
                <a:off x="3016" y="1683"/>
                <a:ext cx="14" cy="6"/>
              </a:xfrm>
              <a:custGeom>
                <a:avLst/>
                <a:gdLst>
                  <a:gd name="T0" fmla="*/ 14 w 30"/>
                  <a:gd name="T1" fmla="*/ 3 h 12"/>
                  <a:gd name="T2" fmla="*/ 8 w 30"/>
                  <a:gd name="T3" fmla="*/ 0 h 12"/>
                  <a:gd name="T4" fmla="*/ 0 w 30"/>
                  <a:gd name="T5" fmla="*/ 3 h 12"/>
                  <a:gd name="T6" fmla="*/ 6 w 30"/>
                  <a:gd name="T7" fmla="*/ 6 h 12"/>
                  <a:gd name="T8" fmla="*/ 14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1" name="Freeform 551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>
                  <a:gd name="T0" fmla="*/ 190 w 390"/>
                  <a:gd name="T1" fmla="*/ 0 h 942"/>
                  <a:gd name="T2" fmla="*/ 0 w 390"/>
                  <a:gd name="T3" fmla="*/ 442 h 942"/>
                  <a:gd name="T4" fmla="*/ 0 w 390"/>
                  <a:gd name="T5" fmla="*/ 457 h 942"/>
                  <a:gd name="T6" fmla="*/ 190 w 390"/>
                  <a:gd name="T7" fmla="*/ 15 h 942"/>
                  <a:gd name="T8" fmla="*/ 190 w 390"/>
                  <a:gd name="T9" fmla="*/ 0 h 9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0"/>
                  <a:gd name="T16" fmla="*/ 0 h 942"/>
                  <a:gd name="T17" fmla="*/ 390 w 390"/>
                  <a:gd name="T18" fmla="*/ 942 h 9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2" name="Freeform 552"/>
              <p:cNvSpPr>
                <a:spLocks/>
              </p:cNvSpPr>
              <p:nvPr/>
            </p:nvSpPr>
            <p:spPr bwMode="auto">
              <a:xfrm>
                <a:off x="3219" y="1695"/>
                <a:ext cx="190" cy="457"/>
              </a:xfrm>
              <a:custGeom>
                <a:avLst/>
                <a:gdLst>
                  <a:gd name="T0" fmla="*/ 190 w 390"/>
                  <a:gd name="T1" fmla="*/ 0 h 942"/>
                  <a:gd name="T2" fmla="*/ 0 w 390"/>
                  <a:gd name="T3" fmla="*/ 442 h 942"/>
                  <a:gd name="T4" fmla="*/ 0 w 390"/>
                  <a:gd name="T5" fmla="*/ 457 h 942"/>
                  <a:gd name="T6" fmla="*/ 190 w 390"/>
                  <a:gd name="T7" fmla="*/ 15 h 942"/>
                  <a:gd name="T8" fmla="*/ 190 w 390"/>
                  <a:gd name="T9" fmla="*/ 0 h 9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0"/>
                  <a:gd name="T16" fmla="*/ 0 h 942"/>
                  <a:gd name="T17" fmla="*/ 390 w 390"/>
                  <a:gd name="T18" fmla="*/ 942 h 9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0" h="942">
                    <a:moveTo>
                      <a:pt x="390" y="0"/>
                    </a:moveTo>
                    <a:lnTo>
                      <a:pt x="0" y="912"/>
                    </a:lnTo>
                    <a:lnTo>
                      <a:pt x="0" y="942"/>
                    </a:lnTo>
                    <a:lnTo>
                      <a:pt x="390" y="30"/>
                    </a:lnTo>
                    <a:lnTo>
                      <a:pt x="39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3" name="Freeform 553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>
                  <a:gd name="T0" fmla="*/ 193 w 396"/>
                  <a:gd name="T1" fmla="*/ 212 h 438"/>
                  <a:gd name="T2" fmla="*/ 114 w 396"/>
                  <a:gd name="T3" fmla="*/ 113 h 438"/>
                  <a:gd name="T4" fmla="*/ 111 w 396"/>
                  <a:gd name="T5" fmla="*/ 99 h 438"/>
                  <a:gd name="T6" fmla="*/ 0 w 396"/>
                  <a:gd name="T7" fmla="*/ 9 h 438"/>
                  <a:gd name="T8" fmla="*/ 0 w 396"/>
                  <a:gd name="T9" fmla="*/ 0 h 438"/>
                  <a:gd name="T10" fmla="*/ 105 w 396"/>
                  <a:gd name="T11" fmla="*/ 87 h 438"/>
                  <a:gd name="T12" fmla="*/ 114 w 396"/>
                  <a:gd name="T13" fmla="*/ 105 h 438"/>
                  <a:gd name="T14" fmla="*/ 193 w 396"/>
                  <a:gd name="T15" fmla="*/ 203 h 438"/>
                  <a:gd name="T16" fmla="*/ 193 w 396"/>
                  <a:gd name="T17" fmla="*/ 212 h 4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96"/>
                  <a:gd name="T28" fmla="*/ 0 h 438"/>
                  <a:gd name="T29" fmla="*/ 396 w 396"/>
                  <a:gd name="T30" fmla="*/ 438 h 4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4" name="Freeform 554"/>
              <p:cNvSpPr>
                <a:spLocks/>
              </p:cNvSpPr>
              <p:nvPr/>
            </p:nvSpPr>
            <p:spPr bwMode="auto">
              <a:xfrm>
                <a:off x="3216" y="1817"/>
                <a:ext cx="193" cy="212"/>
              </a:xfrm>
              <a:custGeom>
                <a:avLst/>
                <a:gdLst>
                  <a:gd name="T0" fmla="*/ 193 w 396"/>
                  <a:gd name="T1" fmla="*/ 212 h 438"/>
                  <a:gd name="T2" fmla="*/ 114 w 396"/>
                  <a:gd name="T3" fmla="*/ 113 h 438"/>
                  <a:gd name="T4" fmla="*/ 111 w 396"/>
                  <a:gd name="T5" fmla="*/ 99 h 438"/>
                  <a:gd name="T6" fmla="*/ 0 w 396"/>
                  <a:gd name="T7" fmla="*/ 9 h 438"/>
                  <a:gd name="T8" fmla="*/ 0 w 396"/>
                  <a:gd name="T9" fmla="*/ 0 h 438"/>
                  <a:gd name="T10" fmla="*/ 105 w 396"/>
                  <a:gd name="T11" fmla="*/ 87 h 438"/>
                  <a:gd name="T12" fmla="*/ 114 w 396"/>
                  <a:gd name="T13" fmla="*/ 105 h 438"/>
                  <a:gd name="T14" fmla="*/ 193 w 396"/>
                  <a:gd name="T15" fmla="*/ 203 h 438"/>
                  <a:gd name="T16" fmla="*/ 193 w 396"/>
                  <a:gd name="T17" fmla="*/ 212 h 4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96"/>
                  <a:gd name="T28" fmla="*/ 0 h 438"/>
                  <a:gd name="T29" fmla="*/ 396 w 396"/>
                  <a:gd name="T30" fmla="*/ 438 h 4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96" h="438">
                    <a:moveTo>
                      <a:pt x="396" y="438"/>
                    </a:moveTo>
                    <a:lnTo>
                      <a:pt x="234" y="234"/>
                    </a:lnTo>
                    <a:lnTo>
                      <a:pt x="228" y="204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216" y="180"/>
                    </a:lnTo>
                    <a:lnTo>
                      <a:pt x="234" y="216"/>
                    </a:lnTo>
                    <a:lnTo>
                      <a:pt x="396" y="420"/>
                    </a:lnTo>
                    <a:lnTo>
                      <a:pt x="396" y="438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5" name="Freeform 555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>
                  <a:gd name="T0" fmla="*/ 0 w 210"/>
                  <a:gd name="T1" fmla="*/ 201 h 450"/>
                  <a:gd name="T2" fmla="*/ 102 w 210"/>
                  <a:gd name="T3" fmla="*/ 0 h 450"/>
                  <a:gd name="T4" fmla="*/ 102 w 210"/>
                  <a:gd name="T5" fmla="*/ 9 h 450"/>
                  <a:gd name="T6" fmla="*/ 0 w 210"/>
                  <a:gd name="T7" fmla="*/ 218 h 450"/>
                  <a:gd name="T8" fmla="*/ 0 w 210"/>
                  <a:gd name="T9" fmla="*/ 201 h 4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50"/>
                  <a:gd name="T17" fmla="*/ 210 w 210"/>
                  <a:gd name="T18" fmla="*/ 450 h 4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6" name="Freeform 556"/>
              <p:cNvSpPr>
                <a:spLocks/>
              </p:cNvSpPr>
              <p:nvPr/>
            </p:nvSpPr>
            <p:spPr bwMode="auto">
              <a:xfrm>
                <a:off x="3219" y="1762"/>
                <a:ext cx="102" cy="218"/>
              </a:xfrm>
              <a:custGeom>
                <a:avLst/>
                <a:gdLst>
                  <a:gd name="T0" fmla="*/ 0 w 210"/>
                  <a:gd name="T1" fmla="*/ 201 h 450"/>
                  <a:gd name="T2" fmla="*/ 102 w 210"/>
                  <a:gd name="T3" fmla="*/ 0 h 450"/>
                  <a:gd name="T4" fmla="*/ 102 w 210"/>
                  <a:gd name="T5" fmla="*/ 9 h 450"/>
                  <a:gd name="T6" fmla="*/ 0 w 210"/>
                  <a:gd name="T7" fmla="*/ 218 h 450"/>
                  <a:gd name="T8" fmla="*/ 0 w 210"/>
                  <a:gd name="T9" fmla="*/ 201 h 4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50"/>
                  <a:gd name="T17" fmla="*/ 210 w 210"/>
                  <a:gd name="T18" fmla="*/ 450 h 4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50">
                    <a:moveTo>
                      <a:pt x="0" y="414"/>
                    </a:moveTo>
                    <a:lnTo>
                      <a:pt x="210" y="0"/>
                    </a:lnTo>
                    <a:lnTo>
                      <a:pt x="210" y="18"/>
                    </a:lnTo>
                    <a:lnTo>
                      <a:pt x="0" y="450"/>
                    </a:lnTo>
                    <a:lnTo>
                      <a:pt x="0" y="414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7" name="Freeform 557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>
                  <a:gd name="T0" fmla="*/ 0 w 168"/>
                  <a:gd name="T1" fmla="*/ 0 h 222"/>
                  <a:gd name="T2" fmla="*/ 82 w 168"/>
                  <a:gd name="T3" fmla="*/ 98 h 222"/>
                  <a:gd name="T4" fmla="*/ 82 w 168"/>
                  <a:gd name="T5" fmla="*/ 107 h 222"/>
                  <a:gd name="T6" fmla="*/ 0 w 168"/>
                  <a:gd name="T7" fmla="*/ 12 h 222"/>
                  <a:gd name="T8" fmla="*/ 0 w 16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222"/>
                  <a:gd name="T17" fmla="*/ 168 w 16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8" name="Freeform 558"/>
              <p:cNvSpPr>
                <a:spLocks/>
              </p:cNvSpPr>
              <p:nvPr/>
            </p:nvSpPr>
            <p:spPr bwMode="auto">
              <a:xfrm>
                <a:off x="3327" y="1759"/>
                <a:ext cx="82" cy="107"/>
              </a:xfrm>
              <a:custGeom>
                <a:avLst/>
                <a:gdLst>
                  <a:gd name="T0" fmla="*/ 0 w 168"/>
                  <a:gd name="T1" fmla="*/ 0 h 222"/>
                  <a:gd name="T2" fmla="*/ 82 w 168"/>
                  <a:gd name="T3" fmla="*/ 98 h 222"/>
                  <a:gd name="T4" fmla="*/ 82 w 168"/>
                  <a:gd name="T5" fmla="*/ 107 h 222"/>
                  <a:gd name="T6" fmla="*/ 0 w 168"/>
                  <a:gd name="T7" fmla="*/ 12 h 222"/>
                  <a:gd name="T8" fmla="*/ 0 w 16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222"/>
                  <a:gd name="T17" fmla="*/ 168 w 16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222">
                    <a:moveTo>
                      <a:pt x="0" y="0"/>
                    </a:moveTo>
                    <a:lnTo>
                      <a:pt x="168" y="204"/>
                    </a:lnTo>
                    <a:lnTo>
                      <a:pt x="168" y="222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19" name="Freeform 559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>
                  <a:gd name="T0" fmla="*/ 82 w 168"/>
                  <a:gd name="T1" fmla="*/ 0 h 432"/>
                  <a:gd name="T2" fmla="*/ 0 w 168"/>
                  <a:gd name="T3" fmla="*/ 198 h 432"/>
                  <a:gd name="T4" fmla="*/ 3 w 168"/>
                  <a:gd name="T5" fmla="*/ 210 h 432"/>
                  <a:gd name="T6" fmla="*/ 82 w 168"/>
                  <a:gd name="T7" fmla="*/ 9 h 432"/>
                  <a:gd name="T8" fmla="*/ 82 w 168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432"/>
                  <a:gd name="T17" fmla="*/ 168 w 168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0" name="Freeform 560"/>
              <p:cNvSpPr>
                <a:spLocks/>
              </p:cNvSpPr>
              <p:nvPr/>
            </p:nvSpPr>
            <p:spPr bwMode="auto">
              <a:xfrm>
                <a:off x="3327" y="1872"/>
                <a:ext cx="82" cy="210"/>
              </a:xfrm>
              <a:custGeom>
                <a:avLst/>
                <a:gdLst>
                  <a:gd name="T0" fmla="*/ 82 w 168"/>
                  <a:gd name="T1" fmla="*/ 0 h 432"/>
                  <a:gd name="T2" fmla="*/ 0 w 168"/>
                  <a:gd name="T3" fmla="*/ 198 h 432"/>
                  <a:gd name="T4" fmla="*/ 3 w 168"/>
                  <a:gd name="T5" fmla="*/ 210 h 432"/>
                  <a:gd name="T6" fmla="*/ 82 w 168"/>
                  <a:gd name="T7" fmla="*/ 9 h 432"/>
                  <a:gd name="T8" fmla="*/ 82 w 168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432"/>
                  <a:gd name="T17" fmla="*/ 168 w 168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432">
                    <a:moveTo>
                      <a:pt x="168" y="0"/>
                    </a:moveTo>
                    <a:lnTo>
                      <a:pt x="0" y="408"/>
                    </a:lnTo>
                    <a:lnTo>
                      <a:pt x="6" y="432"/>
                    </a:lnTo>
                    <a:lnTo>
                      <a:pt x="168" y="18"/>
                    </a:lnTo>
                    <a:lnTo>
                      <a:pt x="168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1" name="Freeform 561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>
                  <a:gd name="T0" fmla="*/ 108 w 222"/>
                  <a:gd name="T1" fmla="*/ 93 h 204"/>
                  <a:gd name="T2" fmla="*/ 0 w 222"/>
                  <a:gd name="T3" fmla="*/ 0 h 204"/>
                  <a:gd name="T4" fmla="*/ 0 w 222"/>
                  <a:gd name="T5" fmla="*/ 12 h 204"/>
                  <a:gd name="T6" fmla="*/ 105 w 222"/>
                  <a:gd name="T7" fmla="*/ 99 h 204"/>
                  <a:gd name="T8" fmla="*/ 108 w 222"/>
                  <a:gd name="T9" fmla="*/ 93 h 2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204"/>
                  <a:gd name="T17" fmla="*/ 222 w 222"/>
                  <a:gd name="T18" fmla="*/ 204 h 2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2" name="Freeform 562"/>
              <p:cNvSpPr>
                <a:spLocks/>
              </p:cNvSpPr>
              <p:nvPr/>
            </p:nvSpPr>
            <p:spPr bwMode="auto">
              <a:xfrm>
                <a:off x="3219" y="1980"/>
                <a:ext cx="108" cy="99"/>
              </a:xfrm>
              <a:custGeom>
                <a:avLst/>
                <a:gdLst>
                  <a:gd name="T0" fmla="*/ 108 w 222"/>
                  <a:gd name="T1" fmla="*/ 93 h 204"/>
                  <a:gd name="T2" fmla="*/ 0 w 222"/>
                  <a:gd name="T3" fmla="*/ 0 h 204"/>
                  <a:gd name="T4" fmla="*/ 0 w 222"/>
                  <a:gd name="T5" fmla="*/ 12 h 204"/>
                  <a:gd name="T6" fmla="*/ 105 w 222"/>
                  <a:gd name="T7" fmla="*/ 99 h 204"/>
                  <a:gd name="T8" fmla="*/ 108 w 222"/>
                  <a:gd name="T9" fmla="*/ 93 h 2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204"/>
                  <a:gd name="T17" fmla="*/ 222 w 222"/>
                  <a:gd name="T18" fmla="*/ 204 h 2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204">
                    <a:moveTo>
                      <a:pt x="222" y="192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16" y="204"/>
                    </a:lnTo>
                    <a:lnTo>
                      <a:pt x="222" y="192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3" name="Freeform 563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93 h 816"/>
                  <a:gd name="T4" fmla="*/ 9 w 18"/>
                  <a:gd name="T5" fmla="*/ 396 h 816"/>
                  <a:gd name="T6" fmla="*/ 9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4" name="Freeform 564"/>
              <p:cNvSpPr>
                <a:spLocks/>
              </p:cNvSpPr>
              <p:nvPr/>
            </p:nvSpPr>
            <p:spPr bwMode="auto">
              <a:xfrm>
                <a:off x="3205" y="1773"/>
                <a:ext cx="9" cy="396"/>
              </a:xfrm>
              <a:custGeom>
                <a:avLst/>
                <a:gdLst>
                  <a:gd name="T0" fmla="*/ 0 w 18"/>
                  <a:gd name="T1" fmla="*/ 0 h 816"/>
                  <a:gd name="T2" fmla="*/ 0 w 18"/>
                  <a:gd name="T3" fmla="*/ 393 h 816"/>
                  <a:gd name="T4" fmla="*/ 9 w 18"/>
                  <a:gd name="T5" fmla="*/ 396 h 816"/>
                  <a:gd name="T6" fmla="*/ 9 w 18"/>
                  <a:gd name="T7" fmla="*/ 3 h 816"/>
                  <a:gd name="T8" fmla="*/ 0 w 18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8" y="816"/>
                    </a:lnTo>
                    <a:lnTo>
                      <a:pt x="18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5" name="Freeform 565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0 h 816"/>
                  <a:gd name="T4" fmla="*/ 8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6" name="Freeform 566"/>
              <p:cNvSpPr>
                <a:spLocks/>
              </p:cNvSpPr>
              <p:nvPr/>
            </p:nvSpPr>
            <p:spPr bwMode="auto">
              <a:xfrm>
                <a:off x="3214" y="1773"/>
                <a:ext cx="8" cy="396"/>
              </a:xfrm>
              <a:custGeom>
                <a:avLst/>
                <a:gdLst>
                  <a:gd name="T0" fmla="*/ 0 w 18"/>
                  <a:gd name="T1" fmla="*/ 396 h 816"/>
                  <a:gd name="T2" fmla="*/ 8 w 18"/>
                  <a:gd name="T3" fmla="*/ 390 h 816"/>
                  <a:gd name="T4" fmla="*/ 8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7" name="Freeform 567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>
                  <a:gd name="T0" fmla="*/ 17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7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8" name="Freeform 568"/>
              <p:cNvSpPr>
                <a:spLocks/>
              </p:cNvSpPr>
              <p:nvPr/>
            </p:nvSpPr>
            <p:spPr bwMode="auto">
              <a:xfrm>
                <a:off x="3205" y="1770"/>
                <a:ext cx="17" cy="6"/>
              </a:xfrm>
              <a:custGeom>
                <a:avLst/>
                <a:gdLst>
                  <a:gd name="T0" fmla="*/ 17 w 36"/>
                  <a:gd name="T1" fmla="*/ 3 h 12"/>
                  <a:gd name="T2" fmla="*/ 9 w 36"/>
                  <a:gd name="T3" fmla="*/ 0 h 12"/>
                  <a:gd name="T4" fmla="*/ 0 w 36"/>
                  <a:gd name="T5" fmla="*/ 3 h 12"/>
                  <a:gd name="T6" fmla="*/ 9 w 36"/>
                  <a:gd name="T7" fmla="*/ 6 h 12"/>
                  <a:gd name="T8" fmla="*/ 17 w 36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12"/>
                  <a:gd name="T17" fmla="*/ 36 w 3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12">
                    <a:moveTo>
                      <a:pt x="36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8" y="12"/>
                    </a:lnTo>
                    <a:lnTo>
                      <a:pt x="36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29" name="Freeform 569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0 h 816"/>
                  <a:gd name="T4" fmla="*/ 6 w 12"/>
                  <a:gd name="T5" fmla="*/ 396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0" name="Freeform 570"/>
              <p:cNvSpPr>
                <a:spLocks/>
              </p:cNvSpPr>
              <p:nvPr/>
            </p:nvSpPr>
            <p:spPr bwMode="auto">
              <a:xfrm>
                <a:off x="3318" y="1718"/>
                <a:ext cx="6" cy="396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0 h 816"/>
                  <a:gd name="T4" fmla="*/ 6 w 12"/>
                  <a:gd name="T5" fmla="*/ 396 h 816"/>
                  <a:gd name="T6" fmla="*/ 6 w 12"/>
                  <a:gd name="T7" fmla="*/ 3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04"/>
                    </a:lnTo>
                    <a:lnTo>
                      <a:pt x="12" y="81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1" name="Freeform 571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0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2" name="Freeform 572"/>
              <p:cNvSpPr>
                <a:spLocks/>
              </p:cNvSpPr>
              <p:nvPr/>
            </p:nvSpPr>
            <p:spPr bwMode="auto">
              <a:xfrm>
                <a:off x="3324" y="1718"/>
                <a:ext cx="9" cy="396"/>
              </a:xfrm>
              <a:custGeom>
                <a:avLst/>
                <a:gdLst>
                  <a:gd name="T0" fmla="*/ 0 w 18"/>
                  <a:gd name="T1" fmla="*/ 396 h 816"/>
                  <a:gd name="T2" fmla="*/ 9 w 18"/>
                  <a:gd name="T3" fmla="*/ 390 h 816"/>
                  <a:gd name="T4" fmla="*/ 9 w 18"/>
                  <a:gd name="T5" fmla="*/ 0 h 816"/>
                  <a:gd name="T6" fmla="*/ 0 w 18"/>
                  <a:gd name="T7" fmla="*/ 3 h 816"/>
                  <a:gd name="T8" fmla="*/ 0 w 18"/>
                  <a:gd name="T9" fmla="*/ 396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04"/>
                    </a:lnTo>
                    <a:lnTo>
                      <a:pt x="18" y="0"/>
                    </a:lnTo>
                    <a:lnTo>
                      <a:pt x="0" y="6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3" name="Freeform 573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>
                  <a:gd name="T0" fmla="*/ 15 w 30"/>
                  <a:gd name="T1" fmla="*/ 3 h 12"/>
                  <a:gd name="T2" fmla="*/ 6 w 30"/>
                  <a:gd name="T3" fmla="*/ 0 h 12"/>
                  <a:gd name="T4" fmla="*/ 0 w 30"/>
                  <a:gd name="T5" fmla="*/ 3 h 12"/>
                  <a:gd name="T6" fmla="*/ 6 w 30"/>
                  <a:gd name="T7" fmla="*/ 6 h 12"/>
                  <a:gd name="T8" fmla="*/ 15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4" name="Freeform 574"/>
              <p:cNvSpPr>
                <a:spLocks/>
              </p:cNvSpPr>
              <p:nvPr/>
            </p:nvSpPr>
            <p:spPr bwMode="auto">
              <a:xfrm>
                <a:off x="3318" y="1715"/>
                <a:ext cx="15" cy="6"/>
              </a:xfrm>
              <a:custGeom>
                <a:avLst/>
                <a:gdLst>
                  <a:gd name="T0" fmla="*/ 15 w 30"/>
                  <a:gd name="T1" fmla="*/ 3 h 12"/>
                  <a:gd name="T2" fmla="*/ 6 w 30"/>
                  <a:gd name="T3" fmla="*/ 0 h 12"/>
                  <a:gd name="T4" fmla="*/ 0 w 30"/>
                  <a:gd name="T5" fmla="*/ 3 h 12"/>
                  <a:gd name="T6" fmla="*/ 6 w 30"/>
                  <a:gd name="T7" fmla="*/ 6 h 12"/>
                  <a:gd name="T8" fmla="*/ 15 w 30"/>
                  <a:gd name="T9" fmla="*/ 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2"/>
                  <a:gd name="T17" fmla="*/ 30 w 3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2">
                    <a:moveTo>
                      <a:pt x="30" y="6"/>
                    </a:moveTo>
                    <a:lnTo>
                      <a:pt x="12" y="0"/>
                    </a:lnTo>
                    <a:lnTo>
                      <a:pt x="0" y="6"/>
                    </a:lnTo>
                    <a:lnTo>
                      <a:pt x="12" y="12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5" name="Freeform 575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2 h 816"/>
                  <a:gd name="T4" fmla="*/ 5 w 12"/>
                  <a:gd name="T5" fmla="*/ 395 h 816"/>
                  <a:gd name="T6" fmla="*/ 5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6" name="Freeform 576"/>
              <p:cNvSpPr>
                <a:spLocks/>
              </p:cNvSpPr>
              <p:nvPr/>
            </p:nvSpPr>
            <p:spPr bwMode="auto">
              <a:xfrm>
                <a:off x="3406" y="1663"/>
                <a:ext cx="5" cy="395"/>
              </a:xfrm>
              <a:custGeom>
                <a:avLst/>
                <a:gdLst>
                  <a:gd name="T0" fmla="*/ 0 w 12"/>
                  <a:gd name="T1" fmla="*/ 0 h 816"/>
                  <a:gd name="T2" fmla="*/ 0 w 12"/>
                  <a:gd name="T3" fmla="*/ 392 h 816"/>
                  <a:gd name="T4" fmla="*/ 5 w 12"/>
                  <a:gd name="T5" fmla="*/ 395 h 816"/>
                  <a:gd name="T6" fmla="*/ 5 w 12"/>
                  <a:gd name="T7" fmla="*/ 6 h 816"/>
                  <a:gd name="T8" fmla="*/ 0 w 12"/>
                  <a:gd name="T9" fmla="*/ 0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816"/>
                  <a:gd name="T17" fmla="*/ 12 w 12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816">
                    <a:moveTo>
                      <a:pt x="0" y="0"/>
                    </a:moveTo>
                    <a:lnTo>
                      <a:pt x="0" y="810"/>
                    </a:lnTo>
                    <a:lnTo>
                      <a:pt x="12" y="816"/>
                    </a:lnTo>
                    <a:lnTo>
                      <a:pt x="12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7" name="Freeform 577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>
                  <a:gd name="T0" fmla="*/ 0 w 18"/>
                  <a:gd name="T1" fmla="*/ 395 h 816"/>
                  <a:gd name="T2" fmla="*/ 9 w 18"/>
                  <a:gd name="T3" fmla="*/ 392 h 816"/>
                  <a:gd name="T4" fmla="*/ 9 w 18"/>
                  <a:gd name="T5" fmla="*/ 0 h 816"/>
                  <a:gd name="T6" fmla="*/ 0 w 18"/>
                  <a:gd name="T7" fmla="*/ 6 h 816"/>
                  <a:gd name="T8" fmla="*/ 0 w 18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8" name="Freeform 578"/>
              <p:cNvSpPr>
                <a:spLocks/>
              </p:cNvSpPr>
              <p:nvPr/>
            </p:nvSpPr>
            <p:spPr bwMode="auto">
              <a:xfrm>
                <a:off x="3411" y="1663"/>
                <a:ext cx="9" cy="395"/>
              </a:xfrm>
              <a:custGeom>
                <a:avLst/>
                <a:gdLst>
                  <a:gd name="T0" fmla="*/ 0 w 18"/>
                  <a:gd name="T1" fmla="*/ 395 h 816"/>
                  <a:gd name="T2" fmla="*/ 9 w 18"/>
                  <a:gd name="T3" fmla="*/ 392 h 816"/>
                  <a:gd name="T4" fmla="*/ 9 w 18"/>
                  <a:gd name="T5" fmla="*/ 0 h 816"/>
                  <a:gd name="T6" fmla="*/ 0 w 18"/>
                  <a:gd name="T7" fmla="*/ 6 h 816"/>
                  <a:gd name="T8" fmla="*/ 0 w 18"/>
                  <a:gd name="T9" fmla="*/ 39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816"/>
                  <a:gd name="T17" fmla="*/ 18 w 18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816">
                    <a:moveTo>
                      <a:pt x="0" y="816"/>
                    </a:moveTo>
                    <a:lnTo>
                      <a:pt x="18" y="810"/>
                    </a:lnTo>
                    <a:lnTo>
                      <a:pt x="18" y="0"/>
                    </a:lnTo>
                    <a:lnTo>
                      <a:pt x="0" y="12"/>
                    </a:lnTo>
                    <a:lnTo>
                      <a:pt x="0" y="81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39" name="Freeform 579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>
                  <a:gd name="T0" fmla="*/ 14 w 30"/>
                  <a:gd name="T1" fmla="*/ 3 h 18"/>
                  <a:gd name="T2" fmla="*/ 8 w 30"/>
                  <a:gd name="T3" fmla="*/ 0 h 18"/>
                  <a:gd name="T4" fmla="*/ 0 w 30"/>
                  <a:gd name="T5" fmla="*/ 3 h 18"/>
                  <a:gd name="T6" fmla="*/ 6 w 30"/>
                  <a:gd name="T7" fmla="*/ 8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40" name="Freeform 580"/>
              <p:cNvSpPr>
                <a:spLocks/>
              </p:cNvSpPr>
              <p:nvPr/>
            </p:nvSpPr>
            <p:spPr bwMode="auto">
              <a:xfrm>
                <a:off x="3406" y="1660"/>
                <a:ext cx="14" cy="8"/>
              </a:xfrm>
              <a:custGeom>
                <a:avLst/>
                <a:gdLst>
                  <a:gd name="T0" fmla="*/ 14 w 30"/>
                  <a:gd name="T1" fmla="*/ 3 h 18"/>
                  <a:gd name="T2" fmla="*/ 8 w 30"/>
                  <a:gd name="T3" fmla="*/ 0 h 18"/>
                  <a:gd name="T4" fmla="*/ 0 w 30"/>
                  <a:gd name="T5" fmla="*/ 3 h 18"/>
                  <a:gd name="T6" fmla="*/ 6 w 30"/>
                  <a:gd name="T7" fmla="*/ 8 h 18"/>
                  <a:gd name="T8" fmla="*/ 14 w 30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8"/>
                  <a:gd name="T17" fmla="*/ 30 w 3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8">
                    <a:moveTo>
                      <a:pt x="30" y="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12" y="18"/>
                    </a:lnTo>
                    <a:lnTo>
                      <a:pt x="30" y="6"/>
                    </a:lnTo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48" name="Text Box 581"/>
            <p:cNvSpPr txBox="1">
              <a:spLocks noChangeArrowheads="1"/>
            </p:cNvSpPr>
            <p:nvPr/>
          </p:nvSpPr>
          <p:spPr bwMode="auto">
            <a:xfrm>
              <a:off x="1296" y="2587"/>
              <a:ext cx="568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tx1"/>
                  </a:solidFill>
                </a:rPr>
                <a:t>预留储存</a:t>
              </a:r>
            </a:p>
          </p:txBody>
        </p:sp>
      </p:grpSp>
      <p:grpSp>
        <p:nvGrpSpPr>
          <p:cNvPr id="15" name="Group 582"/>
          <p:cNvGrpSpPr>
            <a:grpSpLocks/>
          </p:cNvGrpSpPr>
          <p:nvPr/>
        </p:nvGrpSpPr>
        <p:grpSpPr bwMode="auto">
          <a:xfrm>
            <a:off x="3962400" y="2438400"/>
            <a:ext cx="838200" cy="725488"/>
            <a:chOff x="2496" y="1536"/>
            <a:chExt cx="528" cy="457"/>
          </a:xfrm>
        </p:grpSpPr>
        <p:sp>
          <p:nvSpPr>
            <p:cNvPr id="9246" name="Rectangle 583"/>
            <p:cNvSpPr>
              <a:spLocks noChangeArrowheads="1"/>
            </p:cNvSpPr>
            <p:nvPr/>
          </p:nvSpPr>
          <p:spPr bwMode="auto">
            <a:xfrm>
              <a:off x="2496" y="1820"/>
              <a:ext cx="3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tx1"/>
                  </a:solidFill>
                </a:rPr>
                <a:t>上架</a:t>
              </a:r>
            </a:p>
          </p:txBody>
        </p:sp>
        <p:graphicFrame>
          <p:nvGraphicFramePr>
            <p:cNvPr id="9218" name="Object 2"/>
            <p:cNvGraphicFramePr>
              <a:graphicFrameLocks noChangeAspect="1"/>
            </p:cNvGraphicFramePr>
            <p:nvPr/>
          </p:nvGraphicFramePr>
          <p:xfrm>
            <a:off x="2544" y="1536"/>
            <a:ext cx="480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9270" name="Clip" r:id="rId4" imgW="6000750" imgH="4010025" progId="">
                    <p:embed/>
                  </p:oleObj>
                </mc:Choice>
                <mc:Fallback>
                  <p:oleObj name="Clip" r:id="rId4" imgW="6000750" imgH="4010025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4" y="1536"/>
                          <a:ext cx="480" cy="32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36" name="Line 585"/>
          <p:cNvSpPr>
            <a:spLocks noChangeShapeType="1"/>
          </p:cNvSpPr>
          <p:nvPr/>
        </p:nvSpPr>
        <p:spPr bwMode="auto">
          <a:xfrm flipV="1">
            <a:off x="4343400" y="3200400"/>
            <a:ext cx="0" cy="381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Group 586"/>
          <p:cNvGrpSpPr>
            <a:grpSpLocks/>
          </p:cNvGrpSpPr>
          <p:nvPr/>
        </p:nvGrpSpPr>
        <p:grpSpPr bwMode="auto">
          <a:xfrm>
            <a:off x="2263775" y="4419600"/>
            <a:ext cx="925513" cy="1541463"/>
            <a:chOff x="1426" y="2784"/>
            <a:chExt cx="583" cy="971"/>
          </a:xfrm>
        </p:grpSpPr>
        <p:grpSp>
          <p:nvGrpSpPr>
            <p:cNvPr id="17" name="Group 587"/>
            <p:cNvGrpSpPr>
              <a:grpSpLocks/>
            </p:cNvGrpSpPr>
            <p:nvPr/>
          </p:nvGrpSpPr>
          <p:grpSpPr bwMode="auto">
            <a:xfrm>
              <a:off x="1426" y="3024"/>
              <a:ext cx="583" cy="731"/>
              <a:chOff x="1426" y="3024"/>
              <a:chExt cx="583" cy="731"/>
            </a:xfrm>
          </p:grpSpPr>
          <p:graphicFrame>
            <p:nvGraphicFramePr>
              <p:cNvPr id="9219" name="Object 3"/>
              <p:cNvGraphicFramePr>
                <a:graphicFrameLocks noChangeAspect="1"/>
              </p:cNvGraphicFramePr>
              <p:nvPr/>
            </p:nvGraphicFramePr>
            <p:xfrm>
              <a:off x="1454" y="3024"/>
              <a:ext cx="555" cy="6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9271" name="Clip" r:id="rId6" imgW="1030529" imgH="1117397" progId="">
                      <p:embed/>
                    </p:oleObj>
                  </mc:Choice>
                  <mc:Fallback>
                    <p:oleObj name="Clip" r:id="rId6" imgW="1030529" imgH="1117397" progId="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54" y="3024"/>
                            <a:ext cx="555" cy="60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245" name="Text Box 589"/>
              <p:cNvSpPr txBox="1">
                <a:spLocks noChangeArrowheads="1"/>
              </p:cNvSpPr>
              <p:nvPr/>
            </p:nvSpPr>
            <p:spPr bwMode="auto">
              <a:xfrm>
                <a:off x="1426" y="3582"/>
                <a:ext cx="5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 b="1">
                    <a:solidFill>
                      <a:schemeClr val="tx1"/>
                    </a:solidFill>
                  </a:rPr>
                  <a:t>按件拣货</a:t>
                </a:r>
              </a:p>
            </p:txBody>
          </p:sp>
        </p:grpSp>
        <p:sp>
          <p:nvSpPr>
            <p:cNvPr id="9244" name="Line 590"/>
            <p:cNvSpPr>
              <a:spLocks noChangeShapeType="1"/>
            </p:cNvSpPr>
            <p:nvPr/>
          </p:nvSpPr>
          <p:spPr bwMode="auto">
            <a:xfrm>
              <a:off x="1731" y="278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591"/>
          <p:cNvGrpSpPr>
            <a:grpSpLocks/>
          </p:cNvGrpSpPr>
          <p:nvPr/>
        </p:nvGrpSpPr>
        <p:grpSpPr bwMode="auto">
          <a:xfrm>
            <a:off x="228600" y="4876800"/>
            <a:ext cx="1219200" cy="1084263"/>
            <a:chOff x="144" y="3072"/>
            <a:chExt cx="768" cy="683"/>
          </a:xfrm>
        </p:grpSpPr>
        <p:pic>
          <p:nvPicPr>
            <p:cNvPr id="9241" name="Picture 592"/>
            <p:cNvPicPr>
              <a:picLocks noChangeAspect="1" noChangeArrowheads="1"/>
            </p:cNvPicPr>
            <p:nvPr/>
          </p:nvPicPr>
          <p:blipFill>
            <a:blip r:embed="rId8"/>
            <a:srcRect b="3413"/>
            <a:stretch>
              <a:fillRect/>
            </a:stretch>
          </p:blipFill>
          <p:spPr bwMode="auto">
            <a:xfrm>
              <a:off x="240" y="3072"/>
              <a:ext cx="672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2" name="Text Box 593"/>
            <p:cNvSpPr txBox="1">
              <a:spLocks noChangeArrowheads="1"/>
            </p:cNvSpPr>
            <p:nvPr/>
          </p:nvSpPr>
          <p:spPr bwMode="auto">
            <a:xfrm>
              <a:off x="144" y="3582"/>
              <a:ext cx="5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tx1"/>
                  </a:solidFill>
                </a:rPr>
                <a:t>客户订单</a:t>
              </a:r>
            </a:p>
          </p:txBody>
        </p:sp>
      </p:grpSp>
      <p:sp>
        <p:nvSpPr>
          <p:cNvPr id="9239" name="Rectangle 594"/>
          <p:cNvSpPr>
            <a:spLocks noChangeArrowheads="1"/>
          </p:cNvSpPr>
          <p:nvPr/>
        </p:nvSpPr>
        <p:spPr bwMode="auto">
          <a:xfrm>
            <a:off x="4430713" y="1147763"/>
            <a:ext cx="4408487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4025" lvl="1" indent="-165100">
              <a:lnSpc>
                <a:spcPct val="150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  <a:tabLst>
                <a:tab pos="741363" algn="l"/>
              </a:tabLst>
            </a:pPr>
            <a:r>
              <a:rPr lang="zh-CN" altLang="en-AU" sz="1600" i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打印</a:t>
            </a: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运单和装车单：</a:t>
            </a:r>
            <a:endParaRPr lang="en-AU" sz="16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4025" lvl="1" indent="-165100">
              <a:lnSpc>
                <a:spcPct val="150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  <a:tabLst>
                <a:tab pos="741363" algn="l"/>
              </a:tabLst>
            </a:pP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对卡车进行登记；</a:t>
            </a:r>
            <a:endParaRPr lang="en-AU" sz="1600" i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4025" lvl="1" indent="-165100">
              <a:lnSpc>
                <a:spcPct val="150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  <a:tabLst>
                <a:tab pos="741363" algn="l"/>
              </a:tabLst>
            </a:pP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AU" altLang="zh-CN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RF</a:t>
            </a: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指导工人按顺序装车；</a:t>
            </a:r>
          </a:p>
          <a:p>
            <a:pPr marL="454025" lvl="1" indent="-165100">
              <a:lnSpc>
                <a:spcPct val="150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  <a:tabLst>
                <a:tab pos="741363" algn="l"/>
              </a:tabLst>
            </a:pP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确认运单完成；</a:t>
            </a:r>
          </a:p>
          <a:p>
            <a:pPr marL="454025" lvl="1" indent="-165100">
              <a:lnSpc>
                <a:spcPct val="150000"/>
              </a:lnSpc>
              <a:spcBef>
                <a:spcPct val="25000"/>
              </a:spcBef>
              <a:buClr>
                <a:schemeClr val="tx1"/>
              </a:buClr>
              <a:buFontTx/>
              <a:buChar char="•"/>
              <a:tabLst>
                <a:tab pos="741363" algn="l"/>
              </a:tabLst>
            </a:pPr>
            <a:r>
              <a:rPr lang="zh-CN" altLang="en-AU" sz="1600" i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卡车货物出货。</a:t>
            </a:r>
          </a:p>
          <a:p>
            <a:pPr marL="174625" indent="-174625">
              <a:lnSpc>
                <a:spcPct val="95000"/>
              </a:lnSpc>
              <a:spcBef>
                <a:spcPct val="25000"/>
              </a:spcBef>
              <a:buClr>
                <a:schemeClr val="accent1"/>
              </a:buClr>
              <a:buFont typeface="Wingdings" pitchFamily="2" charset="2"/>
              <a:buChar char="§"/>
              <a:tabLst>
                <a:tab pos="741363" algn="l"/>
              </a:tabLst>
            </a:pPr>
            <a:endParaRPr lang="en-AU" altLang="zh-CN" sz="1600" dirty="0">
              <a:solidFill>
                <a:schemeClr val="tx1"/>
              </a:solidFill>
            </a:endParaRPr>
          </a:p>
        </p:txBody>
      </p:sp>
      <p:sp>
        <p:nvSpPr>
          <p:cNvPr id="9240" name="Rectangle 59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装载/出货</a:t>
            </a:r>
            <a:endParaRPr lang="en-US" altLang="zh-CN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6" name="矩形 595"/>
          <p:cNvSpPr/>
          <p:nvPr/>
        </p:nvSpPr>
        <p:spPr>
          <a:xfrm>
            <a:off x="4820968" y="3504527"/>
            <a:ext cx="4572000" cy="6591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hangingPunct="0">
              <a:lnSpc>
                <a:spcPct val="75000"/>
              </a:lnSpc>
              <a:spcBef>
                <a:spcPts val="2000"/>
              </a:spcBef>
              <a:buClr>
                <a:srgbClr val="006666"/>
              </a:buClr>
              <a:buFont typeface="Wingdings" pitchFamily="2" charset="2"/>
              <a:buChar char="l"/>
              <a:defRPr/>
            </a:pPr>
            <a:r>
              <a:rPr lang="zh-CN" altLang="en-US" sz="2000" i="0" kern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发运</a:t>
            </a:r>
          </a:p>
          <a:p>
            <a:pPr marL="742950" lvl="1" indent="-285750" eaLnBrk="0" hangingPunct="0">
              <a:lnSpc>
                <a:spcPct val="75000"/>
              </a:lnSpc>
              <a:spcBef>
                <a:spcPts val="1000"/>
              </a:spcBef>
              <a:buClr>
                <a:srgbClr val="006666"/>
              </a:buClr>
              <a:buFont typeface="Arial" pitchFamily="34" charset="0"/>
              <a:buChar char="–"/>
              <a:defRPr/>
            </a:pPr>
            <a:r>
              <a:rPr lang="zh-CN" altLang="en-US" sz="1800" i="0" kern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在发货确认时减少</a:t>
            </a:r>
            <a:r>
              <a:rPr lang="en-US" altLang="zh-CN" sz="1800" i="0" kern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WMS</a:t>
            </a:r>
            <a:r>
              <a:rPr lang="zh-CN" altLang="en-US" sz="1800" i="0" kern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中的库存</a:t>
            </a:r>
            <a:endParaRPr lang="en-US" altLang="zh-CN" sz="1800" i="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补货（策略）</a:t>
            </a:r>
            <a:endParaRPr lang="zh-CN" altLang="en-US" sz="36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214422"/>
            <a:ext cx="8786842" cy="5342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补货是将货物从存储货位移动到拣货货位的过程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支持静态补货，动态补货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库位的补货优先级别将根据一段时间内是否补货而自动调整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允许从大存储库位、箱拣货位、件拣货位补货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5760" lvl="0" indent="-256032" fontAlgn="auto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" pitchFamily="2" charset="2"/>
              <a:buChar char="l"/>
            </a:pPr>
            <a:r>
              <a:rPr lang="en-US" altLang="zh-CN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可定义基本补货计量单位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365760" lvl="0" indent="-256032" fontAlgn="auto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" pitchFamily="2" charset="2"/>
              <a:buChar char="l"/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库存补货</a:t>
            </a:r>
            <a:endParaRPr lang="en-US" altLang="zh-CN" sz="2000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1792" lvl="1" indent="-228600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Clr>
                <a:srgbClr val="2DA2BF"/>
              </a:buClr>
              <a:buFont typeface="Wingdings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补货规则</a:t>
            </a:r>
            <a:endParaRPr lang="en-US" altLang="zh-CN" sz="2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1792" lvl="1" indent="-228600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Clr>
                <a:srgbClr val="2DA2BF"/>
              </a:buClr>
              <a:buFont typeface="Wingdings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补货任务计算</a:t>
            </a:r>
            <a:endParaRPr lang="en-US" altLang="zh-CN" sz="2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1792" lvl="1" indent="-228600" fontAlgn="auto">
              <a:lnSpc>
                <a:spcPct val="150000"/>
              </a:lnSpc>
              <a:spcBef>
                <a:spcPts val="324"/>
              </a:spcBef>
              <a:spcAft>
                <a:spcPts val="0"/>
              </a:spcAft>
              <a:buClr>
                <a:srgbClr val="2DA2BF"/>
              </a:buClr>
              <a:buFont typeface="Wingdings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补货执行</a:t>
            </a:r>
            <a:endParaRPr lang="en-US" altLang="zh-CN" sz="2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库内管理</a:t>
            </a:r>
          </a:p>
        </p:txBody>
      </p:sp>
      <p:sp>
        <p:nvSpPr>
          <p:cNvPr id="4" name="矩形 3"/>
          <p:cNvSpPr/>
          <p:nvPr/>
        </p:nvSpPr>
        <p:spPr>
          <a:xfrm>
            <a:off x="428596" y="2571744"/>
            <a:ext cx="8429684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2000"/>
              </a:spcBef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移库</a:t>
            </a: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库房内部的整理，将相同货品集中存放</a:t>
            </a:r>
            <a:endParaRPr lang="en-US" altLang="zh-CN" sz="2000" kern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库房之间的货品调拨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4429132"/>
            <a:ext cx="835824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2000"/>
              </a:spcBef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库存查询</a:t>
            </a: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按照货物进行查询，在仓库中的存储明细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按照货位进行查询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各种汇总和明细查询、批次查询、序列号查询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1214422"/>
            <a:ext cx="8286808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2000"/>
              </a:spcBef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理货</a:t>
            </a: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对货品进行整理、分类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defRPr/>
            </a:pP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库房盘点</a:t>
            </a:r>
            <a:endParaRPr lang="zh-CN" altLang="en-US" sz="36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407953"/>
            <a:ext cx="835824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2000"/>
              </a:spcBef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物流盘点</a:t>
            </a: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按照货位进行盘点，盘点可以覆盖整个库房，也可以分区进行；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根据盘点结果，生成库存和盘点差异表，显示盘亏、盘盈信息；</a:t>
            </a: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根据盘点结果，更新数据库；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1142984"/>
            <a:ext cx="842968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2000"/>
              </a:spcBef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循环盘点</a:t>
            </a:r>
            <a:endParaRPr lang="en-US" altLang="zh-CN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对于每一种物料都可以定义一个循环盘点周期，即每个一个时间段，对其进行一次盘点；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系统根据物料的定义，按照先后顺序，提示用户针对达到盘点周期的物料进行盘点；</a:t>
            </a:r>
          </a:p>
          <a:p>
            <a:pPr marL="457200" indent="-457200">
              <a:spcBef>
                <a:spcPts val="2000"/>
              </a:spcBef>
              <a:buFont typeface="Wingdings" pitchFamily="2" charset="2"/>
              <a:buChar char="Ø"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循环盘点应该贯穿库房每天的日常工作，只要每个物料的准确率提高了，整个库房的准确率自然就提高了；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052736"/>
          </a:xfrm>
        </p:spPr>
        <p:txBody>
          <a:bodyPr/>
          <a:lstStyle/>
          <a:p>
            <a:r>
              <a:rPr lang="zh-CN" altLang="en-US" sz="3600" dirty="0" smtClean="0"/>
              <a:t>关于条形码</a:t>
            </a:r>
            <a:endParaRPr lang="zh-CN" altLang="en-US" sz="36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10579" y="1198582"/>
            <a:ext cx="6624638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fontAlgn="auto" hangingPunct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6666"/>
              </a:buClr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条码 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(Barcode) (</a:t>
            </a: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一维码、二维码）</a:t>
            </a:r>
          </a:p>
          <a:p>
            <a:pPr marL="457200" indent="-457200" eaLnBrk="0" fontAlgn="auto" hangingPunct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6666"/>
              </a:buClr>
              <a:buFontTx/>
              <a:buNone/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简单准确、成熟高效、应用广泛、数据量较小、需可视化</a:t>
            </a:r>
          </a:p>
        </p:txBody>
      </p:sp>
      <p:pic>
        <p:nvPicPr>
          <p:cNvPr id="4" name="Picture 4" descr="P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141" y="2062182"/>
            <a:ext cx="2435226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2113" y="3332294"/>
            <a:ext cx="7416800" cy="11795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fontAlgn="auto" hangingPunct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6666"/>
              </a:buClr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RFID   </a:t>
            </a: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（无线射频自动识别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457200" indent="-457200" eaLnBrk="0" fontAlgn="auto" hangingPunct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6666"/>
              </a:buClr>
              <a:buFontTx/>
              <a:buNone/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相对条码技术： 出现早、技术先进、受制因素多、成本偏高、行业普及面不广、有待发展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2544192" y="1917719"/>
            <a:ext cx="2087562" cy="1150938"/>
            <a:chOff x="3280" y="1665"/>
            <a:chExt cx="2032" cy="1263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3890" y="1665"/>
              <a:ext cx="814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Picture 8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0" y="1968"/>
              <a:ext cx="2032" cy="9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9" name="Picture 9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76217" y="2133619"/>
            <a:ext cx="1349375" cy="1081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aphicFrame>
        <p:nvGraphicFramePr>
          <p:cNvPr id="10" name="Object 2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463172"/>
              </p:ext>
            </p:extLst>
          </p:nvPr>
        </p:nvGraphicFramePr>
        <p:xfrm>
          <a:off x="6503417" y="2135207"/>
          <a:ext cx="12239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MSImager" r:id="rId6" imgW="938111" imgH="938111" progId="">
                  <p:embed/>
                </p:oleObj>
              </mc:Choice>
              <mc:Fallback>
                <p:oleObj name="MSImager" r:id="rId6" imgW="938111" imgH="938111" progId="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3417" y="2135207"/>
                        <a:ext cx="1223962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455042" y="4483343"/>
            <a:ext cx="6602262" cy="1461462"/>
            <a:chOff x="112" y="1008"/>
            <a:chExt cx="5445" cy="2335"/>
          </a:xfrm>
        </p:grpSpPr>
        <p:pic>
          <p:nvPicPr>
            <p:cNvPr id="12" name="Picture 12" descr="CV60车载电脑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1" y="1872"/>
              <a:ext cx="788" cy="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3" descr="超高频固定读写器_1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7" y="2064"/>
              <a:ext cx="744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4" descr="LBC01455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15" t="6580" r="26315" b="7883"/>
            <a:stretch>
              <a:fillRect/>
            </a:stretch>
          </p:blipFill>
          <p:spPr bwMode="auto">
            <a:xfrm>
              <a:off x="2647" y="1584"/>
              <a:ext cx="465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5" descr="wave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463" y="1920"/>
              <a:ext cx="678" cy="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6" descr="wave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271" y="1776"/>
              <a:ext cx="776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248" y="1392"/>
              <a:ext cx="3888" cy="163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816" y="2352"/>
              <a:ext cx="624" cy="48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2160" y="2064"/>
              <a:ext cx="528" cy="288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1359" y="1949"/>
              <a:ext cx="951" cy="4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RFID</a:t>
              </a: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读写器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658" y="2370"/>
              <a:ext cx="448" cy="4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天线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4265" y="1949"/>
              <a:ext cx="803" cy="4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RFID</a:t>
              </a: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标签</a:t>
              </a: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12" y="2704"/>
              <a:ext cx="1249" cy="63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PLC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</a:t>
              </a: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2256" y="1008"/>
              <a:ext cx="2064" cy="5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3390" y="1679"/>
              <a:ext cx="893" cy="4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_GB2312"/>
                </a:rPr>
                <a:t>（电磁场）</a:t>
              </a:r>
            </a:p>
          </p:txBody>
        </p:sp>
        <p:pic>
          <p:nvPicPr>
            <p:cNvPr id="26" name="Picture 26" descr="标签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76" y="2160"/>
              <a:ext cx="816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4741" y="2750"/>
              <a:ext cx="816" cy="217"/>
            </a:xfrm>
            <a:prstGeom prst="callout1">
              <a:avLst>
                <a:gd name="adj1" fmla="val 50000"/>
                <a:gd name="adj2" fmla="val -5884"/>
                <a:gd name="adj3" fmla="val -59722"/>
                <a:gd name="adj4" fmla="val -13847"/>
              </a:avLst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IC</a:t>
              </a: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Tag</a:t>
              </a: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515" y="2886"/>
              <a:ext cx="480" cy="192"/>
            </a:xfrm>
            <a:prstGeom prst="callout1">
              <a:avLst>
                <a:gd name="adj1" fmla="val 56694"/>
                <a:gd name="adj2" fmla="val 110000"/>
                <a:gd name="adj3" fmla="val -51181"/>
                <a:gd name="adj4" fmla="val 186667"/>
              </a:avLst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天线</a:t>
              </a:r>
            </a:p>
          </p:txBody>
        </p:sp>
      </p:grpSp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02"/>
          <a:stretch>
            <a:fillRect/>
          </a:stretch>
        </p:blipFill>
        <p:spPr bwMode="auto">
          <a:xfrm>
            <a:off x="7159054" y="4278332"/>
            <a:ext cx="1949450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124744"/>
          </a:xfrm>
        </p:spPr>
        <p:txBody>
          <a:bodyPr/>
          <a:lstStyle/>
          <a:p>
            <a:r>
              <a:rPr lang="zh-CN" altLang="en-US" sz="3600" dirty="0" smtClean="0"/>
              <a:t>关于相关硬件、自动化辅助设备</a:t>
            </a:r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pic>
        <p:nvPicPr>
          <p:cNvPr id="3" name="Picture 3" descr="DSC014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1125538"/>
            <a:ext cx="33020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7750" y="1125538"/>
            <a:ext cx="555625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124744"/>
          </a:xfrm>
        </p:spPr>
        <p:txBody>
          <a:bodyPr/>
          <a:lstStyle/>
          <a:p>
            <a:r>
              <a:rPr lang="zh-CN" altLang="en-US" sz="3600" dirty="0" smtClean="0"/>
              <a:t>关于相关硬件、自动化辅助设备</a:t>
            </a:r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pic>
        <p:nvPicPr>
          <p:cNvPr id="5" name="Picture 3" descr="DSCN275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288" y="1371600"/>
            <a:ext cx="29146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SCN2740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17850" y="1371600"/>
            <a:ext cx="29146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 l="19987" t="15022" r="19987" b="12990"/>
          <a:stretch>
            <a:fillRect/>
          </a:stretch>
        </p:blipFill>
        <p:spPr bwMode="auto">
          <a:xfrm>
            <a:off x="6119813" y="1371600"/>
            <a:ext cx="28130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1288" y="3714750"/>
            <a:ext cx="2913062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17850" y="3721100"/>
            <a:ext cx="2913063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9813" y="3721100"/>
            <a:ext cx="28130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052736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WMS=</a:t>
            </a:r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仓库大脑</a:t>
            </a:r>
            <a:endParaRPr lang="en-US" sz="3600" b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5" descr="question-mark-71938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270544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500174"/>
            <a:ext cx="628654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1142984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WMS</a:t>
            </a:r>
            <a:r>
              <a:rPr lang="zh-CN" altLang="en-US" sz="2000" dirty="0" smtClean="0">
                <a:solidFill>
                  <a:schemeClr val="tx1"/>
                </a:solidFill>
              </a:rPr>
              <a:t>是仓库的大脑，指导库房内的作业流程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124744"/>
          </a:xfrm>
        </p:spPr>
        <p:txBody>
          <a:bodyPr/>
          <a:lstStyle/>
          <a:p>
            <a:r>
              <a:rPr lang="zh-CN" altLang="en-US" sz="3600" dirty="0" smtClean="0"/>
              <a:t>关于相关硬件、自动化辅助设备</a:t>
            </a:r>
            <a:r>
              <a:rPr lang="en-US" altLang="zh-CN" sz="3600" dirty="0" smtClean="0"/>
              <a:t>3</a:t>
            </a:r>
            <a:endParaRPr lang="zh-CN" altLang="en-US" sz="3600" dirty="0"/>
          </a:p>
        </p:txBody>
      </p:sp>
      <p:pic>
        <p:nvPicPr>
          <p:cNvPr id="5" name="Picture 3" descr="E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138" y="1709738"/>
            <a:ext cx="21113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R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0"/>
          </a:blip>
          <a:srcRect/>
          <a:stretch>
            <a:fillRect/>
          </a:stretch>
        </p:blipFill>
        <p:spPr bwMode="auto">
          <a:xfrm>
            <a:off x="3262313" y="1709738"/>
            <a:ext cx="15017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l14ap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4786313" y="1785938"/>
            <a:ext cx="2109787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DSC020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1138" y="4211638"/>
            <a:ext cx="30194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75" y="4143375"/>
            <a:ext cx="24955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124744"/>
          </a:xfrm>
        </p:spPr>
        <p:txBody>
          <a:bodyPr/>
          <a:lstStyle/>
          <a:p>
            <a:r>
              <a:rPr lang="zh-CN" altLang="en-US" sz="3600" dirty="0" smtClean="0"/>
              <a:t>关于相关硬件、自动化辅助设备</a:t>
            </a:r>
            <a:r>
              <a:rPr lang="en-US" altLang="zh-CN" sz="3600" dirty="0" smtClean="0"/>
              <a:t>4</a:t>
            </a:r>
            <a:endParaRPr lang="zh-CN" altLang="en-US" sz="3600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0" y="1125538"/>
            <a:ext cx="8042275" cy="281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49263" rtl="0" eaLnBrk="0" fontAlgn="base" latinLnBrk="0" hangingPunct="0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•"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无线射频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系统</a:t>
            </a:r>
          </a:p>
          <a:p>
            <a:pPr marL="742950" marR="0" lvl="1" indent="-285750" algn="l" defTabSz="449263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RF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系统称为无线射频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(Radio </a:t>
            </a:r>
            <a:r>
              <a:rPr kumimoji="0" lang="en-US" altLang="zh-CN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Freguence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系统，可以完成入库、上架、拣选、盘点、复核等多种复杂操作，其最大优点是准确性和灵活性。</a:t>
            </a:r>
          </a:p>
          <a:p>
            <a:pPr marL="742950" marR="0" lvl="1" indent="-285750" algn="l" defTabSz="449263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RF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可以提供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100%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的操作准确性；</a:t>
            </a:r>
          </a:p>
          <a:p>
            <a:pPr marL="742950" marR="0" lvl="1" indent="-285750" algn="l" defTabSz="449263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RF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可以使动态盘点变得可行；</a:t>
            </a:r>
          </a:p>
          <a:p>
            <a:pPr marL="742950" marR="0" lvl="1" indent="-285750" algn="l" defTabSz="449263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RF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可以使拣选路径优化。</a:t>
            </a:r>
          </a:p>
          <a:p>
            <a:pPr marL="742950" marR="0" lvl="1" indent="-285750" algn="l" defTabSz="449263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–"/>
              <a:tabLst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12" name="Picture 4" descr="DSC042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2492375"/>
            <a:ext cx="2270125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124744"/>
          </a:xfrm>
        </p:spPr>
        <p:txBody>
          <a:bodyPr/>
          <a:lstStyle/>
          <a:p>
            <a:r>
              <a:rPr lang="zh-CN" altLang="en-US" sz="3600" dirty="0" smtClean="0"/>
              <a:t>关于相关硬件、自动化辅助设备</a:t>
            </a:r>
            <a:r>
              <a:rPr lang="en-US" altLang="zh-CN" sz="3600" dirty="0" smtClean="0"/>
              <a:t>5</a:t>
            </a:r>
            <a:endParaRPr lang="zh-CN" altLang="en-US" sz="36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38"/>
            <a:ext cx="42846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s_p7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0388" y="1123950"/>
            <a:ext cx="22891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hs_p7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1052513"/>
            <a:ext cx="20542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3644900"/>
            <a:ext cx="41052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51363" y="3649663"/>
            <a:ext cx="44132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" descr="blueClou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3" descr="homeAdv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2450"/>
            <a:ext cx="91440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gray">
          <a:xfrm>
            <a:off x="1500166" y="2428868"/>
            <a:ext cx="6248400" cy="806450"/>
          </a:xfrm>
          <a:prstGeom prst="rect">
            <a:avLst/>
          </a:prstGeom>
        </p:spPr>
        <p:txBody>
          <a:bodyPr wrap="none" fromWordArt="1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zh-CN" altLang="en-US" sz="5400" b="1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宋体" charset="-122"/>
              </a:rPr>
              <a:t>链赢天下 聚思未来</a:t>
            </a:r>
            <a:endParaRPr lang="en-US" altLang="zh-CN" sz="5400" b="1" kern="1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宋体" charset="-122"/>
            </a:endParaRPr>
          </a:p>
          <a:p>
            <a:pPr algn="ctr" eaLnBrk="1" hangingPunct="1">
              <a:defRPr/>
            </a:pPr>
            <a:r>
              <a:rPr lang="en-US" altLang="zh-CN" sz="5400" b="1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宋体" charset="-122"/>
              </a:rPr>
              <a:t>Thank </a:t>
            </a:r>
            <a:r>
              <a:rPr lang="en-US" altLang="zh-CN" sz="5400" b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宋体" charset="-122"/>
              </a:rPr>
              <a:t>You !</a:t>
            </a:r>
            <a:endParaRPr lang="zh-CN" altLang="en-US" sz="5400" b="1" kern="1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3" name="Text Box 56"/>
          <p:cNvSpPr txBox="1">
            <a:spLocks noChangeArrowheads="1"/>
          </p:cNvSpPr>
          <p:nvPr/>
        </p:nvSpPr>
        <p:spPr bwMode="auto">
          <a:xfrm>
            <a:off x="8018463" y="2597150"/>
            <a:ext cx="8937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800"/>
              <a:t>Japan</a:t>
            </a:r>
            <a:endParaRPr lang="en-US" altLang="en-US" sz="800"/>
          </a:p>
        </p:txBody>
      </p:sp>
      <p:sp>
        <p:nvSpPr>
          <p:cNvPr id="2059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052736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WMS</a:t>
            </a:r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官方定义</a:t>
            </a:r>
            <a:endParaRPr lang="en-US" sz="36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42910" y="1214422"/>
            <a:ext cx="7786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仓库管理系统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WMS-Warehouse Management System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仓库管理系统是通过入库业务、出库业务、仓库调拨、库存调拨和虚仓管理等功能，综合批次管理、物料对应、库存盘点、质检管理、虚仓管理和即时库存管理等功能综合运用的管理系统，有效控制并跟踪仓库业务的物流和成本管理全过程，实现完善的企业仓储信息管理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pPr>
              <a:defRPr/>
            </a:pPr>
            <a:r>
              <a:rPr lang="zh-CN" altLang="en-US" sz="3600" b="0" kern="1200" dirty="0" smtClean="0">
                <a:latin typeface="微软雅黑" pitchFamily="34" charset="-122"/>
                <a:ea typeface="微软雅黑" pitchFamily="34" charset="-122"/>
              </a:rPr>
              <a:t>仓库常见问题</a:t>
            </a:r>
            <a:endParaRPr lang="zh-CN" altLang="en-US" sz="3600" b="0" kern="12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50825" y="1319233"/>
          <a:ext cx="8642350" cy="4967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4" name="TextBox 6"/>
          <p:cNvSpPr txBox="1">
            <a:spLocks noChangeArrowheads="1"/>
          </p:cNvSpPr>
          <p:nvPr/>
        </p:nvSpPr>
        <p:spPr bwMode="auto">
          <a:xfrm>
            <a:off x="0" y="1043010"/>
            <a:ext cx="9144000" cy="560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仓库的作业流程规范化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使用</a:t>
            </a:r>
            <a:r>
              <a:rPr lang="en-US" altLang="zh-CN" sz="2000" b="0" dirty="0">
                <a:solidFill>
                  <a:schemeClr val="tx1"/>
                </a:solidFill>
              </a:rPr>
              <a:t>RFID</a:t>
            </a:r>
            <a:r>
              <a:rPr lang="zh-CN" altLang="en-US" sz="2000" b="0" dirty="0">
                <a:solidFill>
                  <a:schemeClr val="tx1"/>
                </a:solidFill>
              </a:rPr>
              <a:t>、条码、语音、电子标签、自动化设备等技术提升仓库的精细化管理水平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仓库空间利用最优化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提供仓库的日常运行数据，进行辅助验证和调整仓库规划，碎片分析技术提高仓库利用率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先进运行模式，高效应对快速作业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先进的上架、拣货、盘点、补货的策略，既适应各类型的仓库，也适用于业务爆发期的大量订单的快速作业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货品实时跟踪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准确跟踪货品在库内的运行轨迹，降低仓库的差错率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计费模型多样化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提供多种方式的计费模型，准确和快速计算仓储成本和作业成本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chemeClr val="tx1"/>
                </a:solidFill>
              </a:rPr>
              <a:t>作业动态跟踪，管理信息高度可视化</a:t>
            </a:r>
            <a:endParaRPr lang="en-US" altLang="zh-CN" sz="2000" b="1" dirty="0">
              <a:solidFill>
                <a:schemeClr val="tx1"/>
              </a:solidFill>
            </a:endParaRPr>
          </a:p>
          <a:p>
            <a:pPr>
              <a:lnSpc>
                <a:spcPts val="2700"/>
              </a:lnSpc>
            </a:pPr>
            <a:r>
              <a:rPr lang="zh-CN" altLang="en-US" sz="2000" b="0" dirty="0">
                <a:solidFill>
                  <a:schemeClr val="tx1"/>
                </a:solidFill>
              </a:rPr>
              <a:t>在作业 过程中记录仓库设备的利用情况和作业人员的作业量，准确分析出劳动生产力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WMS</a:t>
            </a:r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益处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en-US" altLang="zh-CN" sz="3600" b="0" dirty="0" smtClean="0">
                <a:latin typeface="微软雅黑" pitchFamily="34" charset="-122"/>
                <a:ea typeface="微软雅黑" pitchFamily="34" charset="-122"/>
              </a:rPr>
              <a:t>WMS</a:t>
            </a:r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涉及到的面</a:t>
            </a:r>
            <a:endParaRPr lang="zh-CN" altLang="en-US" sz="36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 rot="10800000">
            <a:off x="2336800" y="3014681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rot="10800000">
            <a:off x="3705225" y="3014681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 rot="10800000">
            <a:off x="971550" y="3014681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9" name="TextBox 40"/>
          <p:cNvSpPr>
            <a:spLocks noChangeArrowheads="1"/>
          </p:cNvSpPr>
          <p:nvPr/>
        </p:nvSpPr>
        <p:spPr bwMode="auto">
          <a:xfrm>
            <a:off x="971550" y="4117994"/>
            <a:ext cx="10858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公司仓库  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 rot="10800000">
            <a:off x="2336800" y="1336694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 rot="10800000">
            <a:off x="3705225" y="1336694"/>
            <a:ext cx="1079500" cy="10795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 rot="10800000">
            <a:off x="971550" y="1336694"/>
            <a:ext cx="1079500" cy="1079500"/>
          </a:xfrm>
          <a:prstGeom prst="rect">
            <a:avLst/>
          </a:prstGeom>
          <a:solidFill>
            <a:srgbClr val="0052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13" name="TextBox 40"/>
          <p:cNvSpPr>
            <a:spLocks noChangeArrowheads="1"/>
          </p:cNvSpPr>
          <p:nvPr/>
        </p:nvSpPr>
        <p:spPr bwMode="auto">
          <a:xfrm>
            <a:off x="1016000" y="2440006"/>
            <a:ext cx="987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企业 </a:t>
            </a:r>
          </a:p>
        </p:txBody>
      </p:sp>
      <p:sp>
        <p:nvSpPr>
          <p:cNvPr id="14" name="TextBox 40"/>
          <p:cNvSpPr>
            <a:spLocks noChangeArrowheads="1"/>
          </p:cNvSpPr>
          <p:nvPr/>
        </p:nvSpPr>
        <p:spPr bwMode="auto">
          <a:xfrm>
            <a:off x="2339975" y="2440006"/>
            <a:ext cx="10795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分公司</a:t>
            </a:r>
          </a:p>
        </p:txBody>
      </p:sp>
      <p:sp>
        <p:nvSpPr>
          <p:cNvPr id="15" name="TextBox 40"/>
          <p:cNvSpPr>
            <a:spLocks noChangeArrowheads="1"/>
          </p:cNvSpPr>
          <p:nvPr/>
        </p:nvSpPr>
        <p:spPr bwMode="auto">
          <a:xfrm>
            <a:off x="3705225" y="2440006"/>
            <a:ext cx="10795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配送中心</a:t>
            </a:r>
          </a:p>
        </p:txBody>
      </p:sp>
      <p:pic>
        <p:nvPicPr>
          <p:cNvPr id="16" name="Picture 16" descr="货运中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50" y="1416069"/>
            <a:ext cx="900113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40"/>
          <p:cNvSpPr>
            <a:spLocks noChangeArrowheads="1"/>
          </p:cNvSpPr>
          <p:nvPr/>
        </p:nvSpPr>
        <p:spPr bwMode="auto">
          <a:xfrm>
            <a:off x="2330450" y="4100531"/>
            <a:ext cx="10858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分库 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TextBox 40"/>
          <p:cNvSpPr>
            <a:spLocks noChangeArrowheads="1"/>
          </p:cNvSpPr>
          <p:nvPr/>
        </p:nvSpPr>
        <p:spPr bwMode="auto">
          <a:xfrm>
            <a:off x="3705225" y="4083069"/>
            <a:ext cx="10858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作业点 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 rot="10800000">
            <a:off x="6426200" y="3014681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 rot="10800000">
            <a:off x="5060950" y="3014681"/>
            <a:ext cx="1079500" cy="10795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21" name="TextBox 40"/>
          <p:cNvSpPr>
            <a:spLocks noChangeArrowheads="1"/>
          </p:cNvSpPr>
          <p:nvPr/>
        </p:nvSpPr>
        <p:spPr bwMode="auto">
          <a:xfrm>
            <a:off x="5060950" y="4117994"/>
            <a:ext cx="10858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区域 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 rot="10800000">
            <a:off x="5060950" y="1336694"/>
            <a:ext cx="1079500" cy="1079500"/>
          </a:xfrm>
          <a:prstGeom prst="rect">
            <a:avLst/>
          </a:prstGeom>
          <a:solidFill>
            <a:srgbClr val="64B04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23" name="TextBox 40"/>
          <p:cNvSpPr>
            <a:spLocks noChangeArrowheads="1"/>
          </p:cNvSpPr>
          <p:nvPr/>
        </p:nvSpPr>
        <p:spPr bwMode="auto">
          <a:xfrm>
            <a:off x="5105400" y="2440006"/>
            <a:ext cx="987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仓库 </a:t>
            </a:r>
          </a:p>
        </p:txBody>
      </p:sp>
      <p:sp>
        <p:nvSpPr>
          <p:cNvPr id="24" name="TextBox 40"/>
          <p:cNvSpPr>
            <a:spLocks noChangeArrowheads="1"/>
          </p:cNvSpPr>
          <p:nvPr/>
        </p:nvSpPr>
        <p:spPr bwMode="auto">
          <a:xfrm>
            <a:off x="6419850" y="4100531"/>
            <a:ext cx="10858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货位  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5" name="Picture 25" descr="仓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1425594"/>
            <a:ext cx="900113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6" descr="仓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3111519"/>
            <a:ext cx="898525" cy="90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27" descr="仓库WM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3094056"/>
            <a:ext cx="900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28" descr="子公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763" y="1416069"/>
            <a:ext cx="90011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 descr="作业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713" y="3094056"/>
            <a:ext cx="900112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0" descr="货位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3094056"/>
            <a:ext cx="900112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1" descr="企业商厦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1416069"/>
            <a:ext cx="90011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2" descr="区域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3094056"/>
            <a:ext cx="900113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2"/>
          <p:cNvSpPr>
            <a:spLocks noChangeArrowheads="1"/>
          </p:cNvSpPr>
          <p:nvPr/>
        </p:nvSpPr>
        <p:spPr bwMode="auto">
          <a:xfrm rot="10800000">
            <a:off x="2336800" y="4660919"/>
            <a:ext cx="1079500" cy="10795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 rot="10800000">
            <a:off x="3705225" y="4660919"/>
            <a:ext cx="1079500" cy="10795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 rot="10800000">
            <a:off x="971550" y="4660919"/>
            <a:ext cx="1079500" cy="10795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36" name="TextBox 40"/>
          <p:cNvSpPr>
            <a:spLocks noChangeArrowheads="1"/>
          </p:cNvSpPr>
          <p:nvPr/>
        </p:nvSpPr>
        <p:spPr bwMode="auto">
          <a:xfrm>
            <a:off x="1016000" y="5764231"/>
            <a:ext cx="987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权限操作</a:t>
            </a:r>
          </a:p>
        </p:txBody>
      </p:sp>
      <p:sp>
        <p:nvSpPr>
          <p:cNvPr id="37" name="TextBox 40"/>
          <p:cNvSpPr>
            <a:spLocks noChangeArrowheads="1"/>
          </p:cNvSpPr>
          <p:nvPr/>
        </p:nvSpPr>
        <p:spPr bwMode="auto">
          <a:xfrm>
            <a:off x="2339975" y="5764231"/>
            <a:ext cx="10795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多仓多货主 </a:t>
            </a:r>
          </a:p>
        </p:txBody>
      </p:sp>
      <p:sp>
        <p:nvSpPr>
          <p:cNvPr id="38" name="TextBox 40"/>
          <p:cNvSpPr>
            <a:spLocks noChangeArrowheads="1"/>
          </p:cNvSpPr>
          <p:nvPr/>
        </p:nvSpPr>
        <p:spPr bwMode="auto">
          <a:xfrm>
            <a:off x="3705225" y="5764231"/>
            <a:ext cx="10795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区域划分 </a:t>
            </a: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 rot="10800000">
            <a:off x="5060950" y="4660919"/>
            <a:ext cx="1079500" cy="10795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0170" tIns="90170" rIns="46990" bIns="46990"/>
          <a:lstStyle>
            <a:lvl1pPr marL="119063" indent="-1190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40000"/>
              </a:spcBef>
              <a:buClr>
                <a:srgbClr val="000000"/>
              </a:buClr>
              <a:buFont typeface="Wingdings" panose="05000000000000000000" pitchFamily="2" charset="2"/>
              <a:buChar char="v"/>
            </a:pPr>
            <a:endParaRPr lang="zh-CN" altLang="zh-CN" sz="1200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40" name="TextBox 40"/>
          <p:cNvSpPr>
            <a:spLocks noChangeArrowheads="1"/>
          </p:cNvSpPr>
          <p:nvPr/>
        </p:nvSpPr>
        <p:spPr bwMode="auto">
          <a:xfrm>
            <a:off x="5105400" y="5764231"/>
            <a:ext cx="987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最小单元 </a:t>
            </a:r>
          </a:p>
        </p:txBody>
      </p:sp>
      <p:pic>
        <p:nvPicPr>
          <p:cNvPr id="41" name="Picture 41" descr="区域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4748231"/>
            <a:ext cx="900112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42" descr="权限管理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4748231"/>
            <a:ext cx="89852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3" descr="最小单元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4748231"/>
            <a:ext cx="900113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4" descr="多库房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4748231"/>
            <a:ext cx="898525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600950" cy="1052736"/>
          </a:xfrm>
        </p:spPr>
        <p:txBody>
          <a:bodyPr/>
          <a:lstStyle/>
          <a:p>
            <a:pPr lvl="0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zh-CN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WMS</a:t>
            </a:r>
            <a:r>
              <a:rPr lang="zh-CN" altLang="en-US" sz="3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涉及到的人</a:t>
            </a:r>
            <a:endParaRPr lang="zh-CN" altLang="en-US" sz="3600" b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413"/>
          <p:cNvGrpSpPr>
            <a:grpSpLocks/>
          </p:cNvGrpSpPr>
          <p:nvPr/>
        </p:nvGrpSpPr>
        <p:grpSpPr bwMode="auto">
          <a:xfrm>
            <a:off x="642939" y="1714488"/>
            <a:ext cx="7715276" cy="4071966"/>
            <a:chOff x="395536" y="0"/>
            <a:chExt cx="8640961" cy="6093296"/>
          </a:xfrm>
        </p:grpSpPr>
        <p:grpSp>
          <p:nvGrpSpPr>
            <p:cNvPr id="6" name="组合 422"/>
            <p:cNvGrpSpPr>
              <a:grpSpLocks/>
            </p:cNvGrpSpPr>
            <p:nvPr/>
          </p:nvGrpSpPr>
          <p:grpSpPr bwMode="auto">
            <a:xfrm>
              <a:off x="3472725" y="0"/>
              <a:ext cx="1531323" cy="1743572"/>
              <a:chOff x="3563888" y="0"/>
              <a:chExt cx="1531323" cy="1743572"/>
            </a:xfrm>
          </p:grpSpPr>
          <p:pic>
            <p:nvPicPr>
              <p:cNvPr id="408" name="Picture 4" descr="F:\公司PPt\各类矢量图\物流图标\BG030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63888" y="0"/>
                <a:ext cx="1531323" cy="1531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9" name="TextBox 411"/>
              <p:cNvSpPr txBox="1">
                <a:spLocks noChangeArrowheads="1"/>
              </p:cNvSpPr>
              <p:nvPr/>
            </p:nvSpPr>
            <p:spPr bwMode="auto">
              <a:xfrm>
                <a:off x="3851920" y="1052736"/>
                <a:ext cx="1152128" cy="6908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rPr>
                  <a:t>货主</a:t>
                </a:r>
              </a:p>
            </p:txBody>
          </p:sp>
        </p:grpSp>
        <p:pic>
          <p:nvPicPr>
            <p:cNvPr id="7" name="Picture 152" descr="retail 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08304" y="2025559"/>
              <a:ext cx="1219349" cy="755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1116"/>
            <p:cNvGrpSpPr>
              <a:grpSpLocks/>
            </p:cNvGrpSpPr>
            <p:nvPr/>
          </p:nvGrpSpPr>
          <p:grpSpPr bwMode="auto">
            <a:xfrm>
              <a:off x="395539" y="764704"/>
              <a:ext cx="1200339" cy="961635"/>
              <a:chOff x="7954" y="9005"/>
              <a:chExt cx="2645" cy="1920"/>
            </a:xfrm>
          </p:grpSpPr>
          <p:sp>
            <p:nvSpPr>
              <p:cNvPr id="405" name="Rectangle 1117"/>
              <p:cNvSpPr>
                <a:spLocks noChangeArrowheads="1"/>
              </p:cNvSpPr>
              <p:nvPr/>
            </p:nvSpPr>
            <p:spPr bwMode="auto">
              <a:xfrm>
                <a:off x="8186" y="9530"/>
                <a:ext cx="2153" cy="1395"/>
              </a:xfrm>
              <a:prstGeom prst="rect">
                <a:avLst/>
              </a:prstGeom>
              <a:solidFill>
                <a:srgbClr val="3399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6" name="Rectangle 1118" descr="横線 (太)"/>
              <p:cNvSpPr>
                <a:spLocks noChangeArrowheads="1"/>
              </p:cNvSpPr>
              <p:nvPr/>
            </p:nvSpPr>
            <p:spPr bwMode="auto">
              <a:xfrm>
                <a:off x="8579" y="9530"/>
                <a:ext cx="1367" cy="1395"/>
              </a:xfrm>
              <a:prstGeom prst="rect">
                <a:avLst/>
              </a:prstGeom>
              <a:pattFill prst="dkHorz">
                <a:fgClr>
                  <a:srgbClr val="99CC00"/>
                </a:fgClr>
                <a:bgClr>
                  <a:srgbClr val="FFFFFF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7" name="AutoShape 1119"/>
              <p:cNvSpPr>
                <a:spLocks noChangeArrowheads="1"/>
              </p:cNvSpPr>
              <p:nvPr/>
            </p:nvSpPr>
            <p:spPr bwMode="auto">
              <a:xfrm>
                <a:off x="7954" y="9005"/>
                <a:ext cx="2645" cy="533"/>
              </a:xfrm>
              <a:prstGeom prst="triangle">
                <a:avLst>
                  <a:gd name="adj" fmla="val 50000"/>
                </a:avLst>
              </a:prstGeom>
              <a:solidFill>
                <a:srgbClr val="3399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7164289" y="620688"/>
              <a:ext cx="1296145" cy="1080120"/>
              <a:chOff x="807" y="1676"/>
              <a:chExt cx="978" cy="889"/>
            </a:xfrm>
          </p:grpSpPr>
          <p:sp>
            <p:nvSpPr>
              <p:cNvPr id="321" name="Oval 5"/>
              <p:cNvSpPr>
                <a:spLocks noChangeArrowheads="1"/>
              </p:cNvSpPr>
              <p:nvPr/>
            </p:nvSpPr>
            <p:spPr bwMode="auto">
              <a:xfrm>
                <a:off x="895" y="1676"/>
                <a:ext cx="890" cy="889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2" name="Freeform 6"/>
              <p:cNvSpPr>
                <a:spLocks/>
              </p:cNvSpPr>
              <p:nvPr/>
            </p:nvSpPr>
            <p:spPr bwMode="auto">
              <a:xfrm>
                <a:off x="964" y="2112"/>
                <a:ext cx="786" cy="298"/>
              </a:xfrm>
              <a:custGeom>
                <a:avLst/>
                <a:gdLst>
                  <a:gd name="T0" fmla="*/ 716 w 786"/>
                  <a:gd name="T1" fmla="*/ 0 h 298"/>
                  <a:gd name="T2" fmla="*/ 785 w 786"/>
                  <a:gd name="T3" fmla="*/ 40 h 298"/>
                  <a:gd name="T4" fmla="*/ 488 w 786"/>
                  <a:gd name="T5" fmla="*/ 297 h 298"/>
                  <a:gd name="T6" fmla="*/ 0 w 786"/>
                  <a:gd name="T7" fmla="*/ 166 h 298"/>
                  <a:gd name="T8" fmla="*/ 24 w 786"/>
                  <a:gd name="T9" fmla="*/ 82 h 298"/>
                  <a:gd name="T10" fmla="*/ 716 w 786"/>
                  <a:gd name="T11" fmla="*/ 0 h 2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6"/>
                  <a:gd name="T19" fmla="*/ 0 h 298"/>
                  <a:gd name="T20" fmla="*/ 786 w 786"/>
                  <a:gd name="T21" fmla="*/ 298 h 2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6" h="298">
                    <a:moveTo>
                      <a:pt x="716" y="0"/>
                    </a:moveTo>
                    <a:lnTo>
                      <a:pt x="785" y="40"/>
                    </a:lnTo>
                    <a:lnTo>
                      <a:pt x="488" y="297"/>
                    </a:lnTo>
                    <a:lnTo>
                      <a:pt x="0" y="166"/>
                    </a:lnTo>
                    <a:lnTo>
                      <a:pt x="24" y="82"/>
                    </a:lnTo>
                    <a:lnTo>
                      <a:pt x="716" y="0"/>
                    </a:lnTo>
                  </a:path>
                </a:pathLst>
              </a:custGeom>
              <a:solidFill>
                <a:srgbClr val="969696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3" name="Freeform 7"/>
              <p:cNvSpPr>
                <a:spLocks/>
              </p:cNvSpPr>
              <p:nvPr/>
            </p:nvSpPr>
            <p:spPr bwMode="auto">
              <a:xfrm>
                <a:off x="978" y="1987"/>
                <a:ext cx="471" cy="314"/>
              </a:xfrm>
              <a:custGeom>
                <a:avLst/>
                <a:gdLst>
                  <a:gd name="T0" fmla="*/ 0 w 471"/>
                  <a:gd name="T1" fmla="*/ 0 h 314"/>
                  <a:gd name="T2" fmla="*/ 0 w 471"/>
                  <a:gd name="T3" fmla="*/ 212 h 314"/>
                  <a:gd name="T4" fmla="*/ 470 w 471"/>
                  <a:gd name="T5" fmla="*/ 313 h 314"/>
                  <a:gd name="T6" fmla="*/ 470 w 471"/>
                  <a:gd name="T7" fmla="*/ 99 h 314"/>
                  <a:gd name="T8" fmla="*/ 0 w 471"/>
                  <a:gd name="T9" fmla="*/ 0 h 3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1"/>
                  <a:gd name="T16" fmla="*/ 0 h 314"/>
                  <a:gd name="T17" fmla="*/ 471 w 471"/>
                  <a:gd name="T18" fmla="*/ 314 h 3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1" h="314">
                    <a:moveTo>
                      <a:pt x="0" y="0"/>
                    </a:moveTo>
                    <a:lnTo>
                      <a:pt x="0" y="212"/>
                    </a:lnTo>
                    <a:lnTo>
                      <a:pt x="470" y="313"/>
                    </a:lnTo>
                    <a:lnTo>
                      <a:pt x="470" y="9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4" name="Freeform 8"/>
              <p:cNvSpPr>
                <a:spLocks/>
              </p:cNvSpPr>
              <p:nvPr/>
            </p:nvSpPr>
            <p:spPr bwMode="auto">
              <a:xfrm>
                <a:off x="1024" y="2072"/>
                <a:ext cx="299" cy="201"/>
              </a:xfrm>
              <a:custGeom>
                <a:avLst/>
                <a:gdLst>
                  <a:gd name="T0" fmla="*/ 0 w 299"/>
                  <a:gd name="T1" fmla="*/ 0 h 201"/>
                  <a:gd name="T2" fmla="*/ 0 w 299"/>
                  <a:gd name="T3" fmla="*/ 134 h 201"/>
                  <a:gd name="T4" fmla="*/ 298 w 299"/>
                  <a:gd name="T5" fmla="*/ 200 h 201"/>
                  <a:gd name="T6" fmla="*/ 298 w 299"/>
                  <a:gd name="T7" fmla="*/ 63 h 201"/>
                  <a:gd name="T8" fmla="*/ 107 w 299"/>
                  <a:gd name="T9" fmla="*/ 26 h 201"/>
                  <a:gd name="T10" fmla="*/ 0 w 299"/>
                  <a:gd name="T11" fmla="*/ 0 h 2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9"/>
                  <a:gd name="T19" fmla="*/ 0 h 201"/>
                  <a:gd name="T20" fmla="*/ 299 w 299"/>
                  <a:gd name="T21" fmla="*/ 201 h 2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9" h="201">
                    <a:moveTo>
                      <a:pt x="0" y="0"/>
                    </a:moveTo>
                    <a:lnTo>
                      <a:pt x="0" y="134"/>
                    </a:lnTo>
                    <a:lnTo>
                      <a:pt x="298" y="200"/>
                    </a:lnTo>
                    <a:lnTo>
                      <a:pt x="298" y="63"/>
                    </a:lnTo>
                    <a:lnTo>
                      <a:pt x="107" y="2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4C4C4C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Freeform 9"/>
              <p:cNvSpPr>
                <a:spLocks/>
              </p:cNvSpPr>
              <p:nvPr/>
            </p:nvSpPr>
            <p:spPr bwMode="auto">
              <a:xfrm>
                <a:off x="1447" y="1917"/>
                <a:ext cx="235" cy="381"/>
              </a:xfrm>
              <a:custGeom>
                <a:avLst/>
                <a:gdLst>
                  <a:gd name="T0" fmla="*/ 0 w 235"/>
                  <a:gd name="T1" fmla="*/ 380 h 381"/>
                  <a:gd name="T2" fmla="*/ 0 w 235"/>
                  <a:gd name="T3" fmla="*/ 165 h 381"/>
                  <a:gd name="T4" fmla="*/ 234 w 235"/>
                  <a:gd name="T5" fmla="*/ 0 h 381"/>
                  <a:gd name="T6" fmla="*/ 234 w 235"/>
                  <a:gd name="T7" fmla="*/ 195 h 381"/>
                  <a:gd name="T8" fmla="*/ 0 w 235"/>
                  <a:gd name="T9" fmla="*/ 380 h 3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5"/>
                  <a:gd name="T16" fmla="*/ 0 h 381"/>
                  <a:gd name="T17" fmla="*/ 235 w 235"/>
                  <a:gd name="T18" fmla="*/ 381 h 3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5" h="381">
                    <a:moveTo>
                      <a:pt x="0" y="380"/>
                    </a:moveTo>
                    <a:lnTo>
                      <a:pt x="0" y="165"/>
                    </a:lnTo>
                    <a:lnTo>
                      <a:pt x="234" y="0"/>
                    </a:lnTo>
                    <a:lnTo>
                      <a:pt x="234" y="195"/>
                    </a:lnTo>
                    <a:lnTo>
                      <a:pt x="0" y="380"/>
                    </a:lnTo>
                  </a:path>
                </a:pathLst>
              </a:custGeom>
              <a:solidFill>
                <a:srgbClr val="CEA247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6" name="Freeform 10"/>
              <p:cNvSpPr>
                <a:spLocks/>
              </p:cNvSpPr>
              <p:nvPr/>
            </p:nvSpPr>
            <p:spPr bwMode="auto">
              <a:xfrm>
                <a:off x="1467" y="1960"/>
                <a:ext cx="199" cy="212"/>
              </a:xfrm>
              <a:custGeom>
                <a:avLst/>
                <a:gdLst>
                  <a:gd name="T0" fmla="*/ 0 w 199"/>
                  <a:gd name="T1" fmla="*/ 211 h 212"/>
                  <a:gd name="T2" fmla="*/ 0 w 199"/>
                  <a:gd name="T3" fmla="*/ 142 h 212"/>
                  <a:gd name="T4" fmla="*/ 198 w 199"/>
                  <a:gd name="T5" fmla="*/ 0 h 212"/>
                  <a:gd name="T6" fmla="*/ 198 w 199"/>
                  <a:gd name="T7" fmla="*/ 57 h 212"/>
                  <a:gd name="T8" fmla="*/ 0 w 199"/>
                  <a:gd name="T9" fmla="*/ 211 h 2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9"/>
                  <a:gd name="T16" fmla="*/ 0 h 212"/>
                  <a:gd name="T17" fmla="*/ 199 w 199"/>
                  <a:gd name="T18" fmla="*/ 212 h 2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9" h="212">
                    <a:moveTo>
                      <a:pt x="0" y="211"/>
                    </a:moveTo>
                    <a:lnTo>
                      <a:pt x="0" y="142"/>
                    </a:lnTo>
                    <a:lnTo>
                      <a:pt x="198" y="0"/>
                    </a:lnTo>
                    <a:lnTo>
                      <a:pt x="198" y="57"/>
                    </a:lnTo>
                    <a:lnTo>
                      <a:pt x="0" y="211"/>
                    </a:lnTo>
                  </a:path>
                </a:pathLst>
              </a:custGeom>
              <a:solidFill>
                <a:schemeClr val="bg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7" name="Freeform 11"/>
              <p:cNvSpPr>
                <a:spLocks/>
              </p:cNvSpPr>
              <p:nvPr/>
            </p:nvSpPr>
            <p:spPr bwMode="auto">
              <a:xfrm>
                <a:off x="1502" y="2036"/>
                <a:ext cx="28" cy="139"/>
              </a:xfrm>
              <a:custGeom>
                <a:avLst/>
                <a:gdLst>
                  <a:gd name="T0" fmla="*/ 0 w 28"/>
                  <a:gd name="T1" fmla="*/ 138 h 139"/>
                  <a:gd name="T2" fmla="*/ 0 w 28"/>
                  <a:gd name="T3" fmla="*/ 24 h 139"/>
                  <a:gd name="T4" fmla="*/ 27 w 28"/>
                  <a:gd name="T5" fmla="*/ 0 h 139"/>
                  <a:gd name="T6" fmla="*/ 27 w 28"/>
                  <a:gd name="T7" fmla="*/ 111 h 139"/>
                  <a:gd name="T8" fmla="*/ 0 w 28"/>
                  <a:gd name="T9" fmla="*/ 138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39"/>
                  <a:gd name="T17" fmla="*/ 28 w 28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39">
                    <a:moveTo>
                      <a:pt x="0" y="138"/>
                    </a:moveTo>
                    <a:lnTo>
                      <a:pt x="0" y="24"/>
                    </a:lnTo>
                    <a:lnTo>
                      <a:pt x="27" y="0"/>
                    </a:lnTo>
                    <a:lnTo>
                      <a:pt x="27" y="111"/>
                    </a:lnTo>
                    <a:lnTo>
                      <a:pt x="0" y="138"/>
                    </a:lnTo>
                  </a:path>
                </a:pathLst>
              </a:custGeom>
              <a:solidFill>
                <a:srgbClr val="CEA247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8" name="Freeform 12"/>
              <p:cNvSpPr>
                <a:spLocks/>
              </p:cNvSpPr>
              <p:nvPr/>
            </p:nvSpPr>
            <p:spPr bwMode="auto">
              <a:xfrm>
                <a:off x="976" y="1827"/>
                <a:ext cx="708" cy="263"/>
              </a:xfrm>
              <a:custGeom>
                <a:avLst/>
                <a:gdLst>
                  <a:gd name="T0" fmla="*/ 470 w 708"/>
                  <a:gd name="T1" fmla="*/ 262 h 263"/>
                  <a:gd name="T2" fmla="*/ 707 w 708"/>
                  <a:gd name="T3" fmla="*/ 86 h 263"/>
                  <a:gd name="T4" fmla="*/ 281 w 708"/>
                  <a:gd name="T5" fmla="*/ 0 h 263"/>
                  <a:gd name="T6" fmla="*/ 0 w 708"/>
                  <a:gd name="T7" fmla="*/ 162 h 263"/>
                  <a:gd name="T8" fmla="*/ 470 w 708"/>
                  <a:gd name="T9" fmla="*/ 262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8"/>
                  <a:gd name="T16" fmla="*/ 0 h 263"/>
                  <a:gd name="T17" fmla="*/ 708 w 708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8" h="263">
                    <a:moveTo>
                      <a:pt x="470" y="262"/>
                    </a:moveTo>
                    <a:lnTo>
                      <a:pt x="707" y="86"/>
                    </a:lnTo>
                    <a:lnTo>
                      <a:pt x="281" y="0"/>
                    </a:lnTo>
                    <a:lnTo>
                      <a:pt x="0" y="162"/>
                    </a:lnTo>
                    <a:lnTo>
                      <a:pt x="470" y="262"/>
                    </a:lnTo>
                  </a:path>
                </a:pathLst>
              </a:custGeom>
              <a:solidFill>
                <a:srgbClr val="F4EAD4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9" name="Freeform 13"/>
              <p:cNvSpPr>
                <a:spLocks/>
              </p:cNvSpPr>
              <p:nvPr/>
            </p:nvSpPr>
            <p:spPr bwMode="auto">
              <a:xfrm>
                <a:off x="1090" y="1881"/>
                <a:ext cx="53" cy="86"/>
              </a:xfrm>
              <a:custGeom>
                <a:avLst/>
                <a:gdLst>
                  <a:gd name="T0" fmla="*/ 44 w 53"/>
                  <a:gd name="T1" fmla="*/ 0 h 86"/>
                  <a:gd name="T2" fmla="*/ 7 w 53"/>
                  <a:gd name="T3" fmla="*/ 0 h 86"/>
                  <a:gd name="T4" fmla="*/ 0 w 53"/>
                  <a:gd name="T5" fmla="*/ 72 h 86"/>
                  <a:gd name="T6" fmla="*/ 0 w 53"/>
                  <a:gd name="T7" fmla="*/ 72 h 86"/>
                  <a:gd name="T8" fmla="*/ 0 w 53"/>
                  <a:gd name="T9" fmla="*/ 72 h 86"/>
                  <a:gd name="T10" fmla="*/ 0 w 53"/>
                  <a:gd name="T11" fmla="*/ 72 h 86"/>
                  <a:gd name="T12" fmla="*/ 0 w 53"/>
                  <a:gd name="T13" fmla="*/ 72 h 86"/>
                  <a:gd name="T14" fmla="*/ 0 w 53"/>
                  <a:gd name="T15" fmla="*/ 72 h 86"/>
                  <a:gd name="T16" fmla="*/ 0 w 53"/>
                  <a:gd name="T17" fmla="*/ 72 h 86"/>
                  <a:gd name="T18" fmla="*/ 0 w 53"/>
                  <a:gd name="T19" fmla="*/ 72 h 86"/>
                  <a:gd name="T20" fmla="*/ 0 w 53"/>
                  <a:gd name="T21" fmla="*/ 72 h 86"/>
                  <a:gd name="T22" fmla="*/ 0 w 53"/>
                  <a:gd name="T23" fmla="*/ 72 h 86"/>
                  <a:gd name="T24" fmla="*/ 0 w 53"/>
                  <a:gd name="T25" fmla="*/ 74 h 86"/>
                  <a:gd name="T26" fmla="*/ 1 w 53"/>
                  <a:gd name="T27" fmla="*/ 77 h 86"/>
                  <a:gd name="T28" fmla="*/ 4 w 53"/>
                  <a:gd name="T29" fmla="*/ 78 h 86"/>
                  <a:gd name="T30" fmla="*/ 7 w 53"/>
                  <a:gd name="T31" fmla="*/ 80 h 86"/>
                  <a:gd name="T32" fmla="*/ 10 w 53"/>
                  <a:gd name="T33" fmla="*/ 81 h 86"/>
                  <a:gd name="T34" fmla="*/ 15 w 53"/>
                  <a:gd name="T35" fmla="*/ 83 h 86"/>
                  <a:gd name="T36" fmla="*/ 19 w 53"/>
                  <a:gd name="T37" fmla="*/ 85 h 86"/>
                  <a:gd name="T38" fmla="*/ 26 w 53"/>
                  <a:gd name="T39" fmla="*/ 85 h 86"/>
                  <a:gd name="T40" fmla="*/ 30 w 53"/>
                  <a:gd name="T41" fmla="*/ 85 h 86"/>
                  <a:gd name="T42" fmla="*/ 35 w 53"/>
                  <a:gd name="T43" fmla="*/ 83 h 86"/>
                  <a:gd name="T44" fmla="*/ 39 w 53"/>
                  <a:gd name="T45" fmla="*/ 81 h 86"/>
                  <a:gd name="T46" fmla="*/ 44 w 53"/>
                  <a:gd name="T47" fmla="*/ 80 h 86"/>
                  <a:gd name="T48" fmla="*/ 47 w 53"/>
                  <a:gd name="T49" fmla="*/ 78 h 86"/>
                  <a:gd name="T50" fmla="*/ 48 w 53"/>
                  <a:gd name="T51" fmla="*/ 77 h 86"/>
                  <a:gd name="T52" fmla="*/ 50 w 53"/>
                  <a:gd name="T53" fmla="*/ 74 h 86"/>
                  <a:gd name="T54" fmla="*/ 52 w 53"/>
                  <a:gd name="T55" fmla="*/ 72 h 86"/>
                  <a:gd name="T56" fmla="*/ 52 w 53"/>
                  <a:gd name="T57" fmla="*/ 72 h 86"/>
                  <a:gd name="T58" fmla="*/ 52 w 53"/>
                  <a:gd name="T59" fmla="*/ 72 h 86"/>
                  <a:gd name="T60" fmla="*/ 52 w 53"/>
                  <a:gd name="T61" fmla="*/ 72 h 86"/>
                  <a:gd name="T62" fmla="*/ 52 w 53"/>
                  <a:gd name="T63" fmla="*/ 72 h 86"/>
                  <a:gd name="T64" fmla="*/ 52 w 53"/>
                  <a:gd name="T65" fmla="*/ 72 h 86"/>
                  <a:gd name="T66" fmla="*/ 52 w 53"/>
                  <a:gd name="T67" fmla="*/ 72 h 86"/>
                  <a:gd name="T68" fmla="*/ 52 w 53"/>
                  <a:gd name="T69" fmla="*/ 72 h 86"/>
                  <a:gd name="T70" fmla="*/ 52 w 53"/>
                  <a:gd name="T71" fmla="*/ 72 h 86"/>
                  <a:gd name="T72" fmla="*/ 52 w 53"/>
                  <a:gd name="T73" fmla="*/ 72 h 86"/>
                  <a:gd name="T74" fmla="*/ 44 w 53"/>
                  <a:gd name="T75" fmla="*/ 0 h 8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3"/>
                  <a:gd name="T115" fmla="*/ 0 h 86"/>
                  <a:gd name="T116" fmla="*/ 53 w 53"/>
                  <a:gd name="T117" fmla="*/ 86 h 8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3" h="86">
                    <a:moveTo>
                      <a:pt x="44" y="0"/>
                    </a:moveTo>
                    <a:lnTo>
                      <a:pt x="7" y="0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1" y="77"/>
                    </a:lnTo>
                    <a:lnTo>
                      <a:pt x="4" y="78"/>
                    </a:lnTo>
                    <a:lnTo>
                      <a:pt x="7" y="80"/>
                    </a:lnTo>
                    <a:lnTo>
                      <a:pt x="10" y="81"/>
                    </a:lnTo>
                    <a:lnTo>
                      <a:pt x="15" y="83"/>
                    </a:lnTo>
                    <a:lnTo>
                      <a:pt x="19" y="85"/>
                    </a:lnTo>
                    <a:lnTo>
                      <a:pt x="26" y="85"/>
                    </a:lnTo>
                    <a:lnTo>
                      <a:pt x="30" y="85"/>
                    </a:lnTo>
                    <a:lnTo>
                      <a:pt x="35" y="83"/>
                    </a:lnTo>
                    <a:lnTo>
                      <a:pt x="39" y="81"/>
                    </a:lnTo>
                    <a:lnTo>
                      <a:pt x="44" y="80"/>
                    </a:lnTo>
                    <a:lnTo>
                      <a:pt x="47" y="78"/>
                    </a:lnTo>
                    <a:lnTo>
                      <a:pt x="48" y="77"/>
                    </a:lnTo>
                    <a:lnTo>
                      <a:pt x="50" y="74"/>
                    </a:lnTo>
                    <a:lnTo>
                      <a:pt x="52" y="72"/>
                    </a:lnTo>
                    <a:lnTo>
                      <a:pt x="44" y="0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0" name="Freeform 14"/>
              <p:cNvSpPr>
                <a:spLocks/>
              </p:cNvSpPr>
              <p:nvPr/>
            </p:nvSpPr>
            <p:spPr bwMode="auto">
              <a:xfrm>
                <a:off x="1097" y="1873"/>
                <a:ext cx="39" cy="26"/>
              </a:xfrm>
              <a:custGeom>
                <a:avLst/>
                <a:gdLst>
                  <a:gd name="T0" fmla="*/ 19 w 39"/>
                  <a:gd name="T1" fmla="*/ 25 h 26"/>
                  <a:gd name="T2" fmla="*/ 22 w 39"/>
                  <a:gd name="T3" fmla="*/ 22 h 26"/>
                  <a:gd name="T4" fmla="*/ 25 w 39"/>
                  <a:gd name="T5" fmla="*/ 22 h 26"/>
                  <a:gd name="T6" fmla="*/ 28 w 39"/>
                  <a:gd name="T7" fmla="*/ 22 h 26"/>
                  <a:gd name="T8" fmla="*/ 31 w 39"/>
                  <a:gd name="T9" fmla="*/ 20 h 26"/>
                  <a:gd name="T10" fmla="*/ 34 w 39"/>
                  <a:gd name="T11" fmla="*/ 18 h 26"/>
                  <a:gd name="T12" fmla="*/ 36 w 39"/>
                  <a:gd name="T13" fmla="*/ 15 h 26"/>
                  <a:gd name="T14" fmla="*/ 36 w 39"/>
                  <a:gd name="T15" fmla="*/ 15 h 26"/>
                  <a:gd name="T16" fmla="*/ 38 w 39"/>
                  <a:gd name="T17" fmla="*/ 11 h 26"/>
                  <a:gd name="T18" fmla="*/ 36 w 39"/>
                  <a:gd name="T19" fmla="*/ 9 h 26"/>
                  <a:gd name="T20" fmla="*/ 36 w 39"/>
                  <a:gd name="T21" fmla="*/ 9 h 26"/>
                  <a:gd name="T22" fmla="*/ 34 w 39"/>
                  <a:gd name="T23" fmla="*/ 6 h 26"/>
                  <a:gd name="T24" fmla="*/ 31 w 39"/>
                  <a:gd name="T25" fmla="*/ 4 h 26"/>
                  <a:gd name="T26" fmla="*/ 28 w 39"/>
                  <a:gd name="T27" fmla="*/ 2 h 26"/>
                  <a:gd name="T28" fmla="*/ 25 w 39"/>
                  <a:gd name="T29" fmla="*/ 2 h 26"/>
                  <a:gd name="T30" fmla="*/ 22 w 39"/>
                  <a:gd name="T31" fmla="*/ 2 h 26"/>
                  <a:gd name="T32" fmla="*/ 19 w 39"/>
                  <a:gd name="T33" fmla="*/ 0 h 26"/>
                  <a:gd name="T34" fmla="*/ 14 w 39"/>
                  <a:gd name="T35" fmla="*/ 2 h 26"/>
                  <a:gd name="T36" fmla="*/ 11 w 39"/>
                  <a:gd name="T37" fmla="*/ 2 h 26"/>
                  <a:gd name="T38" fmla="*/ 7 w 39"/>
                  <a:gd name="T39" fmla="*/ 2 h 26"/>
                  <a:gd name="T40" fmla="*/ 6 w 39"/>
                  <a:gd name="T41" fmla="*/ 4 h 26"/>
                  <a:gd name="T42" fmla="*/ 3 w 39"/>
                  <a:gd name="T43" fmla="*/ 6 h 26"/>
                  <a:gd name="T44" fmla="*/ 1 w 39"/>
                  <a:gd name="T45" fmla="*/ 9 h 26"/>
                  <a:gd name="T46" fmla="*/ 0 w 39"/>
                  <a:gd name="T47" fmla="*/ 9 h 26"/>
                  <a:gd name="T48" fmla="*/ 0 w 39"/>
                  <a:gd name="T49" fmla="*/ 11 h 26"/>
                  <a:gd name="T50" fmla="*/ 0 w 39"/>
                  <a:gd name="T51" fmla="*/ 15 h 26"/>
                  <a:gd name="T52" fmla="*/ 1 w 39"/>
                  <a:gd name="T53" fmla="*/ 15 h 26"/>
                  <a:gd name="T54" fmla="*/ 3 w 39"/>
                  <a:gd name="T55" fmla="*/ 18 h 26"/>
                  <a:gd name="T56" fmla="*/ 6 w 39"/>
                  <a:gd name="T57" fmla="*/ 20 h 26"/>
                  <a:gd name="T58" fmla="*/ 7 w 39"/>
                  <a:gd name="T59" fmla="*/ 22 h 26"/>
                  <a:gd name="T60" fmla="*/ 11 w 39"/>
                  <a:gd name="T61" fmla="*/ 22 h 26"/>
                  <a:gd name="T62" fmla="*/ 14 w 39"/>
                  <a:gd name="T63" fmla="*/ 22 h 26"/>
                  <a:gd name="T64" fmla="*/ 19 w 39"/>
                  <a:gd name="T65" fmla="*/ 25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9"/>
                  <a:gd name="T100" fmla="*/ 0 h 26"/>
                  <a:gd name="T101" fmla="*/ 39 w 39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9" h="26">
                    <a:moveTo>
                      <a:pt x="19" y="25"/>
                    </a:moveTo>
                    <a:lnTo>
                      <a:pt x="22" y="22"/>
                    </a:lnTo>
                    <a:lnTo>
                      <a:pt x="25" y="22"/>
                    </a:lnTo>
                    <a:lnTo>
                      <a:pt x="28" y="22"/>
                    </a:lnTo>
                    <a:lnTo>
                      <a:pt x="31" y="20"/>
                    </a:lnTo>
                    <a:lnTo>
                      <a:pt x="34" y="18"/>
                    </a:lnTo>
                    <a:lnTo>
                      <a:pt x="36" y="15"/>
                    </a:lnTo>
                    <a:lnTo>
                      <a:pt x="38" y="11"/>
                    </a:lnTo>
                    <a:lnTo>
                      <a:pt x="36" y="9"/>
                    </a:lnTo>
                    <a:lnTo>
                      <a:pt x="34" y="6"/>
                    </a:lnTo>
                    <a:lnTo>
                      <a:pt x="31" y="4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3" y="18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11" y="22"/>
                    </a:lnTo>
                    <a:lnTo>
                      <a:pt x="14" y="22"/>
                    </a:lnTo>
                    <a:lnTo>
                      <a:pt x="19" y="25"/>
                    </a:lnTo>
                  </a:path>
                </a:pathLst>
              </a:custGeom>
              <a:solidFill>
                <a:srgbClr val="4C4C4C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1" name="Freeform 15"/>
              <p:cNvSpPr>
                <a:spLocks/>
              </p:cNvSpPr>
              <p:nvPr/>
            </p:nvSpPr>
            <p:spPr bwMode="auto">
              <a:xfrm>
                <a:off x="1234" y="1799"/>
                <a:ext cx="54" cy="86"/>
              </a:xfrm>
              <a:custGeom>
                <a:avLst/>
                <a:gdLst>
                  <a:gd name="T0" fmla="*/ 45 w 54"/>
                  <a:gd name="T1" fmla="*/ 0 h 86"/>
                  <a:gd name="T2" fmla="*/ 7 w 54"/>
                  <a:gd name="T3" fmla="*/ 0 h 86"/>
                  <a:gd name="T4" fmla="*/ 0 w 54"/>
                  <a:gd name="T5" fmla="*/ 72 h 86"/>
                  <a:gd name="T6" fmla="*/ 0 w 54"/>
                  <a:gd name="T7" fmla="*/ 72 h 86"/>
                  <a:gd name="T8" fmla="*/ 0 w 54"/>
                  <a:gd name="T9" fmla="*/ 72 h 86"/>
                  <a:gd name="T10" fmla="*/ 0 w 54"/>
                  <a:gd name="T11" fmla="*/ 72 h 86"/>
                  <a:gd name="T12" fmla="*/ 0 w 54"/>
                  <a:gd name="T13" fmla="*/ 72 h 86"/>
                  <a:gd name="T14" fmla="*/ 0 w 54"/>
                  <a:gd name="T15" fmla="*/ 72 h 86"/>
                  <a:gd name="T16" fmla="*/ 0 w 54"/>
                  <a:gd name="T17" fmla="*/ 72 h 86"/>
                  <a:gd name="T18" fmla="*/ 0 w 54"/>
                  <a:gd name="T19" fmla="*/ 72 h 86"/>
                  <a:gd name="T20" fmla="*/ 0 w 54"/>
                  <a:gd name="T21" fmla="*/ 72 h 86"/>
                  <a:gd name="T22" fmla="*/ 0 w 54"/>
                  <a:gd name="T23" fmla="*/ 72 h 86"/>
                  <a:gd name="T24" fmla="*/ 0 w 54"/>
                  <a:gd name="T25" fmla="*/ 74 h 86"/>
                  <a:gd name="T26" fmla="*/ 1 w 54"/>
                  <a:gd name="T27" fmla="*/ 77 h 86"/>
                  <a:gd name="T28" fmla="*/ 4 w 54"/>
                  <a:gd name="T29" fmla="*/ 78 h 86"/>
                  <a:gd name="T30" fmla="*/ 7 w 54"/>
                  <a:gd name="T31" fmla="*/ 80 h 86"/>
                  <a:gd name="T32" fmla="*/ 12 w 54"/>
                  <a:gd name="T33" fmla="*/ 81 h 86"/>
                  <a:gd name="T34" fmla="*/ 15 w 54"/>
                  <a:gd name="T35" fmla="*/ 83 h 86"/>
                  <a:gd name="T36" fmla="*/ 21 w 54"/>
                  <a:gd name="T37" fmla="*/ 85 h 86"/>
                  <a:gd name="T38" fmla="*/ 26 w 54"/>
                  <a:gd name="T39" fmla="*/ 85 h 86"/>
                  <a:gd name="T40" fmla="*/ 31 w 54"/>
                  <a:gd name="T41" fmla="*/ 85 h 86"/>
                  <a:gd name="T42" fmla="*/ 37 w 54"/>
                  <a:gd name="T43" fmla="*/ 83 h 86"/>
                  <a:gd name="T44" fmla="*/ 40 w 54"/>
                  <a:gd name="T45" fmla="*/ 81 h 86"/>
                  <a:gd name="T46" fmla="*/ 45 w 54"/>
                  <a:gd name="T47" fmla="*/ 80 h 86"/>
                  <a:gd name="T48" fmla="*/ 48 w 54"/>
                  <a:gd name="T49" fmla="*/ 78 h 86"/>
                  <a:gd name="T50" fmla="*/ 51 w 54"/>
                  <a:gd name="T51" fmla="*/ 77 h 86"/>
                  <a:gd name="T52" fmla="*/ 53 w 54"/>
                  <a:gd name="T53" fmla="*/ 74 h 86"/>
                  <a:gd name="T54" fmla="*/ 53 w 54"/>
                  <a:gd name="T55" fmla="*/ 72 h 86"/>
                  <a:gd name="T56" fmla="*/ 53 w 54"/>
                  <a:gd name="T57" fmla="*/ 72 h 86"/>
                  <a:gd name="T58" fmla="*/ 53 w 54"/>
                  <a:gd name="T59" fmla="*/ 72 h 86"/>
                  <a:gd name="T60" fmla="*/ 53 w 54"/>
                  <a:gd name="T61" fmla="*/ 72 h 86"/>
                  <a:gd name="T62" fmla="*/ 53 w 54"/>
                  <a:gd name="T63" fmla="*/ 72 h 86"/>
                  <a:gd name="T64" fmla="*/ 53 w 54"/>
                  <a:gd name="T65" fmla="*/ 72 h 86"/>
                  <a:gd name="T66" fmla="*/ 53 w 54"/>
                  <a:gd name="T67" fmla="*/ 72 h 86"/>
                  <a:gd name="T68" fmla="*/ 53 w 54"/>
                  <a:gd name="T69" fmla="*/ 72 h 86"/>
                  <a:gd name="T70" fmla="*/ 53 w 54"/>
                  <a:gd name="T71" fmla="*/ 72 h 86"/>
                  <a:gd name="T72" fmla="*/ 53 w 54"/>
                  <a:gd name="T73" fmla="*/ 72 h 86"/>
                  <a:gd name="T74" fmla="*/ 45 w 54"/>
                  <a:gd name="T75" fmla="*/ 0 h 8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"/>
                  <a:gd name="T115" fmla="*/ 0 h 86"/>
                  <a:gd name="T116" fmla="*/ 54 w 54"/>
                  <a:gd name="T117" fmla="*/ 86 h 8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" h="86">
                    <a:moveTo>
                      <a:pt x="45" y="0"/>
                    </a:moveTo>
                    <a:lnTo>
                      <a:pt x="7" y="0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1" y="77"/>
                    </a:lnTo>
                    <a:lnTo>
                      <a:pt x="4" y="78"/>
                    </a:lnTo>
                    <a:lnTo>
                      <a:pt x="7" y="80"/>
                    </a:lnTo>
                    <a:lnTo>
                      <a:pt x="12" y="81"/>
                    </a:lnTo>
                    <a:lnTo>
                      <a:pt x="15" y="83"/>
                    </a:lnTo>
                    <a:lnTo>
                      <a:pt x="21" y="85"/>
                    </a:lnTo>
                    <a:lnTo>
                      <a:pt x="26" y="85"/>
                    </a:lnTo>
                    <a:lnTo>
                      <a:pt x="31" y="85"/>
                    </a:lnTo>
                    <a:lnTo>
                      <a:pt x="37" y="83"/>
                    </a:lnTo>
                    <a:lnTo>
                      <a:pt x="40" y="81"/>
                    </a:lnTo>
                    <a:lnTo>
                      <a:pt x="45" y="80"/>
                    </a:lnTo>
                    <a:lnTo>
                      <a:pt x="48" y="78"/>
                    </a:lnTo>
                    <a:lnTo>
                      <a:pt x="51" y="77"/>
                    </a:lnTo>
                    <a:lnTo>
                      <a:pt x="53" y="74"/>
                    </a:lnTo>
                    <a:lnTo>
                      <a:pt x="53" y="72"/>
                    </a:lnTo>
                    <a:lnTo>
                      <a:pt x="45" y="0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2" name="Freeform 16"/>
              <p:cNvSpPr>
                <a:spLocks/>
              </p:cNvSpPr>
              <p:nvPr/>
            </p:nvSpPr>
            <p:spPr bwMode="auto">
              <a:xfrm>
                <a:off x="1242" y="1791"/>
                <a:ext cx="38" cy="26"/>
              </a:xfrm>
              <a:custGeom>
                <a:avLst/>
                <a:gdLst>
                  <a:gd name="T0" fmla="*/ 18 w 38"/>
                  <a:gd name="T1" fmla="*/ 25 h 26"/>
                  <a:gd name="T2" fmla="*/ 21 w 38"/>
                  <a:gd name="T3" fmla="*/ 25 h 26"/>
                  <a:gd name="T4" fmla="*/ 26 w 38"/>
                  <a:gd name="T5" fmla="*/ 25 h 26"/>
                  <a:gd name="T6" fmla="*/ 29 w 38"/>
                  <a:gd name="T7" fmla="*/ 25 h 26"/>
                  <a:gd name="T8" fmla="*/ 30 w 38"/>
                  <a:gd name="T9" fmla="*/ 22 h 26"/>
                  <a:gd name="T10" fmla="*/ 33 w 38"/>
                  <a:gd name="T11" fmla="*/ 20 h 26"/>
                  <a:gd name="T12" fmla="*/ 35 w 38"/>
                  <a:gd name="T13" fmla="*/ 17 h 26"/>
                  <a:gd name="T14" fmla="*/ 35 w 38"/>
                  <a:gd name="T15" fmla="*/ 15 h 26"/>
                  <a:gd name="T16" fmla="*/ 37 w 38"/>
                  <a:gd name="T17" fmla="*/ 12 h 26"/>
                  <a:gd name="T18" fmla="*/ 35 w 38"/>
                  <a:gd name="T19" fmla="*/ 10 h 26"/>
                  <a:gd name="T20" fmla="*/ 35 w 38"/>
                  <a:gd name="T21" fmla="*/ 10 h 26"/>
                  <a:gd name="T22" fmla="*/ 33 w 38"/>
                  <a:gd name="T23" fmla="*/ 7 h 26"/>
                  <a:gd name="T24" fmla="*/ 30 w 38"/>
                  <a:gd name="T25" fmla="*/ 5 h 26"/>
                  <a:gd name="T26" fmla="*/ 29 w 38"/>
                  <a:gd name="T27" fmla="*/ 2 h 26"/>
                  <a:gd name="T28" fmla="*/ 26 w 38"/>
                  <a:gd name="T29" fmla="*/ 2 h 26"/>
                  <a:gd name="T30" fmla="*/ 21 w 38"/>
                  <a:gd name="T31" fmla="*/ 2 h 26"/>
                  <a:gd name="T32" fmla="*/ 18 w 38"/>
                  <a:gd name="T33" fmla="*/ 0 h 26"/>
                  <a:gd name="T34" fmla="*/ 15 w 38"/>
                  <a:gd name="T35" fmla="*/ 2 h 26"/>
                  <a:gd name="T36" fmla="*/ 10 w 38"/>
                  <a:gd name="T37" fmla="*/ 2 h 26"/>
                  <a:gd name="T38" fmla="*/ 7 w 38"/>
                  <a:gd name="T39" fmla="*/ 2 h 26"/>
                  <a:gd name="T40" fmla="*/ 6 w 38"/>
                  <a:gd name="T41" fmla="*/ 5 h 26"/>
                  <a:gd name="T42" fmla="*/ 3 w 38"/>
                  <a:gd name="T43" fmla="*/ 7 h 26"/>
                  <a:gd name="T44" fmla="*/ 1 w 38"/>
                  <a:gd name="T45" fmla="*/ 10 h 26"/>
                  <a:gd name="T46" fmla="*/ 1 w 38"/>
                  <a:gd name="T47" fmla="*/ 10 h 26"/>
                  <a:gd name="T48" fmla="*/ 0 w 38"/>
                  <a:gd name="T49" fmla="*/ 12 h 26"/>
                  <a:gd name="T50" fmla="*/ 1 w 38"/>
                  <a:gd name="T51" fmla="*/ 15 h 26"/>
                  <a:gd name="T52" fmla="*/ 1 w 38"/>
                  <a:gd name="T53" fmla="*/ 17 h 26"/>
                  <a:gd name="T54" fmla="*/ 3 w 38"/>
                  <a:gd name="T55" fmla="*/ 20 h 26"/>
                  <a:gd name="T56" fmla="*/ 6 w 38"/>
                  <a:gd name="T57" fmla="*/ 22 h 26"/>
                  <a:gd name="T58" fmla="*/ 7 w 38"/>
                  <a:gd name="T59" fmla="*/ 25 h 26"/>
                  <a:gd name="T60" fmla="*/ 10 w 38"/>
                  <a:gd name="T61" fmla="*/ 25 h 26"/>
                  <a:gd name="T62" fmla="*/ 15 w 38"/>
                  <a:gd name="T63" fmla="*/ 25 h 26"/>
                  <a:gd name="T64" fmla="*/ 18 w 38"/>
                  <a:gd name="T65" fmla="*/ 25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8"/>
                  <a:gd name="T100" fmla="*/ 0 h 26"/>
                  <a:gd name="T101" fmla="*/ 38 w 38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8" h="26">
                    <a:moveTo>
                      <a:pt x="18" y="25"/>
                    </a:moveTo>
                    <a:lnTo>
                      <a:pt x="21" y="25"/>
                    </a:lnTo>
                    <a:lnTo>
                      <a:pt x="26" y="25"/>
                    </a:lnTo>
                    <a:lnTo>
                      <a:pt x="29" y="25"/>
                    </a:lnTo>
                    <a:lnTo>
                      <a:pt x="30" y="22"/>
                    </a:lnTo>
                    <a:lnTo>
                      <a:pt x="33" y="20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3" y="7"/>
                    </a:lnTo>
                    <a:lnTo>
                      <a:pt x="30" y="5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8" y="0"/>
                    </a:lnTo>
                    <a:lnTo>
                      <a:pt x="15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6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3" y="20"/>
                    </a:lnTo>
                    <a:lnTo>
                      <a:pt x="6" y="22"/>
                    </a:lnTo>
                    <a:lnTo>
                      <a:pt x="7" y="25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18" y="25"/>
                    </a:lnTo>
                  </a:path>
                </a:pathLst>
              </a:custGeom>
              <a:solidFill>
                <a:srgbClr val="4C4C4C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Freeform 17"/>
              <p:cNvSpPr>
                <a:spLocks/>
              </p:cNvSpPr>
              <p:nvPr/>
            </p:nvSpPr>
            <p:spPr bwMode="auto">
              <a:xfrm>
                <a:off x="1394" y="1960"/>
                <a:ext cx="54" cy="85"/>
              </a:xfrm>
              <a:custGeom>
                <a:avLst/>
                <a:gdLst>
                  <a:gd name="T0" fmla="*/ 43 w 54"/>
                  <a:gd name="T1" fmla="*/ 0 h 85"/>
                  <a:gd name="T2" fmla="*/ 7 w 54"/>
                  <a:gd name="T3" fmla="*/ 0 h 85"/>
                  <a:gd name="T4" fmla="*/ 0 w 54"/>
                  <a:gd name="T5" fmla="*/ 71 h 85"/>
                  <a:gd name="T6" fmla="*/ 0 w 54"/>
                  <a:gd name="T7" fmla="*/ 71 h 85"/>
                  <a:gd name="T8" fmla="*/ 0 w 54"/>
                  <a:gd name="T9" fmla="*/ 71 h 85"/>
                  <a:gd name="T10" fmla="*/ 0 w 54"/>
                  <a:gd name="T11" fmla="*/ 71 h 85"/>
                  <a:gd name="T12" fmla="*/ 0 w 54"/>
                  <a:gd name="T13" fmla="*/ 71 h 85"/>
                  <a:gd name="T14" fmla="*/ 0 w 54"/>
                  <a:gd name="T15" fmla="*/ 71 h 85"/>
                  <a:gd name="T16" fmla="*/ 0 w 54"/>
                  <a:gd name="T17" fmla="*/ 71 h 85"/>
                  <a:gd name="T18" fmla="*/ 0 w 54"/>
                  <a:gd name="T19" fmla="*/ 71 h 85"/>
                  <a:gd name="T20" fmla="*/ 0 w 54"/>
                  <a:gd name="T21" fmla="*/ 73 h 85"/>
                  <a:gd name="T22" fmla="*/ 1 w 54"/>
                  <a:gd name="T23" fmla="*/ 76 h 85"/>
                  <a:gd name="T24" fmla="*/ 4 w 54"/>
                  <a:gd name="T25" fmla="*/ 77 h 85"/>
                  <a:gd name="T26" fmla="*/ 7 w 54"/>
                  <a:gd name="T27" fmla="*/ 79 h 85"/>
                  <a:gd name="T28" fmla="*/ 10 w 54"/>
                  <a:gd name="T29" fmla="*/ 82 h 85"/>
                  <a:gd name="T30" fmla="*/ 15 w 54"/>
                  <a:gd name="T31" fmla="*/ 82 h 85"/>
                  <a:gd name="T32" fmla="*/ 20 w 54"/>
                  <a:gd name="T33" fmla="*/ 84 h 85"/>
                  <a:gd name="T34" fmla="*/ 26 w 54"/>
                  <a:gd name="T35" fmla="*/ 84 h 85"/>
                  <a:gd name="T36" fmla="*/ 31 w 54"/>
                  <a:gd name="T37" fmla="*/ 84 h 85"/>
                  <a:gd name="T38" fmla="*/ 35 w 54"/>
                  <a:gd name="T39" fmla="*/ 82 h 85"/>
                  <a:gd name="T40" fmla="*/ 40 w 54"/>
                  <a:gd name="T41" fmla="*/ 82 h 85"/>
                  <a:gd name="T42" fmla="*/ 45 w 54"/>
                  <a:gd name="T43" fmla="*/ 79 h 85"/>
                  <a:gd name="T44" fmla="*/ 48 w 54"/>
                  <a:gd name="T45" fmla="*/ 77 h 85"/>
                  <a:gd name="T46" fmla="*/ 49 w 54"/>
                  <a:gd name="T47" fmla="*/ 76 h 85"/>
                  <a:gd name="T48" fmla="*/ 51 w 54"/>
                  <a:gd name="T49" fmla="*/ 73 h 85"/>
                  <a:gd name="T50" fmla="*/ 53 w 54"/>
                  <a:gd name="T51" fmla="*/ 71 h 85"/>
                  <a:gd name="T52" fmla="*/ 51 w 54"/>
                  <a:gd name="T53" fmla="*/ 71 h 85"/>
                  <a:gd name="T54" fmla="*/ 51 w 54"/>
                  <a:gd name="T55" fmla="*/ 71 h 85"/>
                  <a:gd name="T56" fmla="*/ 51 w 54"/>
                  <a:gd name="T57" fmla="*/ 71 h 85"/>
                  <a:gd name="T58" fmla="*/ 51 w 54"/>
                  <a:gd name="T59" fmla="*/ 71 h 85"/>
                  <a:gd name="T60" fmla="*/ 51 w 54"/>
                  <a:gd name="T61" fmla="*/ 71 h 85"/>
                  <a:gd name="T62" fmla="*/ 51 w 54"/>
                  <a:gd name="T63" fmla="*/ 71 h 85"/>
                  <a:gd name="T64" fmla="*/ 53 w 54"/>
                  <a:gd name="T65" fmla="*/ 71 h 85"/>
                  <a:gd name="T66" fmla="*/ 43 w 54"/>
                  <a:gd name="T67" fmla="*/ 0 h 8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"/>
                  <a:gd name="T103" fmla="*/ 0 h 85"/>
                  <a:gd name="T104" fmla="*/ 54 w 54"/>
                  <a:gd name="T105" fmla="*/ 85 h 8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" h="85">
                    <a:moveTo>
                      <a:pt x="43" y="0"/>
                    </a:moveTo>
                    <a:lnTo>
                      <a:pt x="7" y="0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1" y="76"/>
                    </a:lnTo>
                    <a:lnTo>
                      <a:pt x="4" y="77"/>
                    </a:lnTo>
                    <a:lnTo>
                      <a:pt x="7" y="79"/>
                    </a:lnTo>
                    <a:lnTo>
                      <a:pt x="10" y="82"/>
                    </a:lnTo>
                    <a:lnTo>
                      <a:pt x="15" y="82"/>
                    </a:lnTo>
                    <a:lnTo>
                      <a:pt x="20" y="84"/>
                    </a:lnTo>
                    <a:lnTo>
                      <a:pt x="26" y="84"/>
                    </a:lnTo>
                    <a:lnTo>
                      <a:pt x="31" y="84"/>
                    </a:lnTo>
                    <a:lnTo>
                      <a:pt x="35" y="82"/>
                    </a:lnTo>
                    <a:lnTo>
                      <a:pt x="40" y="82"/>
                    </a:lnTo>
                    <a:lnTo>
                      <a:pt x="45" y="79"/>
                    </a:lnTo>
                    <a:lnTo>
                      <a:pt x="48" y="77"/>
                    </a:lnTo>
                    <a:lnTo>
                      <a:pt x="49" y="76"/>
                    </a:lnTo>
                    <a:lnTo>
                      <a:pt x="51" y="73"/>
                    </a:lnTo>
                    <a:lnTo>
                      <a:pt x="53" y="71"/>
                    </a:lnTo>
                    <a:lnTo>
                      <a:pt x="51" y="71"/>
                    </a:lnTo>
                    <a:lnTo>
                      <a:pt x="53" y="71"/>
                    </a:lnTo>
                    <a:lnTo>
                      <a:pt x="43" y="0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Freeform 18"/>
              <p:cNvSpPr>
                <a:spLocks/>
              </p:cNvSpPr>
              <p:nvPr/>
            </p:nvSpPr>
            <p:spPr bwMode="auto">
              <a:xfrm>
                <a:off x="1402" y="1952"/>
                <a:ext cx="36" cy="26"/>
              </a:xfrm>
              <a:custGeom>
                <a:avLst/>
                <a:gdLst>
                  <a:gd name="T0" fmla="*/ 18 w 36"/>
                  <a:gd name="T1" fmla="*/ 25 h 26"/>
                  <a:gd name="T2" fmla="*/ 21 w 36"/>
                  <a:gd name="T3" fmla="*/ 25 h 26"/>
                  <a:gd name="T4" fmla="*/ 24 w 36"/>
                  <a:gd name="T5" fmla="*/ 22 h 26"/>
                  <a:gd name="T6" fmla="*/ 27 w 36"/>
                  <a:gd name="T7" fmla="*/ 22 h 26"/>
                  <a:gd name="T8" fmla="*/ 30 w 36"/>
                  <a:gd name="T9" fmla="*/ 20 h 26"/>
                  <a:gd name="T10" fmla="*/ 31 w 36"/>
                  <a:gd name="T11" fmla="*/ 17 h 26"/>
                  <a:gd name="T12" fmla="*/ 33 w 36"/>
                  <a:gd name="T13" fmla="*/ 17 h 26"/>
                  <a:gd name="T14" fmla="*/ 35 w 36"/>
                  <a:gd name="T15" fmla="*/ 15 h 26"/>
                  <a:gd name="T16" fmla="*/ 35 w 36"/>
                  <a:gd name="T17" fmla="*/ 12 h 26"/>
                  <a:gd name="T18" fmla="*/ 35 w 36"/>
                  <a:gd name="T19" fmla="*/ 10 h 26"/>
                  <a:gd name="T20" fmla="*/ 33 w 36"/>
                  <a:gd name="T21" fmla="*/ 7 h 26"/>
                  <a:gd name="T22" fmla="*/ 31 w 36"/>
                  <a:gd name="T23" fmla="*/ 5 h 26"/>
                  <a:gd name="T24" fmla="*/ 30 w 36"/>
                  <a:gd name="T25" fmla="*/ 2 h 26"/>
                  <a:gd name="T26" fmla="*/ 27 w 36"/>
                  <a:gd name="T27" fmla="*/ 2 h 26"/>
                  <a:gd name="T28" fmla="*/ 24 w 36"/>
                  <a:gd name="T29" fmla="*/ 0 h 26"/>
                  <a:gd name="T30" fmla="*/ 21 w 36"/>
                  <a:gd name="T31" fmla="*/ 0 h 26"/>
                  <a:gd name="T32" fmla="*/ 18 w 36"/>
                  <a:gd name="T33" fmla="*/ 0 h 26"/>
                  <a:gd name="T34" fmla="*/ 13 w 36"/>
                  <a:gd name="T35" fmla="*/ 0 h 26"/>
                  <a:gd name="T36" fmla="*/ 10 w 36"/>
                  <a:gd name="T37" fmla="*/ 0 h 26"/>
                  <a:gd name="T38" fmla="*/ 7 w 36"/>
                  <a:gd name="T39" fmla="*/ 2 h 26"/>
                  <a:gd name="T40" fmla="*/ 4 w 36"/>
                  <a:gd name="T41" fmla="*/ 2 h 26"/>
                  <a:gd name="T42" fmla="*/ 3 w 36"/>
                  <a:gd name="T43" fmla="*/ 5 h 26"/>
                  <a:gd name="T44" fmla="*/ 1 w 36"/>
                  <a:gd name="T45" fmla="*/ 7 h 26"/>
                  <a:gd name="T46" fmla="*/ 0 w 36"/>
                  <a:gd name="T47" fmla="*/ 10 h 26"/>
                  <a:gd name="T48" fmla="*/ 0 w 36"/>
                  <a:gd name="T49" fmla="*/ 12 h 26"/>
                  <a:gd name="T50" fmla="*/ 0 w 36"/>
                  <a:gd name="T51" fmla="*/ 15 h 26"/>
                  <a:gd name="T52" fmla="*/ 1 w 36"/>
                  <a:gd name="T53" fmla="*/ 17 h 26"/>
                  <a:gd name="T54" fmla="*/ 3 w 36"/>
                  <a:gd name="T55" fmla="*/ 17 h 26"/>
                  <a:gd name="T56" fmla="*/ 4 w 36"/>
                  <a:gd name="T57" fmla="*/ 20 h 26"/>
                  <a:gd name="T58" fmla="*/ 7 w 36"/>
                  <a:gd name="T59" fmla="*/ 22 h 26"/>
                  <a:gd name="T60" fmla="*/ 10 w 36"/>
                  <a:gd name="T61" fmla="*/ 22 h 26"/>
                  <a:gd name="T62" fmla="*/ 13 w 36"/>
                  <a:gd name="T63" fmla="*/ 25 h 26"/>
                  <a:gd name="T64" fmla="*/ 18 w 36"/>
                  <a:gd name="T65" fmla="*/ 25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26"/>
                  <a:gd name="T101" fmla="*/ 36 w 36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26">
                    <a:moveTo>
                      <a:pt x="18" y="25"/>
                    </a:moveTo>
                    <a:lnTo>
                      <a:pt x="21" y="25"/>
                    </a:lnTo>
                    <a:lnTo>
                      <a:pt x="24" y="22"/>
                    </a:lnTo>
                    <a:lnTo>
                      <a:pt x="27" y="22"/>
                    </a:lnTo>
                    <a:lnTo>
                      <a:pt x="30" y="20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5" y="12"/>
                    </a:lnTo>
                    <a:lnTo>
                      <a:pt x="35" y="10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3" y="17"/>
                    </a:lnTo>
                    <a:lnTo>
                      <a:pt x="4" y="20"/>
                    </a:lnTo>
                    <a:lnTo>
                      <a:pt x="7" y="22"/>
                    </a:lnTo>
                    <a:lnTo>
                      <a:pt x="10" y="22"/>
                    </a:lnTo>
                    <a:lnTo>
                      <a:pt x="13" y="25"/>
                    </a:lnTo>
                    <a:lnTo>
                      <a:pt x="18" y="25"/>
                    </a:lnTo>
                  </a:path>
                </a:pathLst>
              </a:custGeom>
              <a:solidFill>
                <a:srgbClr val="4C4C4C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5" name="Freeform 19"/>
              <p:cNvSpPr>
                <a:spLocks/>
              </p:cNvSpPr>
              <p:nvPr/>
            </p:nvSpPr>
            <p:spPr bwMode="auto">
              <a:xfrm>
                <a:off x="1526" y="1867"/>
                <a:ext cx="54" cy="85"/>
              </a:xfrm>
              <a:custGeom>
                <a:avLst/>
                <a:gdLst>
                  <a:gd name="T0" fmla="*/ 43 w 54"/>
                  <a:gd name="T1" fmla="*/ 0 h 85"/>
                  <a:gd name="T2" fmla="*/ 7 w 54"/>
                  <a:gd name="T3" fmla="*/ 0 h 85"/>
                  <a:gd name="T4" fmla="*/ 0 w 54"/>
                  <a:gd name="T5" fmla="*/ 71 h 85"/>
                  <a:gd name="T6" fmla="*/ 0 w 54"/>
                  <a:gd name="T7" fmla="*/ 71 h 85"/>
                  <a:gd name="T8" fmla="*/ 0 w 54"/>
                  <a:gd name="T9" fmla="*/ 71 h 85"/>
                  <a:gd name="T10" fmla="*/ 0 w 54"/>
                  <a:gd name="T11" fmla="*/ 71 h 85"/>
                  <a:gd name="T12" fmla="*/ 0 w 54"/>
                  <a:gd name="T13" fmla="*/ 71 h 85"/>
                  <a:gd name="T14" fmla="*/ 0 w 54"/>
                  <a:gd name="T15" fmla="*/ 71 h 85"/>
                  <a:gd name="T16" fmla="*/ 0 w 54"/>
                  <a:gd name="T17" fmla="*/ 71 h 85"/>
                  <a:gd name="T18" fmla="*/ 0 w 54"/>
                  <a:gd name="T19" fmla="*/ 71 h 85"/>
                  <a:gd name="T20" fmla="*/ 0 w 54"/>
                  <a:gd name="T21" fmla="*/ 71 h 85"/>
                  <a:gd name="T22" fmla="*/ 0 w 54"/>
                  <a:gd name="T23" fmla="*/ 74 h 85"/>
                  <a:gd name="T24" fmla="*/ 1 w 54"/>
                  <a:gd name="T25" fmla="*/ 76 h 85"/>
                  <a:gd name="T26" fmla="*/ 4 w 54"/>
                  <a:gd name="T27" fmla="*/ 77 h 85"/>
                  <a:gd name="T28" fmla="*/ 7 w 54"/>
                  <a:gd name="T29" fmla="*/ 80 h 85"/>
                  <a:gd name="T30" fmla="*/ 10 w 54"/>
                  <a:gd name="T31" fmla="*/ 82 h 85"/>
                  <a:gd name="T32" fmla="*/ 15 w 54"/>
                  <a:gd name="T33" fmla="*/ 84 h 85"/>
                  <a:gd name="T34" fmla="*/ 20 w 54"/>
                  <a:gd name="T35" fmla="*/ 84 h 85"/>
                  <a:gd name="T36" fmla="*/ 26 w 54"/>
                  <a:gd name="T37" fmla="*/ 84 h 85"/>
                  <a:gd name="T38" fmla="*/ 31 w 54"/>
                  <a:gd name="T39" fmla="*/ 84 h 85"/>
                  <a:gd name="T40" fmla="*/ 35 w 54"/>
                  <a:gd name="T41" fmla="*/ 84 h 85"/>
                  <a:gd name="T42" fmla="*/ 40 w 54"/>
                  <a:gd name="T43" fmla="*/ 82 h 85"/>
                  <a:gd name="T44" fmla="*/ 45 w 54"/>
                  <a:gd name="T45" fmla="*/ 80 h 85"/>
                  <a:gd name="T46" fmla="*/ 48 w 54"/>
                  <a:gd name="T47" fmla="*/ 77 h 85"/>
                  <a:gd name="T48" fmla="*/ 49 w 54"/>
                  <a:gd name="T49" fmla="*/ 76 h 85"/>
                  <a:gd name="T50" fmla="*/ 51 w 54"/>
                  <a:gd name="T51" fmla="*/ 74 h 85"/>
                  <a:gd name="T52" fmla="*/ 53 w 54"/>
                  <a:gd name="T53" fmla="*/ 71 h 85"/>
                  <a:gd name="T54" fmla="*/ 53 w 54"/>
                  <a:gd name="T55" fmla="*/ 71 h 85"/>
                  <a:gd name="T56" fmla="*/ 53 w 54"/>
                  <a:gd name="T57" fmla="*/ 71 h 85"/>
                  <a:gd name="T58" fmla="*/ 53 w 54"/>
                  <a:gd name="T59" fmla="*/ 71 h 85"/>
                  <a:gd name="T60" fmla="*/ 53 w 54"/>
                  <a:gd name="T61" fmla="*/ 71 h 85"/>
                  <a:gd name="T62" fmla="*/ 53 w 54"/>
                  <a:gd name="T63" fmla="*/ 71 h 85"/>
                  <a:gd name="T64" fmla="*/ 53 w 54"/>
                  <a:gd name="T65" fmla="*/ 71 h 85"/>
                  <a:gd name="T66" fmla="*/ 53 w 54"/>
                  <a:gd name="T67" fmla="*/ 71 h 85"/>
                  <a:gd name="T68" fmla="*/ 53 w 54"/>
                  <a:gd name="T69" fmla="*/ 71 h 85"/>
                  <a:gd name="T70" fmla="*/ 43 w 54"/>
                  <a:gd name="T71" fmla="*/ 0 h 8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4"/>
                  <a:gd name="T109" fmla="*/ 0 h 85"/>
                  <a:gd name="T110" fmla="*/ 54 w 54"/>
                  <a:gd name="T111" fmla="*/ 85 h 8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4" h="85">
                    <a:moveTo>
                      <a:pt x="43" y="0"/>
                    </a:moveTo>
                    <a:lnTo>
                      <a:pt x="7" y="0"/>
                    </a:lnTo>
                    <a:lnTo>
                      <a:pt x="0" y="71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4" y="77"/>
                    </a:lnTo>
                    <a:lnTo>
                      <a:pt x="7" y="80"/>
                    </a:lnTo>
                    <a:lnTo>
                      <a:pt x="10" y="82"/>
                    </a:lnTo>
                    <a:lnTo>
                      <a:pt x="15" y="84"/>
                    </a:lnTo>
                    <a:lnTo>
                      <a:pt x="20" y="84"/>
                    </a:lnTo>
                    <a:lnTo>
                      <a:pt x="26" y="84"/>
                    </a:lnTo>
                    <a:lnTo>
                      <a:pt x="31" y="84"/>
                    </a:lnTo>
                    <a:lnTo>
                      <a:pt x="35" y="84"/>
                    </a:lnTo>
                    <a:lnTo>
                      <a:pt x="40" y="82"/>
                    </a:lnTo>
                    <a:lnTo>
                      <a:pt x="45" y="80"/>
                    </a:lnTo>
                    <a:lnTo>
                      <a:pt x="48" y="77"/>
                    </a:lnTo>
                    <a:lnTo>
                      <a:pt x="49" y="76"/>
                    </a:lnTo>
                    <a:lnTo>
                      <a:pt x="51" y="74"/>
                    </a:lnTo>
                    <a:lnTo>
                      <a:pt x="53" y="71"/>
                    </a:lnTo>
                    <a:lnTo>
                      <a:pt x="43" y="0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6" name="Freeform 20"/>
              <p:cNvSpPr>
                <a:spLocks/>
              </p:cNvSpPr>
              <p:nvPr/>
            </p:nvSpPr>
            <p:spPr bwMode="auto">
              <a:xfrm>
                <a:off x="1534" y="1859"/>
                <a:ext cx="36" cy="26"/>
              </a:xfrm>
              <a:custGeom>
                <a:avLst/>
                <a:gdLst>
                  <a:gd name="T0" fmla="*/ 18 w 36"/>
                  <a:gd name="T1" fmla="*/ 25 h 26"/>
                  <a:gd name="T2" fmla="*/ 21 w 36"/>
                  <a:gd name="T3" fmla="*/ 25 h 26"/>
                  <a:gd name="T4" fmla="*/ 24 w 36"/>
                  <a:gd name="T5" fmla="*/ 25 h 26"/>
                  <a:gd name="T6" fmla="*/ 27 w 36"/>
                  <a:gd name="T7" fmla="*/ 22 h 26"/>
                  <a:gd name="T8" fmla="*/ 30 w 36"/>
                  <a:gd name="T9" fmla="*/ 20 h 26"/>
                  <a:gd name="T10" fmla="*/ 31 w 36"/>
                  <a:gd name="T11" fmla="*/ 20 h 26"/>
                  <a:gd name="T12" fmla="*/ 35 w 36"/>
                  <a:gd name="T13" fmla="*/ 17 h 26"/>
                  <a:gd name="T14" fmla="*/ 35 w 36"/>
                  <a:gd name="T15" fmla="*/ 15 h 26"/>
                  <a:gd name="T16" fmla="*/ 35 w 36"/>
                  <a:gd name="T17" fmla="*/ 12 h 26"/>
                  <a:gd name="T18" fmla="*/ 35 w 36"/>
                  <a:gd name="T19" fmla="*/ 10 h 26"/>
                  <a:gd name="T20" fmla="*/ 35 w 36"/>
                  <a:gd name="T21" fmla="*/ 7 h 26"/>
                  <a:gd name="T22" fmla="*/ 31 w 36"/>
                  <a:gd name="T23" fmla="*/ 5 h 26"/>
                  <a:gd name="T24" fmla="*/ 30 w 36"/>
                  <a:gd name="T25" fmla="*/ 2 h 26"/>
                  <a:gd name="T26" fmla="*/ 27 w 36"/>
                  <a:gd name="T27" fmla="*/ 2 h 26"/>
                  <a:gd name="T28" fmla="*/ 24 w 36"/>
                  <a:gd name="T29" fmla="*/ 0 h 26"/>
                  <a:gd name="T30" fmla="*/ 21 w 36"/>
                  <a:gd name="T31" fmla="*/ 0 h 26"/>
                  <a:gd name="T32" fmla="*/ 18 w 36"/>
                  <a:gd name="T33" fmla="*/ 0 h 26"/>
                  <a:gd name="T34" fmla="*/ 13 w 36"/>
                  <a:gd name="T35" fmla="*/ 0 h 26"/>
                  <a:gd name="T36" fmla="*/ 10 w 36"/>
                  <a:gd name="T37" fmla="*/ 0 h 26"/>
                  <a:gd name="T38" fmla="*/ 7 w 36"/>
                  <a:gd name="T39" fmla="*/ 2 h 26"/>
                  <a:gd name="T40" fmla="*/ 4 w 36"/>
                  <a:gd name="T41" fmla="*/ 2 h 26"/>
                  <a:gd name="T42" fmla="*/ 3 w 36"/>
                  <a:gd name="T43" fmla="*/ 5 h 26"/>
                  <a:gd name="T44" fmla="*/ 1 w 36"/>
                  <a:gd name="T45" fmla="*/ 7 h 26"/>
                  <a:gd name="T46" fmla="*/ 0 w 36"/>
                  <a:gd name="T47" fmla="*/ 10 h 26"/>
                  <a:gd name="T48" fmla="*/ 0 w 36"/>
                  <a:gd name="T49" fmla="*/ 12 h 26"/>
                  <a:gd name="T50" fmla="*/ 0 w 36"/>
                  <a:gd name="T51" fmla="*/ 15 h 26"/>
                  <a:gd name="T52" fmla="*/ 1 w 36"/>
                  <a:gd name="T53" fmla="*/ 17 h 26"/>
                  <a:gd name="T54" fmla="*/ 3 w 36"/>
                  <a:gd name="T55" fmla="*/ 20 h 26"/>
                  <a:gd name="T56" fmla="*/ 4 w 36"/>
                  <a:gd name="T57" fmla="*/ 20 h 26"/>
                  <a:gd name="T58" fmla="*/ 7 w 36"/>
                  <a:gd name="T59" fmla="*/ 22 h 26"/>
                  <a:gd name="T60" fmla="*/ 10 w 36"/>
                  <a:gd name="T61" fmla="*/ 25 h 26"/>
                  <a:gd name="T62" fmla="*/ 13 w 36"/>
                  <a:gd name="T63" fmla="*/ 25 h 26"/>
                  <a:gd name="T64" fmla="*/ 18 w 36"/>
                  <a:gd name="T65" fmla="*/ 25 h 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26"/>
                  <a:gd name="T101" fmla="*/ 36 w 36"/>
                  <a:gd name="T102" fmla="*/ 26 h 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26">
                    <a:moveTo>
                      <a:pt x="18" y="25"/>
                    </a:moveTo>
                    <a:lnTo>
                      <a:pt x="21" y="25"/>
                    </a:lnTo>
                    <a:lnTo>
                      <a:pt x="24" y="25"/>
                    </a:lnTo>
                    <a:lnTo>
                      <a:pt x="27" y="22"/>
                    </a:lnTo>
                    <a:lnTo>
                      <a:pt x="30" y="20"/>
                    </a:lnTo>
                    <a:lnTo>
                      <a:pt x="31" y="20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5" y="12"/>
                    </a:lnTo>
                    <a:lnTo>
                      <a:pt x="35" y="10"/>
                    </a:lnTo>
                    <a:lnTo>
                      <a:pt x="35" y="7"/>
                    </a:lnTo>
                    <a:lnTo>
                      <a:pt x="31" y="5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3" y="20"/>
                    </a:lnTo>
                    <a:lnTo>
                      <a:pt x="4" y="20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3" y="25"/>
                    </a:lnTo>
                    <a:lnTo>
                      <a:pt x="18" y="25"/>
                    </a:lnTo>
                  </a:path>
                </a:pathLst>
              </a:custGeom>
              <a:solidFill>
                <a:srgbClr val="4C4C4C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7" name="Freeform 21"/>
              <p:cNvSpPr>
                <a:spLocks/>
              </p:cNvSpPr>
              <p:nvPr/>
            </p:nvSpPr>
            <p:spPr bwMode="auto">
              <a:xfrm>
                <a:off x="1560" y="1993"/>
                <a:ext cx="26" cy="139"/>
              </a:xfrm>
              <a:custGeom>
                <a:avLst/>
                <a:gdLst>
                  <a:gd name="T0" fmla="*/ 0 w 26"/>
                  <a:gd name="T1" fmla="*/ 138 h 139"/>
                  <a:gd name="T2" fmla="*/ 0 w 26"/>
                  <a:gd name="T3" fmla="*/ 26 h 139"/>
                  <a:gd name="T4" fmla="*/ 25 w 26"/>
                  <a:gd name="T5" fmla="*/ 0 h 139"/>
                  <a:gd name="T6" fmla="*/ 25 w 26"/>
                  <a:gd name="T7" fmla="*/ 111 h 139"/>
                  <a:gd name="T8" fmla="*/ 0 w 26"/>
                  <a:gd name="T9" fmla="*/ 138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39"/>
                  <a:gd name="T17" fmla="*/ 26 w 26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39">
                    <a:moveTo>
                      <a:pt x="0" y="138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25" y="111"/>
                    </a:lnTo>
                    <a:lnTo>
                      <a:pt x="0" y="138"/>
                    </a:lnTo>
                  </a:path>
                </a:pathLst>
              </a:custGeom>
              <a:solidFill>
                <a:srgbClr val="CEA247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Freeform 22"/>
              <p:cNvSpPr>
                <a:spLocks/>
              </p:cNvSpPr>
              <p:nvPr/>
            </p:nvSpPr>
            <p:spPr bwMode="auto">
              <a:xfrm>
                <a:off x="1616" y="1948"/>
                <a:ext cx="26" cy="139"/>
              </a:xfrm>
              <a:custGeom>
                <a:avLst/>
                <a:gdLst>
                  <a:gd name="T0" fmla="*/ 0 w 26"/>
                  <a:gd name="T1" fmla="*/ 138 h 139"/>
                  <a:gd name="T2" fmla="*/ 0 w 26"/>
                  <a:gd name="T3" fmla="*/ 26 h 139"/>
                  <a:gd name="T4" fmla="*/ 25 w 26"/>
                  <a:gd name="T5" fmla="*/ 0 h 139"/>
                  <a:gd name="T6" fmla="*/ 25 w 26"/>
                  <a:gd name="T7" fmla="*/ 111 h 139"/>
                  <a:gd name="T8" fmla="*/ 0 w 26"/>
                  <a:gd name="T9" fmla="*/ 138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39"/>
                  <a:gd name="T17" fmla="*/ 26 w 26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39">
                    <a:moveTo>
                      <a:pt x="0" y="138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25" y="111"/>
                    </a:lnTo>
                    <a:lnTo>
                      <a:pt x="0" y="138"/>
                    </a:lnTo>
                  </a:path>
                </a:pathLst>
              </a:custGeom>
              <a:solidFill>
                <a:srgbClr val="CEA247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Freeform 23"/>
              <p:cNvSpPr>
                <a:spLocks/>
              </p:cNvSpPr>
              <p:nvPr/>
            </p:nvSpPr>
            <p:spPr bwMode="auto">
              <a:xfrm>
                <a:off x="1024" y="2103"/>
                <a:ext cx="299" cy="176"/>
              </a:xfrm>
              <a:custGeom>
                <a:avLst/>
                <a:gdLst>
                  <a:gd name="T0" fmla="*/ 298 w 299"/>
                  <a:gd name="T1" fmla="*/ 175 h 176"/>
                  <a:gd name="T2" fmla="*/ 0 w 299"/>
                  <a:gd name="T3" fmla="*/ 111 h 176"/>
                  <a:gd name="T4" fmla="*/ 138 w 299"/>
                  <a:gd name="T5" fmla="*/ 0 h 176"/>
                  <a:gd name="T6" fmla="*/ 298 w 299"/>
                  <a:gd name="T7" fmla="*/ 32 h 176"/>
                  <a:gd name="T8" fmla="*/ 298 w 299"/>
                  <a:gd name="T9" fmla="*/ 175 h 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9"/>
                  <a:gd name="T16" fmla="*/ 0 h 176"/>
                  <a:gd name="T17" fmla="*/ 299 w 299"/>
                  <a:gd name="T18" fmla="*/ 176 h 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9" h="176">
                    <a:moveTo>
                      <a:pt x="298" y="175"/>
                    </a:moveTo>
                    <a:lnTo>
                      <a:pt x="0" y="111"/>
                    </a:lnTo>
                    <a:lnTo>
                      <a:pt x="138" y="0"/>
                    </a:lnTo>
                    <a:lnTo>
                      <a:pt x="298" y="32"/>
                    </a:lnTo>
                    <a:lnTo>
                      <a:pt x="298" y="175"/>
                    </a:lnTo>
                  </a:path>
                </a:pathLst>
              </a:custGeom>
              <a:solidFill>
                <a:srgbClr val="969696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0" name="Group 24"/>
              <p:cNvGrpSpPr>
                <a:grpSpLocks/>
              </p:cNvGrpSpPr>
              <p:nvPr/>
            </p:nvGrpSpPr>
            <p:grpSpPr bwMode="auto">
              <a:xfrm>
                <a:off x="1243" y="2232"/>
                <a:ext cx="222" cy="164"/>
                <a:chOff x="1243" y="2232"/>
                <a:chExt cx="222" cy="164"/>
              </a:xfrm>
            </p:grpSpPr>
            <p:sp>
              <p:nvSpPr>
                <p:cNvPr id="378" name="Freeform 25"/>
                <p:cNvSpPr>
                  <a:spLocks/>
                </p:cNvSpPr>
                <p:nvPr/>
              </p:nvSpPr>
              <p:spPr bwMode="auto">
                <a:xfrm>
                  <a:off x="1248" y="2333"/>
                  <a:ext cx="52" cy="46"/>
                </a:xfrm>
                <a:custGeom>
                  <a:avLst/>
                  <a:gdLst>
                    <a:gd name="T0" fmla="*/ 0 w 52"/>
                    <a:gd name="T1" fmla="*/ 0 h 46"/>
                    <a:gd name="T2" fmla="*/ 0 w 52"/>
                    <a:gd name="T3" fmla="*/ 31 h 46"/>
                    <a:gd name="T4" fmla="*/ 51 w 52"/>
                    <a:gd name="T5" fmla="*/ 45 h 46"/>
                    <a:gd name="T6" fmla="*/ 51 w 52"/>
                    <a:gd name="T7" fmla="*/ 13 h 46"/>
                    <a:gd name="T8" fmla="*/ 0 w 52"/>
                    <a:gd name="T9" fmla="*/ 0 h 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46"/>
                    <a:gd name="T17" fmla="*/ 52 w 52"/>
                    <a:gd name="T18" fmla="*/ 46 h 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46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1" y="45"/>
                      </a:lnTo>
                      <a:lnTo>
                        <a:pt x="51" y="1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9" name="Freeform 26"/>
                <p:cNvSpPr>
                  <a:spLocks/>
                </p:cNvSpPr>
                <p:nvPr/>
              </p:nvSpPr>
              <p:spPr bwMode="auto">
                <a:xfrm>
                  <a:off x="1298" y="2322"/>
                  <a:ext cx="27" cy="57"/>
                </a:xfrm>
                <a:custGeom>
                  <a:avLst/>
                  <a:gdLst>
                    <a:gd name="T0" fmla="*/ 0 w 27"/>
                    <a:gd name="T1" fmla="*/ 56 h 57"/>
                    <a:gd name="T2" fmla="*/ 0 w 27"/>
                    <a:gd name="T3" fmla="*/ 24 h 57"/>
                    <a:gd name="T4" fmla="*/ 26 w 27"/>
                    <a:gd name="T5" fmla="*/ 0 h 57"/>
                    <a:gd name="T6" fmla="*/ 26 w 27"/>
                    <a:gd name="T7" fmla="*/ 31 h 57"/>
                    <a:gd name="T8" fmla="*/ 0 w 27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57"/>
                    <a:gd name="T17" fmla="*/ 27 w 27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57">
                      <a:moveTo>
                        <a:pt x="0" y="56"/>
                      </a:moveTo>
                      <a:lnTo>
                        <a:pt x="0" y="24"/>
                      </a:lnTo>
                      <a:lnTo>
                        <a:pt x="26" y="0"/>
                      </a:lnTo>
                      <a:lnTo>
                        <a:pt x="26" y="31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0" name="Freeform 27"/>
                <p:cNvSpPr>
                  <a:spLocks/>
                </p:cNvSpPr>
                <p:nvPr/>
              </p:nvSpPr>
              <p:spPr bwMode="auto">
                <a:xfrm>
                  <a:off x="1248" y="2309"/>
                  <a:ext cx="77" cy="39"/>
                </a:xfrm>
                <a:custGeom>
                  <a:avLst/>
                  <a:gdLst>
                    <a:gd name="T0" fmla="*/ 49 w 77"/>
                    <a:gd name="T1" fmla="*/ 38 h 39"/>
                    <a:gd name="T2" fmla="*/ 76 w 77"/>
                    <a:gd name="T3" fmla="*/ 12 h 39"/>
                    <a:gd name="T4" fmla="*/ 32 w 77"/>
                    <a:gd name="T5" fmla="*/ 0 h 39"/>
                    <a:gd name="T6" fmla="*/ 0 w 77"/>
                    <a:gd name="T7" fmla="*/ 22 h 39"/>
                    <a:gd name="T8" fmla="*/ 49 w 77"/>
                    <a:gd name="T9" fmla="*/ 38 h 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9"/>
                    <a:gd name="T17" fmla="*/ 77 w 77"/>
                    <a:gd name="T18" fmla="*/ 39 h 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9">
                      <a:moveTo>
                        <a:pt x="49" y="38"/>
                      </a:moveTo>
                      <a:lnTo>
                        <a:pt x="76" y="12"/>
                      </a:lnTo>
                      <a:lnTo>
                        <a:pt x="32" y="0"/>
                      </a:lnTo>
                      <a:lnTo>
                        <a:pt x="0" y="22"/>
                      </a:lnTo>
                      <a:lnTo>
                        <a:pt x="49" y="38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1" name="Freeform 28"/>
                <p:cNvSpPr>
                  <a:spLocks/>
                </p:cNvSpPr>
                <p:nvPr/>
              </p:nvSpPr>
              <p:spPr bwMode="auto">
                <a:xfrm>
                  <a:off x="1246" y="2292"/>
                  <a:ext cx="53" cy="48"/>
                </a:xfrm>
                <a:custGeom>
                  <a:avLst/>
                  <a:gdLst>
                    <a:gd name="T0" fmla="*/ 0 w 53"/>
                    <a:gd name="T1" fmla="*/ 0 h 48"/>
                    <a:gd name="T2" fmla="*/ 0 w 53"/>
                    <a:gd name="T3" fmla="*/ 31 h 48"/>
                    <a:gd name="T4" fmla="*/ 52 w 53"/>
                    <a:gd name="T5" fmla="*/ 47 h 48"/>
                    <a:gd name="T6" fmla="*/ 52 w 53"/>
                    <a:gd name="T7" fmla="*/ 14 h 48"/>
                    <a:gd name="T8" fmla="*/ 0 w 53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48"/>
                    <a:gd name="T17" fmla="*/ 53 w 53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48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2" y="47"/>
                      </a:lnTo>
                      <a:lnTo>
                        <a:pt x="52" y="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2" name="Freeform 29"/>
                <p:cNvSpPr>
                  <a:spLocks/>
                </p:cNvSpPr>
                <p:nvPr/>
              </p:nvSpPr>
              <p:spPr bwMode="auto">
                <a:xfrm>
                  <a:off x="1298" y="2281"/>
                  <a:ext cx="25" cy="57"/>
                </a:xfrm>
                <a:custGeom>
                  <a:avLst/>
                  <a:gdLst>
                    <a:gd name="T0" fmla="*/ 0 w 25"/>
                    <a:gd name="T1" fmla="*/ 56 h 57"/>
                    <a:gd name="T2" fmla="*/ 0 w 25"/>
                    <a:gd name="T3" fmla="*/ 24 h 57"/>
                    <a:gd name="T4" fmla="*/ 24 w 25"/>
                    <a:gd name="T5" fmla="*/ 0 h 57"/>
                    <a:gd name="T6" fmla="*/ 24 w 25"/>
                    <a:gd name="T7" fmla="*/ 32 h 57"/>
                    <a:gd name="T8" fmla="*/ 0 w 25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6"/>
                      </a:moveTo>
                      <a:lnTo>
                        <a:pt x="0" y="24"/>
                      </a:lnTo>
                      <a:lnTo>
                        <a:pt x="24" y="0"/>
                      </a:lnTo>
                      <a:lnTo>
                        <a:pt x="24" y="32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3" name="Freeform 30"/>
                <p:cNvSpPr>
                  <a:spLocks/>
                </p:cNvSpPr>
                <p:nvPr/>
              </p:nvSpPr>
              <p:spPr bwMode="auto">
                <a:xfrm>
                  <a:off x="1246" y="2270"/>
                  <a:ext cx="77" cy="37"/>
                </a:xfrm>
                <a:custGeom>
                  <a:avLst/>
                  <a:gdLst>
                    <a:gd name="T0" fmla="*/ 51 w 77"/>
                    <a:gd name="T1" fmla="*/ 36 h 37"/>
                    <a:gd name="T2" fmla="*/ 76 w 77"/>
                    <a:gd name="T3" fmla="*/ 10 h 37"/>
                    <a:gd name="T4" fmla="*/ 32 w 77"/>
                    <a:gd name="T5" fmla="*/ 0 h 37"/>
                    <a:gd name="T6" fmla="*/ 0 w 77"/>
                    <a:gd name="T7" fmla="*/ 21 h 37"/>
                    <a:gd name="T8" fmla="*/ 51 w 77"/>
                    <a:gd name="T9" fmla="*/ 36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7"/>
                    <a:gd name="T17" fmla="*/ 77 w 77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7">
                      <a:moveTo>
                        <a:pt x="51" y="36"/>
                      </a:moveTo>
                      <a:lnTo>
                        <a:pt x="76" y="10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51" y="36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4" name="Freeform 31"/>
                <p:cNvSpPr>
                  <a:spLocks/>
                </p:cNvSpPr>
                <p:nvPr/>
              </p:nvSpPr>
              <p:spPr bwMode="auto">
                <a:xfrm>
                  <a:off x="1243" y="2253"/>
                  <a:ext cx="52" cy="48"/>
                </a:xfrm>
                <a:custGeom>
                  <a:avLst/>
                  <a:gdLst>
                    <a:gd name="T0" fmla="*/ 0 w 52"/>
                    <a:gd name="T1" fmla="*/ 0 h 48"/>
                    <a:gd name="T2" fmla="*/ 0 w 52"/>
                    <a:gd name="T3" fmla="*/ 32 h 48"/>
                    <a:gd name="T4" fmla="*/ 51 w 52"/>
                    <a:gd name="T5" fmla="*/ 47 h 48"/>
                    <a:gd name="T6" fmla="*/ 51 w 52"/>
                    <a:gd name="T7" fmla="*/ 15 h 48"/>
                    <a:gd name="T8" fmla="*/ 0 w 52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48"/>
                    <a:gd name="T17" fmla="*/ 52 w 52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48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51" y="47"/>
                      </a:lnTo>
                      <a:lnTo>
                        <a:pt x="51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5" name="Freeform 32"/>
                <p:cNvSpPr>
                  <a:spLocks/>
                </p:cNvSpPr>
                <p:nvPr/>
              </p:nvSpPr>
              <p:spPr bwMode="auto">
                <a:xfrm>
                  <a:off x="1294" y="2244"/>
                  <a:ext cx="26" cy="57"/>
                </a:xfrm>
                <a:custGeom>
                  <a:avLst/>
                  <a:gdLst>
                    <a:gd name="T0" fmla="*/ 0 w 26"/>
                    <a:gd name="T1" fmla="*/ 56 h 57"/>
                    <a:gd name="T2" fmla="*/ 0 w 26"/>
                    <a:gd name="T3" fmla="*/ 23 h 57"/>
                    <a:gd name="T4" fmla="*/ 25 w 26"/>
                    <a:gd name="T5" fmla="*/ 0 h 57"/>
                    <a:gd name="T6" fmla="*/ 25 w 26"/>
                    <a:gd name="T7" fmla="*/ 31 h 57"/>
                    <a:gd name="T8" fmla="*/ 0 w 26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57"/>
                    <a:gd name="T17" fmla="*/ 26 w 26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57">
                      <a:moveTo>
                        <a:pt x="0" y="56"/>
                      </a:moveTo>
                      <a:lnTo>
                        <a:pt x="0" y="23"/>
                      </a:lnTo>
                      <a:lnTo>
                        <a:pt x="25" y="0"/>
                      </a:lnTo>
                      <a:lnTo>
                        <a:pt x="25" y="31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6" name="Freeform 33"/>
                <p:cNvSpPr>
                  <a:spLocks/>
                </p:cNvSpPr>
                <p:nvPr/>
              </p:nvSpPr>
              <p:spPr bwMode="auto">
                <a:xfrm>
                  <a:off x="1243" y="2232"/>
                  <a:ext cx="77" cy="36"/>
                </a:xfrm>
                <a:custGeom>
                  <a:avLst/>
                  <a:gdLst>
                    <a:gd name="T0" fmla="*/ 51 w 77"/>
                    <a:gd name="T1" fmla="*/ 35 h 36"/>
                    <a:gd name="T2" fmla="*/ 76 w 77"/>
                    <a:gd name="T3" fmla="*/ 12 h 36"/>
                    <a:gd name="T4" fmla="*/ 32 w 77"/>
                    <a:gd name="T5" fmla="*/ 0 h 36"/>
                    <a:gd name="T6" fmla="*/ 0 w 77"/>
                    <a:gd name="T7" fmla="*/ 21 h 36"/>
                    <a:gd name="T8" fmla="*/ 51 w 77"/>
                    <a:gd name="T9" fmla="*/ 35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6"/>
                    <a:gd name="T17" fmla="*/ 77 w 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6">
                      <a:moveTo>
                        <a:pt x="51" y="35"/>
                      </a:moveTo>
                      <a:lnTo>
                        <a:pt x="76" y="12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51" y="35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7" name="Freeform 34"/>
                <p:cNvSpPr>
                  <a:spLocks/>
                </p:cNvSpPr>
                <p:nvPr/>
              </p:nvSpPr>
              <p:spPr bwMode="auto">
                <a:xfrm>
                  <a:off x="1318" y="2340"/>
                  <a:ext cx="50" cy="48"/>
                </a:xfrm>
                <a:custGeom>
                  <a:avLst/>
                  <a:gdLst>
                    <a:gd name="T0" fmla="*/ 0 w 50"/>
                    <a:gd name="T1" fmla="*/ 0 h 48"/>
                    <a:gd name="T2" fmla="*/ 0 w 50"/>
                    <a:gd name="T3" fmla="*/ 31 h 48"/>
                    <a:gd name="T4" fmla="*/ 49 w 50"/>
                    <a:gd name="T5" fmla="*/ 47 h 48"/>
                    <a:gd name="T6" fmla="*/ 49 w 50"/>
                    <a:gd name="T7" fmla="*/ 14 h 48"/>
                    <a:gd name="T8" fmla="*/ 0 w 50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48"/>
                    <a:gd name="T17" fmla="*/ 50 w 50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48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49" y="47"/>
                      </a:lnTo>
                      <a:lnTo>
                        <a:pt x="49" y="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8" name="Freeform 35"/>
                <p:cNvSpPr>
                  <a:spLocks/>
                </p:cNvSpPr>
                <p:nvPr/>
              </p:nvSpPr>
              <p:spPr bwMode="auto">
                <a:xfrm>
                  <a:off x="1367" y="2329"/>
                  <a:ext cx="28" cy="57"/>
                </a:xfrm>
                <a:custGeom>
                  <a:avLst/>
                  <a:gdLst>
                    <a:gd name="T0" fmla="*/ 0 w 28"/>
                    <a:gd name="T1" fmla="*/ 56 h 57"/>
                    <a:gd name="T2" fmla="*/ 0 w 28"/>
                    <a:gd name="T3" fmla="*/ 24 h 57"/>
                    <a:gd name="T4" fmla="*/ 27 w 28"/>
                    <a:gd name="T5" fmla="*/ 0 h 57"/>
                    <a:gd name="T6" fmla="*/ 27 w 28"/>
                    <a:gd name="T7" fmla="*/ 32 h 57"/>
                    <a:gd name="T8" fmla="*/ 0 w 28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57"/>
                    <a:gd name="T17" fmla="*/ 28 w 28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57">
                      <a:moveTo>
                        <a:pt x="0" y="56"/>
                      </a:moveTo>
                      <a:lnTo>
                        <a:pt x="0" y="24"/>
                      </a:lnTo>
                      <a:lnTo>
                        <a:pt x="27" y="0"/>
                      </a:lnTo>
                      <a:lnTo>
                        <a:pt x="27" y="32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" name="Freeform 36"/>
                <p:cNvSpPr>
                  <a:spLocks/>
                </p:cNvSpPr>
                <p:nvPr/>
              </p:nvSpPr>
              <p:spPr bwMode="auto">
                <a:xfrm>
                  <a:off x="1318" y="2317"/>
                  <a:ext cx="77" cy="38"/>
                </a:xfrm>
                <a:custGeom>
                  <a:avLst/>
                  <a:gdLst>
                    <a:gd name="T0" fmla="*/ 49 w 77"/>
                    <a:gd name="T1" fmla="*/ 37 h 38"/>
                    <a:gd name="T2" fmla="*/ 76 w 77"/>
                    <a:gd name="T3" fmla="*/ 12 h 38"/>
                    <a:gd name="T4" fmla="*/ 32 w 77"/>
                    <a:gd name="T5" fmla="*/ 0 h 38"/>
                    <a:gd name="T6" fmla="*/ 0 w 77"/>
                    <a:gd name="T7" fmla="*/ 21 h 38"/>
                    <a:gd name="T8" fmla="*/ 49 w 77"/>
                    <a:gd name="T9" fmla="*/ 37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8"/>
                    <a:gd name="T17" fmla="*/ 77 w 77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8">
                      <a:moveTo>
                        <a:pt x="49" y="37"/>
                      </a:moveTo>
                      <a:lnTo>
                        <a:pt x="76" y="12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49" y="37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0" name="Freeform 37"/>
                <p:cNvSpPr>
                  <a:spLocks/>
                </p:cNvSpPr>
                <p:nvPr/>
              </p:nvSpPr>
              <p:spPr bwMode="auto">
                <a:xfrm>
                  <a:off x="1316" y="2300"/>
                  <a:ext cx="51" cy="48"/>
                </a:xfrm>
                <a:custGeom>
                  <a:avLst/>
                  <a:gdLst>
                    <a:gd name="T0" fmla="*/ 0 w 51"/>
                    <a:gd name="T1" fmla="*/ 0 h 48"/>
                    <a:gd name="T2" fmla="*/ 0 w 51"/>
                    <a:gd name="T3" fmla="*/ 31 h 48"/>
                    <a:gd name="T4" fmla="*/ 50 w 51"/>
                    <a:gd name="T5" fmla="*/ 47 h 48"/>
                    <a:gd name="T6" fmla="*/ 50 w 51"/>
                    <a:gd name="T7" fmla="*/ 15 h 48"/>
                    <a:gd name="T8" fmla="*/ 0 w 51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48"/>
                    <a:gd name="T17" fmla="*/ 51 w 51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48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0" y="47"/>
                      </a:lnTo>
                      <a:lnTo>
                        <a:pt x="50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1" name="Freeform 38"/>
                <p:cNvSpPr>
                  <a:spLocks/>
                </p:cNvSpPr>
                <p:nvPr/>
              </p:nvSpPr>
              <p:spPr bwMode="auto">
                <a:xfrm>
                  <a:off x="1366" y="2291"/>
                  <a:ext cx="27" cy="57"/>
                </a:xfrm>
                <a:custGeom>
                  <a:avLst/>
                  <a:gdLst>
                    <a:gd name="T0" fmla="*/ 0 w 27"/>
                    <a:gd name="T1" fmla="*/ 56 h 57"/>
                    <a:gd name="T2" fmla="*/ 0 w 27"/>
                    <a:gd name="T3" fmla="*/ 23 h 57"/>
                    <a:gd name="T4" fmla="*/ 26 w 27"/>
                    <a:gd name="T5" fmla="*/ 0 h 57"/>
                    <a:gd name="T6" fmla="*/ 26 w 27"/>
                    <a:gd name="T7" fmla="*/ 31 h 57"/>
                    <a:gd name="T8" fmla="*/ 0 w 27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57"/>
                    <a:gd name="T17" fmla="*/ 27 w 27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57">
                      <a:moveTo>
                        <a:pt x="0" y="56"/>
                      </a:moveTo>
                      <a:lnTo>
                        <a:pt x="0" y="23"/>
                      </a:lnTo>
                      <a:lnTo>
                        <a:pt x="26" y="0"/>
                      </a:lnTo>
                      <a:lnTo>
                        <a:pt x="26" y="31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2" name="Freeform 39"/>
                <p:cNvSpPr>
                  <a:spLocks/>
                </p:cNvSpPr>
                <p:nvPr/>
              </p:nvSpPr>
              <p:spPr bwMode="auto">
                <a:xfrm>
                  <a:off x="1316" y="2278"/>
                  <a:ext cx="77" cy="37"/>
                </a:xfrm>
                <a:custGeom>
                  <a:avLst/>
                  <a:gdLst>
                    <a:gd name="T0" fmla="*/ 49 w 77"/>
                    <a:gd name="T1" fmla="*/ 36 h 37"/>
                    <a:gd name="T2" fmla="*/ 76 w 77"/>
                    <a:gd name="T3" fmla="*/ 10 h 37"/>
                    <a:gd name="T4" fmla="*/ 32 w 77"/>
                    <a:gd name="T5" fmla="*/ 0 h 37"/>
                    <a:gd name="T6" fmla="*/ 0 w 77"/>
                    <a:gd name="T7" fmla="*/ 21 h 37"/>
                    <a:gd name="T8" fmla="*/ 49 w 77"/>
                    <a:gd name="T9" fmla="*/ 36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7"/>
                    <a:gd name="T17" fmla="*/ 77 w 77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7">
                      <a:moveTo>
                        <a:pt x="49" y="36"/>
                      </a:moveTo>
                      <a:lnTo>
                        <a:pt x="76" y="10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49" y="36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3" name="Freeform 40"/>
                <p:cNvSpPr>
                  <a:spLocks/>
                </p:cNvSpPr>
                <p:nvPr/>
              </p:nvSpPr>
              <p:spPr bwMode="auto">
                <a:xfrm>
                  <a:off x="1313" y="2263"/>
                  <a:ext cx="52" cy="46"/>
                </a:xfrm>
                <a:custGeom>
                  <a:avLst/>
                  <a:gdLst>
                    <a:gd name="T0" fmla="*/ 0 w 52"/>
                    <a:gd name="T1" fmla="*/ 0 h 46"/>
                    <a:gd name="T2" fmla="*/ 0 w 52"/>
                    <a:gd name="T3" fmla="*/ 31 h 46"/>
                    <a:gd name="T4" fmla="*/ 51 w 52"/>
                    <a:gd name="T5" fmla="*/ 45 h 46"/>
                    <a:gd name="T6" fmla="*/ 51 w 52"/>
                    <a:gd name="T7" fmla="*/ 13 h 46"/>
                    <a:gd name="T8" fmla="*/ 0 w 52"/>
                    <a:gd name="T9" fmla="*/ 0 h 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46"/>
                    <a:gd name="T17" fmla="*/ 52 w 52"/>
                    <a:gd name="T18" fmla="*/ 46 h 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46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1" y="45"/>
                      </a:lnTo>
                      <a:lnTo>
                        <a:pt x="51" y="1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4" name="Freeform 41"/>
                <p:cNvSpPr>
                  <a:spLocks/>
                </p:cNvSpPr>
                <p:nvPr/>
              </p:nvSpPr>
              <p:spPr bwMode="auto">
                <a:xfrm>
                  <a:off x="1364" y="2252"/>
                  <a:ext cx="26" cy="57"/>
                </a:xfrm>
                <a:custGeom>
                  <a:avLst/>
                  <a:gdLst>
                    <a:gd name="T0" fmla="*/ 0 w 26"/>
                    <a:gd name="T1" fmla="*/ 56 h 57"/>
                    <a:gd name="T2" fmla="*/ 0 w 26"/>
                    <a:gd name="T3" fmla="*/ 24 h 57"/>
                    <a:gd name="T4" fmla="*/ 25 w 26"/>
                    <a:gd name="T5" fmla="*/ 0 h 57"/>
                    <a:gd name="T6" fmla="*/ 25 w 26"/>
                    <a:gd name="T7" fmla="*/ 31 h 57"/>
                    <a:gd name="T8" fmla="*/ 0 w 26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57"/>
                    <a:gd name="T17" fmla="*/ 26 w 26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57">
                      <a:moveTo>
                        <a:pt x="0" y="56"/>
                      </a:moveTo>
                      <a:lnTo>
                        <a:pt x="0" y="24"/>
                      </a:lnTo>
                      <a:lnTo>
                        <a:pt x="25" y="0"/>
                      </a:lnTo>
                      <a:lnTo>
                        <a:pt x="25" y="31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5" name="Freeform 42"/>
                <p:cNvSpPr>
                  <a:spLocks/>
                </p:cNvSpPr>
                <p:nvPr/>
              </p:nvSpPr>
              <p:spPr bwMode="auto">
                <a:xfrm>
                  <a:off x="1313" y="2239"/>
                  <a:ext cx="77" cy="39"/>
                </a:xfrm>
                <a:custGeom>
                  <a:avLst/>
                  <a:gdLst>
                    <a:gd name="T0" fmla="*/ 51 w 77"/>
                    <a:gd name="T1" fmla="*/ 38 h 39"/>
                    <a:gd name="T2" fmla="*/ 76 w 77"/>
                    <a:gd name="T3" fmla="*/ 12 h 39"/>
                    <a:gd name="T4" fmla="*/ 32 w 77"/>
                    <a:gd name="T5" fmla="*/ 0 h 39"/>
                    <a:gd name="T6" fmla="*/ 0 w 77"/>
                    <a:gd name="T7" fmla="*/ 22 h 39"/>
                    <a:gd name="T8" fmla="*/ 51 w 77"/>
                    <a:gd name="T9" fmla="*/ 38 h 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9"/>
                    <a:gd name="T17" fmla="*/ 77 w 77"/>
                    <a:gd name="T18" fmla="*/ 39 h 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9">
                      <a:moveTo>
                        <a:pt x="51" y="38"/>
                      </a:moveTo>
                      <a:lnTo>
                        <a:pt x="76" y="12"/>
                      </a:lnTo>
                      <a:lnTo>
                        <a:pt x="32" y="0"/>
                      </a:lnTo>
                      <a:lnTo>
                        <a:pt x="0" y="22"/>
                      </a:lnTo>
                      <a:lnTo>
                        <a:pt x="51" y="38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6" name="Freeform 43"/>
                <p:cNvSpPr>
                  <a:spLocks/>
                </p:cNvSpPr>
                <p:nvPr/>
              </p:nvSpPr>
              <p:spPr bwMode="auto">
                <a:xfrm>
                  <a:off x="1386" y="2348"/>
                  <a:ext cx="52" cy="48"/>
                </a:xfrm>
                <a:custGeom>
                  <a:avLst/>
                  <a:gdLst>
                    <a:gd name="T0" fmla="*/ 0 w 52"/>
                    <a:gd name="T1" fmla="*/ 0 h 48"/>
                    <a:gd name="T2" fmla="*/ 0 w 52"/>
                    <a:gd name="T3" fmla="*/ 31 h 48"/>
                    <a:gd name="T4" fmla="*/ 51 w 52"/>
                    <a:gd name="T5" fmla="*/ 47 h 48"/>
                    <a:gd name="T6" fmla="*/ 51 w 52"/>
                    <a:gd name="T7" fmla="*/ 15 h 48"/>
                    <a:gd name="T8" fmla="*/ 0 w 52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48"/>
                    <a:gd name="T17" fmla="*/ 52 w 52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48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1" y="47"/>
                      </a:lnTo>
                      <a:lnTo>
                        <a:pt x="51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7" name="Freeform 44"/>
                <p:cNvSpPr>
                  <a:spLocks/>
                </p:cNvSpPr>
                <p:nvPr/>
              </p:nvSpPr>
              <p:spPr bwMode="auto">
                <a:xfrm>
                  <a:off x="1437" y="2337"/>
                  <a:ext cx="26" cy="57"/>
                </a:xfrm>
                <a:custGeom>
                  <a:avLst/>
                  <a:gdLst>
                    <a:gd name="T0" fmla="*/ 0 w 26"/>
                    <a:gd name="T1" fmla="*/ 56 h 57"/>
                    <a:gd name="T2" fmla="*/ 0 w 26"/>
                    <a:gd name="T3" fmla="*/ 24 h 57"/>
                    <a:gd name="T4" fmla="*/ 25 w 26"/>
                    <a:gd name="T5" fmla="*/ 0 h 57"/>
                    <a:gd name="T6" fmla="*/ 25 w 26"/>
                    <a:gd name="T7" fmla="*/ 32 h 57"/>
                    <a:gd name="T8" fmla="*/ 0 w 26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57"/>
                    <a:gd name="T17" fmla="*/ 26 w 26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57">
                      <a:moveTo>
                        <a:pt x="0" y="56"/>
                      </a:moveTo>
                      <a:lnTo>
                        <a:pt x="0" y="24"/>
                      </a:lnTo>
                      <a:lnTo>
                        <a:pt x="25" y="0"/>
                      </a:lnTo>
                      <a:lnTo>
                        <a:pt x="25" y="32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8" name="Freeform 45"/>
                <p:cNvSpPr>
                  <a:spLocks/>
                </p:cNvSpPr>
                <p:nvPr/>
              </p:nvSpPr>
              <p:spPr bwMode="auto">
                <a:xfrm>
                  <a:off x="1386" y="2326"/>
                  <a:ext cx="79" cy="37"/>
                </a:xfrm>
                <a:custGeom>
                  <a:avLst/>
                  <a:gdLst>
                    <a:gd name="T0" fmla="*/ 51 w 79"/>
                    <a:gd name="T1" fmla="*/ 36 h 37"/>
                    <a:gd name="T2" fmla="*/ 78 w 79"/>
                    <a:gd name="T3" fmla="*/ 10 h 37"/>
                    <a:gd name="T4" fmla="*/ 32 w 79"/>
                    <a:gd name="T5" fmla="*/ 0 h 37"/>
                    <a:gd name="T6" fmla="*/ 0 w 79"/>
                    <a:gd name="T7" fmla="*/ 21 h 37"/>
                    <a:gd name="T8" fmla="*/ 51 w 79"/>
                    <a:gd name="T9" fmla="*/ 36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9"/>
                    <a:gd name="T16" fmla="*/ 0 h 37"/>
                    <a:gd name="T17" fmla="*/ 79 w 79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9" h="37">
                      <a:moveTo>
                        <a:pt x="51" y="36"/>
                      </a:moveTo>
                      <a:lnTo>
                        <a:pt x="78" y="10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51" y="36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Freeform 46"/>
                <p:cNvSpPr>
                  <a:spLocks/>
                </p:cNvSpPr>
                <p:nvPr/>
              </p:nvSpPr>
              <p:spPr bwMode="auto">
                <a:xfrm>
                  <a:off x="1384" y="2308"/>
                  <a:ext cx="53" cy="47"/>
                </a:xfrm>
                <a:custGeom>
                  <a:avLst/>
                  <a:gdLst>
                    <a:gd name="T0" fmla="*/ 0 w 53"/>
                    <a:gd name="T1" fmla="*/ 0 h 47"/>
                    <a:gd name="T2" fmla="*/ 0 w 53"/>
                    <a:gd name="T3" fmla="*/ 32 h 47"/>
                    <a:gd name="T4" fmla="*/ 52 w 53"/>
                    <a:gd name="T5" fmla="*/ 46 h 47"/>
                    <a:gd name="T6" fmla="*/ 52 w 53"/>
                    <a:gd name="T7" fmla="*/ 15 h 47"/>
                    <a:gd name="T8" fmla="*/ 0 w 53"/>
                    <a:gd name="T9" fmla="*/ 0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47"/>
                    <a:gd name="T17" fmla="*/ 53 w 5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47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52" y="46"/>
                      </a:lnTo>
                      <a:lnTo>
                        <a:pt x="52" y="1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Freeform 47"/>
                <p:cNvSpPr>
                  <a:spLocks/>
                </p:cNvSpPr>
                <p:nvPr/>
              </p:nvSpPr>
              <p:spPr bwMode="auto">
                <a:xfrm>
                  <a:off x="1436" y="2298"/>
                  <a:ext cx="27" cy="57"/>
                </a:xfrm>
                <a:custGeom>
                  <a:avLst/>
                  <a:gdLst>
                    <a:gd name="T0" fmla="*/ 0 w 27"/>
                    <a:gd name="T1" fmla="*/ 56 h 57"/>
                    <a:gd name="T2" fmla="*/ 0 w 27"/>
                    <a:gd name="T3" fmla="*/ 23 h 57"/>
                    <a:gd name="T4" fmla="*/ 26 w 27"/>
                    <a:gd name="T5" fmla="*/ 0 h 57"/>
                    <a:gd name="T6" fmla="*/ 26 w 27"/>
                    <a:gd name="T7" fmla="*/ 31 h 57"/>
                    <a:gd name="T8" fmla="*/ 0 w 27"/>
                    <a:gd name="T9" fmla="*/ 56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57"/>
                    <a:gd name="T17" fmla="*/ 27 w 27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57">
                      <a:moveTo>
                        <a:pt x="0" y="56"/>
                      </a:moveTo>
                      <a:lnTo>
                        <a:pt x="0" y="23"/>
                      </a:lnTo>
                      <a:lnTo>
                        <a:pt x="26" y="0"/>
                      </a:lnTo>
                      <a:lnTo>
                        <a:pt x="26" y="31"/>
                      </a:lnTo>
                      <a:lnTo>
                        <a:pt x="0" y="56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1" name="Freeform 48"/>
                <p:cNvSpPr>
                  <a:spLocks/>
                </p:cNvSpPr>
                <p:nvPr/>
              </p:nvSpPr>
              <p:spPr bwMode="auto">
                <a:xfrm>
                  <a:off x="1384" y="2286"/>
                  <a:ext cx="79" cy="37"/>
                </a:xfrm>
                <a:custGeom>
                  <a:avLst/>
                  <a:gdLst>
                    <a:gd name="T0" fmla="*/ 51 w 79"/>
                    <a:gd name="T1" fmla="*/ 36 h 37"/>
                    <a:gd name="T2" fmla="*/ 78 w 79"/>
                    <a:gd name="T3" fmla="*/ 12 h 37"/>
                    <a:gd name="T4" fmla="*/ 34 w 79"/>
                    <a:gd name="T5" fmla="*/ 0 h 37"/>
                    <a:gd name="T6" fmla="*/ 0 w 79"/>
                    <a:gd name="T7" fmla="*/ 21 h 37"/>
                    <a:gd name="T8" fmla="*/ 51 w 79"/>
                    <a:gd name="T9" fmla="*/ 36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9"/>
                    <a:gd name="T16" fmla="*/ 0 h 37"/>
                    <a:gd name="T17" fmla="*/ 79 w 79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9" h="37">
                      <a:moveTo>
                        <a:pt x="51" y="36"/>
                      </a:moveTo>
                      <a:lnTo>
                        <a:pt x="78" y="12"/>
                      </a:lnTo>
                      <a:lnTo>
                        <a:pt x="34" y="0"/>
                      </a:lnTo>
                      <a:lnTo>
                        <a:pt x="0" y="21"/>
                      </a:lnTo>
                      <a:lnTo>
                        <a:pt x="51" y="36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2" name="Freeform 49"/>
                <p:cNvSpPr>
                  <a:spLocks/>
                </p:cNvSpPr>
                <p:nvPr/>
              </p:nvSpPr>
              <p:spPr bwMode="auto">
                <a:xfrm>
                  <a:off x="1383" y="2270"/>
                  <a:ext cx="52" cy="48"/>
                </a:xfrm>
                <a:custGeom>
                  <a:avLst/>
                  <a:gdLst>
                    <a:gd name="T0" fmla="*/ 0 w 52"/>
                    <a:gd name="T1" fmla="*/ 0 h 48"/>
                    <a:gd name="T2" fmla="*/ 0 w 52"/>
                    <a:gd name="T3" fmla="*/ 31 h 48"/>
                    <a:gd name="T4" fmla="*/ 51 w 52"/>
                    <a:gd name="T5" fmla="*/ 47 h 48"/>
                    <a:gd name="T6" fmla="*/ 51 w 52"/>
                    <a:gd name="T7" fmla="*/ 14 h 48"/>
                    <a:gd name="T8" fmla="*/ 0 w 52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"/>
                    <a:gd name="T16" fmla="*/ 0 h 48"/>
                    <a:gd name="T17" fmla="*/ 52 w 52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" h="48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51" y="47"/>
                      </a:lnTo>
                      <a:lnTo>
                        <a:pt x="51" y="1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CC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3" name="Freeform 50"/>
                <p:cNvSpPr>
                  <a:spLocks/>
                </p:cNvSpPr>
                <p:nvPr/>
              </p:nvSpPr>
              <p:spPr bwMode="auto">
                <a:xfrm>
                  <a:off x="1433" y="2260"/>
                  <a:ext cx="27" cy="56"/>
                </a:xfrm>
                <a:custGeom>
                  <a:avLst/>
                  <a:gdLst>
                    <a:gd name="T0" fmla="*/ 0 w 27"/>
                    <a:gd name="T1" fmla="*/ 55 h 56"/>
                    <a:gd name="T2" fmla="*/ 0 w 27"/>
                    <a:gd name="T3" fmla="*/ 24 h 56"/>
                    <a:gd name="T4" fmla="*/ 26 w 27"/>
                    <a:gd name="T5" fmla="*/ 0 h 56"/>
                    <a:gd name="T6" fmla="*/ 26 w 27"/>
                    <a:gd name="T7" fmla="*/ 32 h 56"/>
                    <a:gd name="T8" fmla="*/ 0 w 27"/>
                    <a:gd name="T9" fmla="*/ 55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56"/>
                    <a:gd name="T17" fmla="*/ 27 w 27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56">
                      <a:moveTo>
                        <a:pt x="0" y="55"/>
                      </a:moveTo>
                      <a:lnTo>
                        <a:pt x="0" y="24"/>
                      </a:lnTo>
                      <a:lnTo>
                        <a:pt x="26" y="0"/>
                      </a:lnTo>
                      <a:lnTo>
                        <a:pt x="26" y="32"/>
                      </a:lnTo>
                      <a:lnTo>
                        <a:pt x="0" y="55"/>
                      </a:lnTo>
                    </a:path>
                  </a:pathLst>
                </a:custGeom>
                <a:solidFill>
                  <a:srgbClr val="009966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Freeform 51"/>
                <p:cNvSpPr>
                  <a:spLocks/>
                </p:cNvSpPr>
                <p:nvPr/>
              </p:nvSpPr>
              <p:spPr bwMode="auto">
                <a:xfrm>
                  <a:off x="1383" y="2247"/>
                  <a:ext cx="77" cy="38"/>
                </a:xfrm>
                <a:custGeom>
                  <a:avLst/>
                  <a:gdLst>
                    <a:gd name="T0" fmla="*/ 49 w 77"/>
                    <a:gd name="T1" fmla="*/ 37 h 38"/>
                    <a:gd name="T2" fmla="*/ 76 w 77"/>
                    <a:gd name="T3" fmla="*/ 12 h 38"/>
                    <a:gd name="T4" fmla="*/ 32 w 77"/>
                    <a:gd name="T5" fmla="*/ 0 h 38"/>
                    <a:gd name="T6" fmla="*/ 0 w 77"/>
                    <a:gd name="T7" fmla="*/ 23 h 38"/>
                    <a:gd name="T8" fmla="*/ 49 w 77"/>
                    <a:gd name="T9" fmla="*/ 37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38"/>
                    <a:gd name="T17" fmla="*/ 77 w 77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38">
                      <a:moveTo>
                        <a:pt x="49" y="37"/>
                      </a:moveTo>
                      <a:lnTo>
                        <a:pt x="76" y="12"/>
                      </a:lnTo>
                      <a:lnTo>
                        <a:pt x="32" y="0"/>
                      </a:lnTo>
                      <a:lnTo>
                        <a:pt x="0" y="23"/>
                      </a:lnTo>
                      <a:lnTo>
                        <a:pt x="49" y="37"/>
                      </a:lnTo>
                    </a:path>
                  </a:pathLst>
                </a:custGeom>
                <a:solidFill>
                  <a:srgbClr val="B7EDB7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41" name="Freeform 52"/>
              <p:cNvSpPr>
                <a:spLocks/>
              </p:cNvSpPr>
              <p:nvPr/>
            </p:nvSpPr>
            <p:spPr bwMode="auto">
              <a:xfrm>
                <a:off x="1093" y="2156"/>
                <a:ext cx="175" cy="125"/>
              </a:xfrm>
              <a:custGeom>
                <a:avLst/>
                <a:gdLst>
                  <a:gd name="T0" fmla="*/ 161 w 175"/>
                  <a:gd name="T1" fmla="*/ 0 h 125"/>
                  <a:gd name="T2" fmla="*/ 59 w 175"/>
                  <a:gd name="T3" fmla="*/ 21 h 125"/>
                  <a:gd name="T4" fmla="*/ 94 w 175"/>
                  <a:gd name="T5" fmla="*/ 29 h 125"/>
                  <a:gd name="T6" fmla="*/ 0 w 175"/>
                  <a:gd name="T7" fmla="*/ 113 h 125"/>
                  <a:gd name="T8" fmla="*/ 51 w 175"/>
                  <a:gd name="T9" fmla="*/ 124 h 125"/>
                  <a:gd name="T10" fmla="*/ 141 w 175"/>
                  <a:gd name="T11" fmla="*/ 48 h 125"/>
                  <a:gd name="T12" fmla="*/ 174 w 175"/>
                  <a:gd name="T13" fmla="*/ 57 h 125"/>
                  <a:gd name="T14" fmla="*/ 161 w 175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5"/>
                  <a:gd name="T25" fmla="*/ 0 h 125"/>
                  <a:gd name="T26" fmla="*/ 175 w 175"/>
                  <a:gd name="T27" fmla="*/ 125 h 1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5" h="125">
                    <a:moveTo>
                      <a:pt x="161" y="0"/>
                    </a:moveTo>
                    <a:lnTo>
                      <a:pt x="59" y="21"/>
                    </a:lnTo>
                    <a:lnTo>
                      <a:pt x="94" y="29"/>
                    </a:lnTo>
                    <a:lnTo>
                      <a:pt x="0" y="113"/>
                    </a:lnTo>
                    <a:lnTo>
                      <a:pt x="51" y="124"/>
                    </a:lnTo>
                    <a:lnTo>
                      <a:pt x="141" y="48"/>
                    </a:lnTo>
                    <a:lnTo>
                      <a:pt x="174" y="57"/>
                    </a:lnTo>
                    <a:lnTo>
                      <a:pt x="161" y="0"/>
                    </a:lnTo>
                  </a:path>
                </a:pathLst>
              </a:custGeom>
              <a:solidFill>
                <a:schemeClr val="bg2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2" name="Freeform 53"/>
              <p:cNvSpPr>
                <a:spLocks/>
              </p:cNvSpPr>
              <p:nvPr/>
            </p:nvSpPr>
            <p:spPr bwMode="auto">
              <a:xfrm>
                <a:off x="1091" y="2140"/>
                <a:ext cx="177" cy="127"/>
              </a:xfrm>
              <a:custGeom>
                <a:avLst/>
                <a:gdLst>
                  <a:gd name="T0" fmla="*/ 163 w 177"/>
                  <a:gd name="T1" fmla="*/ 0 h 127"/>
                  <a:gd name="T2" fmla="*/ 60 w 177"/>
                  <a:gd name="T3" fmla="*/ 21 h 127"/>
                  <a:gd name="T4" fmla="*/ 96 w 177"/>
                  <a:gd name="T5" fmla="*/ 29 h 127"/>
                  <a:gd name="T6" fmla="*/ 0 w 177"/>
                  <a:gd name="T7" fmla="*/ 113 h 127"/>
                  <a:gd name="T8" fmla="*/ 49 w 177"/>
                  <a:gd name="T9" fmla="*/ 126 h 127"/>
                  <a:gd name="T10" fmla="*/ 143 w 177"/>
                  <a:gd name="T11" fmla="*/ 48 h 127"/>
                  <a:gd name="T12" fmla="*/ 176 w 177"/>
                  <a:gd name="T13" fmla="*/ 57 h 127"/>
                  <a:gd name="T14" fmla="*/ 163 w 177"/>
                  <a:gd name="T15" fmla="*/ 0 h 1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7"/>
                  <a:gd name="T25" fmla="*/ 0 h 127"/>
                  <a:gd name="T26" fmla="*/ 177 w 177"/>
                  <a:gd name="T27" fmla="*/ 127 h 1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7" h="127">
                    <a:moveTo>
                      <a:pt x="163" y="0"/>
                    </a:moveTo>
                    <a:lnTo>
                      <a:pt x="60" y="21"/>
                    </a:lnTo>
                    <a:lnTo>
                      <a:pt x="96" y="29"/>
                    </a:lnTo>
                    <a:lnTo>
                      <a:pt x="0" y="113"/>
                    </a:lnTo>
                    <a:lnTo>
                      <a:pt x="49" y="126"/>
                    </a:lnTo>
                    <a:lnTo>
                      <a:pt x="143" y="48"/>
                    </a:lnTo>
                    <a:lnTo>
                      <a:pt x="176" y="57"/>
                    </a:lnTo>
                    <a:lnTo>
                      <a:pt x="163" y="0"/>
                    </a:lnTo>
                  </a:path>
                </a:pathLst>
              </a:custGeom>
              <a:solidFill>
                <a:schemeClr val="tx1"/>
              </a:soli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3" name="Group 54"/>
              <p:cNvGrpSpPr>
                <a:grpSpLocks/>
              </p:cNvGrpSpPr>
              <p:nvPr/>
            </p:nvGrpSpPr>
            <p:grpSpPr bwMode="auto">
              <a:xfrm>
                <a:off x="807" y="2193"/>
                <a:ext cx="288" cy="296"/>
                <a:chOff x="807" y="2193"/>
                <a:chExt cx="288" cy="296"/>
              </a:xfrm>
            </p:grpSpPr>
            <p:sp>
              <p:nvSpPr>
                <p:cNvPr id="344" name="Freeform 55"/>
                <p:cNvSpPr>
                  <a:spLocks/>
                </p:cNvSpPr>
                <p:nvPr/>
              </p:nvSpPr>
              <p:spPr bwMode="auto">
                <a:xfrm>
                  <a:off x="1004" y="2364"/>
                  <a:ext cx="31" cy="52"/>
                </a:xfrm>
                <a:custGeom>
                  <a:avLst/>
                  <a:gdLst>
                    <a:gd name="T0" fmla="*/ 0 w 31"/>
                    <a:gd name="T1" fmla="*/ 24 h 52"/>
                    <a:gd name="T2" fmla="*/ 0 w 31"/>
                    <a:gd name="T3" fmla="*/ 20 h 52"/>
                    <a:gd name="T4" fmla="*/ 1 w 31"/>
                    <a:gd name="T5" fmla="*/ 15 h 52"/>
                    <a:gd name="T6" fmla="*/ 1 w 31"/>
                    <a:gd name="T7" fmla="*/ 10 h 52"/>
                    <a:gd name="T8" fmla="*/ 3 w 31"/>
                    <a:gd name="T9" fmla="*/ 6 h 52"/>
                    <a:gd name="T10" fmla="*/ 6 w 31"/>
                    <a:gd name="T11" fmla="*/ 4 h 52"/>
                    <a:gd name="T12" fmla="*/ 7 w 31"/>
                    <a:gd name="T13" fmla="*/ 1 h 52"/>
                    <a:gd name="T14" fmla="*/ 9 w 31"/>
                    <a:gd name="T15" fmla="*/ 0 h 52"/>
                    <a:gd name="T16" fmla="*/ 12 w 31"/>
                    <a:gd name="T17" fmla="*/ 0 h 52"/>
                    <a:gd name="T18" fmla="*/ 22 w 31"/>
                    <a:gd name="T19" fmla="*/ 1 h 52"/>
                    <a:gd name="T20" fmla="*/ 22 w 31"/>
                    <a:gd name="T21" fmla="*/ 3 h 52"/>
                    <a:gd name="T22" fmla="*/ 23 w 31"/>
                    <a:gd name="T23" fmla="*/ 4 h 52"/>
                    <a:gd name="T24" fmla="*/ 25 w 31"/>
                    <a:gd name="T25" fmla="*/ 6 h 52"/>
                    <a:gd name="T26" fmla="*/ 26 w 31"/>
                    <a:gd name="T27" fmla="*/ 9 h 52"/>
                    <a:gd name="T28" fmla="*/ 28 w 31"/>
                    <a:gd name="T29" fmla="*/ 12 h 52"/>
                    <a:gd name="T30" fmla="*/ 28 w 31"/>
                    <a:gd name="T31" fmla="*/ 15 h 52"/>
                    <a:gd name="T32" fmla="*/ 28 w 31"/>
                    <a:gd name="T33" fmla="*/ 18 h 52"/>
                    <a:gd name="T34" fmla="*/ 30 w 31"/>
                    <a:gd name="T35" fmla="*/ 23 h 52"/>
                    <a:gd name="T36" fmla="*/ 28 w 31"/>
                    <a:gd name="T37" fmla="*/ 27 h 52"/>
                    <a:gd name="T38" fmla="*/ 28 w 31"/>
                    <a:gd name="T39" fmla="*/ 32 h 52"/>
                    <a:gd name="T40" fmla="*/ 26 w 31"/>
                    <a:gd name="T41" fmla="*/ 37 h 52"/>
                    <a:gd name="T42" fmla="*/ 26 w 31"/>
                    <a:gd name="T43" fmla="*/ 41 h 52"/>
                    <a:gd name="T44" fmla="*/ 25 w 31"/>
                    <a:gd name="T45" fmla="*/ 44 h 52"/>
                    <a:gd name="T46" fmla="*/ 22 w 31"/>
                    <a:gd name="T47" fmla="*/ 47 h 52"/>
                    <a:gd name="T48" fmla="*/ 20 w 31"/>
                    <a:gd name="T49" fmla="*/ 49 h 52"/>
                    <a:gd name="T50" fmla="*/ 18 w 31"/>
                    <a:gd name="T51" fmla="*/ 51 h 52"/>
                    <a:gd name="T52" fmla="*/ 15 w 31"/>
                    <a:gd name="T53" fmla="*/ 51 h 52"/>
                    <a:gd name="T54" fmla="*/ 15 w 31"/>
                    <a:gd name="T55" fmla="*/ 51 h 52"/>
                    <a:gd name="T56" fmla="*/ 15 w 31"/>
                    <a:gd name="T57" fmla="*/ 51 h 52"/>
                    <a:gd name="T58" fmla="*/ 15 w 31"/>
                    <a:gd name="T59" fmla="*/ 51 h 52"/>
                    <a:gd name="T60" fmla="*/ 15 w 31"/>
                    <a:gd name="T61" fmla="*/ 51 h 52"/>
                    <a:gd name="T62" fmla="*/ 15 w 31"/>
                    <a:gd name="T63" fmla="*/ 51 h 52"/>
                    <a:gd name="T64" fmla="*/ 15 w 31"/>
                    <a:gd name="T65" fmla="*/ 51 h 52"/>
                    <a:gd name="T66" fmla="*/ 15 w 31"/>
                    <a:gd name="T67" fmla="*/ 51 h 52"/>
                    <a:gd name="T68" fmla="*/ 15 w 31"/>
                    <a:gd name="T69" fmla="*/ 51 h 52"/>
                    <a:gd name="T70" fmla="*/ 9 w 31"/>
                    <a:gd name="T71" fmla="*/ 49 h 52"/>
                    <a:gd name="T72" fmla="*/ 6 w 31"/>
                    <a:gd name="T73" fmla="*/ 49 h 52"/>
                    <a:gd name="T74" fmla="*/ 4 w 31"/>
                    <a:gd name="T75" fmla="*/ 47 h 52"/>
                    <a:gd name="T76" fmla="*/ 3 w 31"/>
                    <a:gd name="T77" fmla="*/ 44 h 52"/>
                    <a:gd name="T78" fmla="*/ 1 w 31"/>
                    <a:gd name="T79" fmla="*/ 41 h 52"/>
                    <a:gd name="T80" fmla="*/ 0 w 31"/>
                    <a:gd name="T81" fmla="*/ 38 h 52"/>
                    <a:gd name="T82" fmla="*/ 0 w 31"/>
                    <a:gd name="T83" fmla="*/ 34 h 52"/>
                    <a:gd name="T84" fmla="*/ 0 w 31"/>
                    <a:gd name="T85" fmla="*/ 29 h 52"/>
                    <a:gd name="T86" fmla="*/ 0 w 31"/>
                    <a:gd name="T87" fmla="*/ 24 h 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"/>
                    <a:gd name="T133" fmla="*/ 0 h 52"/>
                    <a:gd name="T134" fmla="*/ 31 w 31"/>
                    <a:gd name="T135" fmla="*/ 52 h 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" h="52">
                      <a:moveTo>
                        <a:pt x="0" y="24"/>
                      </a:moveTo>
                      <a:lnTo>
                        <a:pt x="0" y="20"/>
                      </a:lnTo>
                      <a:lnTo>
                        <a:pt x="1" y="15"/>
                      </a:lnTo>
                      <a:lnTo>
                        <a:pt x="1" y="10"/>
                      </a:lnTo>
                      <a:lnTo>
                        <a:pt x="3" y="6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3" y="4"/>
                      </a:lnTo>
                      <a:lnTo>
                        <a:pt x="25" y="6"/>
                      </a:lnTo>
                      <a:lnTo>
                        <a:pt x="26" y="9"/>
                      </a:lnTo>
                      <a:lnTo>
                        <a:pt x="28" y="12"/>
                      </a:lnTo>
                      <a:lnTo>
                        <a:pt x="28" y="15"/>
                      </a:lnTo>
                      <a:lnTo>
                        <a:pt x="28" y="18"/>
                      </a:lnTo>
                      <a:lnTo>
                        <a:pt x="30" y="23"/>
                      </a:lnTo>
                      <a:lnTo>
                        <a:pt x="28" y="27"/>
                      </a:lnTo>
                      <a:lnTo>
                        <a:pt x="28" y="32"/>
                      </a:lnTo>
                      <a:lnTo>
                        <a:pt x="26" y="37"/>
                      </a:lnTo>
                      <a:lnTo>
                        <a:pt x="26" y="41"/>
                      </a:lnTo>
                      <a:lnTo>
                        <a:pt x="25" y="44"/>
                      </a:lnTo>
                      <a:lnTo>
                        <a:pt x="22" y="47"/>
                      </a:lnTo>
                      <a:lnTo>
                        <a:pt x="20" y="49"/>
                      </a:lnTo>
                      <a:lnTo>
                        <a:pt x="18" y="51"/>
                      </a:lnTo>
                      <a:lnTo>
                        <a:pt x="15" y="51"/>
                      </a:lnTo>
                      <a:lnTo>
                        <a:pt x="9" y="49"/>
                      </a:lnTo>
                      <a:lnTo>
                        <a:pt x="6" y="49"/>
                      </a:lnTo>
                      <a:lnTo>
                        <a:pt x="4" y="47"/>
                      </a:lnTo>
                      <a:lnTo>
                        <a:pt x="3" y="44"/>
                      </a:lnTo>
                      <a:lnTo>
                        <a:pt x="1" y="41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29"/>
                      </a:lnTo>
                      <a:lnTo>
                        <a:pt x="0" y="24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5" name="Freeform 56"/>
                <p:cNvSpPr>
                  <a:spLocks/>
                </p:cNvSpPr>
                <p:nvPr/>
              </p:nvSpPr>
              <p:spPr bwMode="auto">
                <a:xfrm>
                  <a:off x="1012" y="2365"/>
                  <a:ext cx="26" cy="51"/>
                </a:xfrm>
                <a:custGeom>
                  <a:avLst/>
                  <a:gdLst>
                    <a:gd name="T0" fmla="*/ 10 w 26"/>
                    <a:gd name="T1" fmla="*/ 50 h 51"/>
                    <a:gd name="T2" fmla="*/ 8 w 26"/>
                    <a:gd name="T3" fmla="*/ 50 h 51"/>
                    <a:gd name="T4" fmla="*/ 6 w 26"/>
                    <a:gd name="T5" fmla="*/ 48 h 51"/>
                    <a:gd name="T6" fmla="*/ 5 w 26"/>
                    <a:gd name="T7" fmla="*/ 45 h 51"/>
                    <a:gd name="T8" fmla="*/ 3 w 26"/>
                    <a:gd name="T9" fmla="*/ 42 h 51"/>
                    <a:gd name="T10" fmla="*/ 1 w 26"/>
                    <a:gd name="T11" fmla="*/ 37 h 51"/>
                    <a:gd name="T12" fmla="*/ 1 w 26"/>
                    <a:gd name="T13" fmla="*/ 34 h 51"/>
                    <a:gd name="T14" fmla="*/ 0 w 26"/>
                    <a:gd name="T15" fmla="*/ 29 h 51"/>
                    <a:gd name="T16" fmla="*/ 1 w 26"/>
                    <a:gd name="T17" fmla="*/ 23 h 51"/>
                    <a:gd name="T18" fmla="*/ 1 w 26"/>
                    <a:gd name="T19" fmla="*/ 18 h 51"/>
                    <a:gd name="T20" fmla="*/ 1 w 26"/>
                    <a:gd name="T21" fmla="*/ 14 h 51"/>
                    <a:gd name="T22" fmla="*/ 3 w 26"/>
                    <a:gd name="T23" fmla="*/ 9 h 51"/>
                    <a:gd name="T24" fmla="*/ 5 w 26"/>
                    <a:gd name="T25" fmla="*/ 6 h 51"/>
                    <a:gd name="T26" fmla="*/ 8 w 26"/>
                    <a:gd name="T27" fmla="*/ 3 h 51"/>
                    <a:gd name="T28" fmla="*/ 10 w 26"/>
                    <a:gd name="T29" fmla="*/ 1 h 51"/>
                    <a:gd name="T30" fmla="*/ 11 w 26"/>
                    <a:gd name="T31" fmla="*/ 0 h 51"/>
                    <a:gd name="T32" fmla="*/ 15 w 26"/>
                    <a:gd name="T33" fmla="*/ 0 h 51"/>
                    <a:gd name="T34" fmla="*/ 16 w 26"/>
                    <a:gd name="T35" fmla="*/ 0 h 51"/>
                    <a:gd name="T36" fmla="*/ 18 w 26"/>
                    <a:gd name="T37" fmla="*/ 1 h 51"/>
                    <a:gd name="T38" fmla="*/ 20 w 26"/>
                    <a:gd name="T39" fmla="*/ 4 h 51"/>
                    <a:gd name="T40" fmla="*/ 21 w 26"/>
                    <a:gd name="T41" fmla="*/ 7 h 51"/>
                    <a:gd name="T42" fmla="*/ 23 w 26"/>
                    <a:gd name="T43" fmla="*/ 10 h 51"/>
                    <a:gd name="T44" fmla="*/ 23 w 26"/>
                    <a:gd name="T45" fmla="*/ 15 h 51"/>
                    <a:gd name="T46" fmla="*/ 25 w 26"/>
                    <a:gd name="T47" fmla="*/ 20 h 51"/>
                    <a:gd name="T48" fmla="*/ 23 w 26"/>
                    <a:gd name="T49" fmla="*/ 25 h 51"/>
                    <a:gd name="T50" fmla="*/ 23 w 26"/>
                    <a:gd name="T51" fmla="*/ 31 h 51"/>
                    <a:gd name="T52" fmla="*/ 21 w 26"/>
                    <a:gd name="T53" fmla="*/ 35 h 51"/>
                    <a:gd name="T54" fmla="*/ 21 w 26"/>
                    <a:gd name="T55" fmla="*/ 39 h 51"/>
                    <a:gd name="T56" fmla="*/ 20 w 26"/>
                    <a:gd name="T57" fmla="*/ 43 h 51"/>
                    <a:gd name="T58" fmla="*/ 16 w 26"/>
                    <a:gd name="T59" fmla="*/ 46 h 51"/>
                    <a:gd name="T60" fmla="*/ 15 w 26"/>
                    <a:gd name="T61" fmla="*/ 48 h 51"/>
                    <a:gd name="T62" fmla="*/ 13 w 26"/>
                    <a:gd name="T63" fmla="*/ 50 h 51"/>
                    <a:gd name="T64" fmla="*/ 10 w 26"/>
                    <a:gd name="T65" fmla="*/ 50 h 5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51"/>
                    <a:gd name="T101" fmla="*/ 26 w 26"/>
                    <a:gd name="T102" fmla="*/ 51 h 5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51">
                      <a:moveTo>
                        <a:pt x="10" y="50"/>
                      </a:moveTo>
                      <a:lnTo>
                        <a:pt x="8" y="50"/>
                      </a:lnTo>
                      <a:lnTo>
                        <a:pt x="6" y="48"/>
                      </a:lnTo>
                      <a:lnTo>
                        <a:pt x="5" y="45"/>
                      </a:lnTo>
                      <a:lnTo>
                        <a:pt x="3" y="42"/>
                      </a:lnTo>
                      <a:lnTo>
                        <a:pt x="1" y="37"/>
                      </a:lnTo>
                      <a:lnTo>
                        <a:pt x="1" y="34"/>
                      </a:lnTo>
                      <a:lnTo>
                        <a:pt x="0" y="29"/>
                      </a:lnTo>
                      <a:lnTo>
                        <a:pt x="1" y="23"/>
                      </a:lnTo>
                      <a:lnTo>
                        <a:pt x="1" y="18"/>
                      </a:lnTo>
                      <a:lnTo>
                        <a:pt x="1" y="14"/>
                      </a:lnTo>
                      <a:lnTo>
                        <a:pt x="3" y="9"/>
                      </a:lnTo>
                      <a:lnTo>
                        <a:pt x="5" y="6"/>
                      </a:lnTo>
                      <a:lnTo>
                        <a:pt x="8" y="3"/>
                      </a:lnTo>
                      <a:lnTo>
                        <a:pt x="10" y="1"/>
                      </a:lnTo>
                      <a:lnTo>
                        <a:pt x="11" y="0"/>
                      </a:lnTo>
                      <a:lnTo>
                        <a:pt x="15" y="0"/>
                      </a:lnTo>
                      <a:lnTo>
                        <a:pt x="16" y="0"/>
                      </a:lnTo>
                      <a:lnTo>
                        <a:pt x="18" y="1"/>
                      </a:lnTo>
                      <a:lnTo>
                        <a:pt x="20" y="4"/>
                      </a:lnTo>
                      <a:lnTo>
                        <a:pt x="21" y="7"/>
                      </a:lnTo>
                      <a:lnTo>
                        <a:pt x="23" y="10"/>
                      </a:lnTo>
                      <a:lnTo>
                        <a:pt x="23" y="15"/>
                      </a:lnTo>
                      <a:lnTo>
                        <a:pt x="25" y="20"/>
                      </a:lnTo>
                      <a:lnTo>
                        <a:pt x="23" y="25"/>
                      </a:lnTo>
                      <a:lnTo>
                        <a:pt x="23" y="31"/>
                      </a:lnTo>
                      <a:lnTo>
                        <a:pt x="21" y="35"/>
                      </a:lnTo>
                      <a:lnTo>
                        <a:pt x="21" y="39"/>
                      </a:lnTo>
                      <a:lnTo>
                        <a:pt x="20" y="43"/>
                      </a:lnTo>
                      <a:lnTo>
                        <a:pt x="16" y="46"/>
                      </a:lnTo>
                      <a:lnTo>
                        <a:pt x="15" y="48"/>
                      </a:lnTo>
                      <a:lnTo>
                        <a:pt x="13" y="50"/>
                      </a:lnTo>
                      <a:lnTo>
                        <a:pt x="10" y="50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6" name="Freeform 57"/>
                <p:cNvSpPr>
                  <a:spLocks/>
                </p:cNvSpPr>
                <p:nvPr/>
              </p:nvSpPr>
              <p:spPr bwMode="auto">
                <a:xfrm>
                  <a:off x="1018" y="2373"/>
                  <a:ext cx="26" cy="35"/>
                </a:xfrm>
                <a:custGeom>
                  <a:avLst/>
                  <a:gdLst>
                    <a:gd name="T0" fmla="*/ 9 w 26"/>
                    <a:gd name="T1" fmla="*/ 34 h 35"/>
                    <a:gd name="T2" fmla="*/ 6 w 26"/>
                    <a:gd name="T3" fmla="*/ 34 h 35"/>
                    <a:gd name="T4" fmla="*/ 3 w 26"/>
                    <a:gd name="T5" fmla="*/ 32 h 35"/>
                    <a:gd name="T6" fmla="*/ 3 w 26"/>
                    <a:gd name="T7" fmla="*/ 30 h 35"/>
                    <a:gd name="T8" fmla="*/ 0 w 26"/>
                    <a:gd name="T9" fmla="*/ 27 h 35"/>
                    <a:gd name="T10" fmla="*/ 0 w 26"/>
                    <a:gd name="T11" fmla="*/ 26 h 35"/>
                    <a:gd name="T12" fmla="*/ 0 w 26"/>
                    <a:gd name="T13" fmla="*/ 23 h 35"/>
                    <a:gd name="T14" fmla="*/ 0 w 26"/>
                    <a:gd name="T15" fmla="*/ 20 h 35"/>
                    <a:gd name="T16" fmla="*/ 0 w 26"/>
                    <a:gd name="T17" fmla="*/ 17 h 35"/>
                    <a:gd name="T18" fmla="*/ 0 w 26"/>
                    <a:gd name="T19" fmla="*/ 13 h 35"/>
                    <a:gd name="T20" fmla="*/ 0 w 26"/>
                    <a:gd name="T21" fmla="*/ 10 h 35"/>
                    <a:gd name="T22" fmla="*/ 3 w 26"/>
                    <a:gd name="T23" fmla="*/ 7 h 35"/>
                    <a:gd name="T24" fmla="*/ 3 w 26"/>
                    <a:gd name="T25" fmla="*/ 4 h 35"/>
                    <a:gd name="T26" fmla="*/ 6 w 26"/>
                    <a:gd name="T27" fmla="*/ 3 h 35"/>
                    <a:gd name="T28" fmla="*/ 9 w 26"/>
                    <a:gd name="T29" fmla="*/ 1 h 35"/>
                    <a:gd name="T30" fmla="*/ 9 w 26"/>
                    <a:gd name="T31" fmla="*/ 0 h 35"/>
                    <a:gd name="T32" fmla="*/ 12 w 26"/>
                    <a:gd name="T33" fmla="*/ 0 h 35"/>
                    <a:gd name="T34" fmla="*/ 15 w 26"/>
                    <a:gd name="T35" fmla="*/ 0 h 35"/>
                    <a:gd name="T36" fmla="*/ 18 w 26"/>
                    <a:gd name="T37" fmla="*/ 1 h 35"/>
                    <a:gd name="T38" fmla="*/ 18 w 26"/>
                    <a:gd name="T39" fmla="*/ 3 h 35"/>
                    <a:gd name="T40" fmla="*/ 21 w 26"/>
                    <a:gd name="T41" fmla="*/ 6 h 35"/>
                    <a:gd name="T42" fmla="*/ 21 w 26"/>
                    <a:gd name="T43" fmla="*/ 7 h 35"/>
                    <a:gd name="T44" fmla="*/ 21 w 26"/>
                    <a:gd name="T45" fmla="*/ 10 h 35"/>
                    <a:gd name="T46" fmla="*/ 25 w 26"/>
                    <a:gd name="T47" fmla="*/ 13 h 35"/>
                    <a:gd name="T48" fmla="*/ 25 w 26"/>
                    <a:gd name="T49" fmla="*/ 17 h 35"/>
                    <a:gd name="T50" fmla="*/ 21 w 26"/>
                    <a:gd name="T51" fmla="*/ 21 h 35"/>
                    <a:gd name="T52" fmla="*/ 21 w 26"/>
                    <a:gd name="T53" fmla="*/ 24 h 35"/>
                    <a:gd name="T54" fmla="*/ 18 w 26"/>
                    <a:gd name="T55" fmla="*/ 26 h 35"/>
                    <a:gd name="T56" fmla="*/ 18 w 26"/>
                    <a:gd name="T57" fmla="*/ 29 h 35"/>
                    <a:gd name="T58" fmla="*/ 15 w 26"/>
                    <a:gd name="T59" fmla="*/ 30 h 35"/>
                    <a:gd name="T60" fmla="*/ 15 w 26"/>
                    <a:gd name="T61" fmla="*/ 32 h 35"/>
                    <a:gd name="T62" fmla="*/ 12 w 26"/>
                    <a:gd name="T63" fmla="*/ 34 h 35"/>
                    <a:gd name="T64" fmla="*/ 9 w 26"/>
                    <a:gd name="T65" fmla="*/ 34 h 3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35"/>
                    <a:gd name="T101" fmla="*/ 26 w 26"/>
                    <a:gd name="T102" fmla="*/ 35 h 3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35">
                      <a:moveTo>
                        <a:pt x="9" y="34"/>
                      </a:moveTo>
                      <a:lnTo>
                        <a:pt x="6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0" y="27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3" y="7"/>
                      </a:lnTo>
                      <a:lnTo>
                        <a:pt x="3" y="4"/>
                      </a:lnTo>
                      <a:lnTo>
                        <a:pt x="6" y="3"/>
                      </a:lnTo>
                      <a:lnTo>
                        <a:pt x="9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5" y="0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21" y="6"/>
                      </a:lnTo>
                      <a:lnTo>
                        <a:pt x="21" y="7"/>
                      </a:lnTo>
                      <a:lnTo>
                        <a:pt x="21" y="10"/>
                      </a:lnTo>
                      <a:lnTo>
                        <a:pt x="25" y="13"/>
                      </a:lnTo>
                      <a:lnTo>
                        <a:pt x="25" y="17"/>
                      </a:lnTo>
                      <a:lnTo>
                        <a:pt x="21" y="21"/>
                      </a:lnTo>
                      <a:lnTo>
                        <a:pt x="21" y="24"/>
                      </a:lnTo>
                      <a:lnTo>
                        <a:pt x="18" y="26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5" y="32"/>
                      </a:lnTo>
                      <a:lnTo>
                        <a:pt x="12" y="34"/>
                      </a:lnTo>
                      <a:lnTo>
                        <a:pt x="9" y="34"/>
                      </a:lnTo>
                    </a:path>
                  </a:pathLst>
                </a:custGeom>
                <a:solidFill>
                  <a:srgbClr val="B2B2B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7" name="Freeform 58"/>
                <p:cNvSpPr>
                  <a:spLocks/>
                </p:cNvSpPr>
                <p:nvPr/>
              </p:nvSpPr>
              <p:spPr bwMode="auto">
                <a:xfrm>
                  <a:off x="1055" y="2308"/>
                  <a:ext cx="31" cy="52"/>
                </a:xfrm>
                <a:custGeom>
                  <a:avLst/>
                  <a:gdLst>
                    <a:gd name="T0" fmla="*/ 0 w 31"/>
                    <a:gd name="T1" fmla="*/ 24 h 52"/>
                    <a:gd name="T2" fmla="*/ 0 w 31"/>
                    <a:gd name="T3" fmla="*/ 18 h 52"/>
                    <a:gd name="T4" fmla="*/ 1 w 31"/>
                    <a:gd name="T5" fmla="*/ 13 h 52"/>
                    <a:gd name="T6" fmla="*/ 3 w 31"/>
                    <a:gd name="T7" fmla="*/ 10 h 52"/>
                    <a:gd name="T8" fmla="*/ 4 w 31"/>
                    <a:gd name="T9" fmla="*/ 6 h 52"/>
                    <a:gd name="T10" fmla="*/ 6 w 31"/>
                    <a:gd name="T11" fmla="*/ 3 h 52"/>
                    <a:gd name="T12" fmla="*/ 7 w 31"/>
                    <a:gd name="T13" fmla="*/ 1 h 52"/>
                    <a:gd name="T14" fmla="*/ 11 w 31"/>
                    <a:gd name="T15" fmla="*/ 0 h 52"/>
                    <a:gd name="T16" fmla="*/ 12 w 31"/>
                    <a:gd name="T17" fmla="*/ 0 h 52"/>
                    <a:gd name="T18" fmla="*/ 23 w 31"/>
                    <a:gd name="T19" fmla="*/ 1 h 52"/>
                    <a:gd name="T20" fmla="*/ 22 w 31"/>
                    <a:gd name="T21" fmla="*/ 1 h 52"/>
                    <a:gd name="T22" fmla="*/ 25 w 31"/>
                    <a:gd name="T23" fmla="*/ 3 h 52"/>
                    <a:gd name="T24" fmla="*/ 25 w 31"/>
                    <a:gd name="T25" fmla="*/ 6 h 52"/>
                    <a:gd name="T26" fmla="*/ 26 w 31"/>
                    <a:gd name="T27" fmla="*/ 7 h 52"/>
                    <a:gd name="T28" fmla="*/ 28 w 31"/>
                    <a:gd name="T29" fmla="*/ 10 h 52"/>
                    <a:gd name="T30" fmla="*/ 28 w 31"/>
                    <a:gd name="T31" fmla="*/ 15 h 52"/>
                    <a:gd name="T32" fmla="*/ 30 w 31"/>
                    <a:gd name="T33" fmla="*/ 18 h 52"/>
                    <a:gd name="T34" fmla="*/ 30 w 31"/>
                    <a:gd name="T35" fmla="*/ 23 h 52"/>
                    <a:gd name="T36" fmla="*/ 30 w 31"/>
                    <a:gd name="T37" fmla="*/ 27 h 52"/>
                    <a:gd name="T38" fmla="*/ 28 w 31"/>
                    <a:gd name="T39" fmla="*/ 32 h 52"/>
                    <a:gd name="T40" fmla="*/ 28 w 31"/>
                    <a:gd name="T41" fmla="*/ 37 h 52"/>
                    <a:gd name="T42" fmla="*/ 26 w 31"/>
                    <a:gd name="T43" fmla="*/ 41 h 52"/>
                    <a:gd name="T44" fmla="*/ 25 w 31"/>
                    <a:gd name="T45" fmla="*/ 44 h 52"/>
                    <a:gd name="T46" fmla="*/ 23 w 31"/>
                    <a:gd name="T47" fmla="*/ 47 h 52"/>
                    <a:gd name="T48" fmla="*/ 20 w 31"/>
                    <a:gd name="T49" fmla="*/ 49 h 52"/>
                    <a:gd name="T50" fmla="*/ 18 w 31"/>
                    <a:gd name="T51" fmla="*/ 51 h 52"/>
                    <a:gd name="T52" fmla="*/ 17 w 31"/>
                    <a:gd name="T53" fmla="*/ 51 h 52"/>
                    <a:gd name="T54" fmla="*/ 17 w 31"/>
                    <a:gd name="T55" fmla="*/ 51 h 52"/>
                    <a:gd name="T56" fmla="*/ 15 w 31"/>
                    <a:gd name="T57" fmla="*/ 51 h 52"/>
                    <a:gd name="T58" fmla="*/ 15 w 31"/>
                    <a:gd name="T59" fmla="*/ 51 h 52"/>
                    <a:gd name="T60" fmla="*/ 15 w 31"/>
                    <a:gd name="T61" fmla="*/ 51 h 52"/>
                    <a:gd name="T62" fmla="*/ 15 w 31"/>
                    <a:gd name="T63" fmla="*/ 51 h 52"/>
                    <a:gd name="T64" fmla="*/ 15 w 31"/>
                    <a:gd name="T65" fmla="*/ 51 h 52"/>
                    <a:gd name="T66" fmla="*/ 15 w 31"/>
                    <a:gd name="T67" fmla="*/ 51 h 52"/>
                    <a:gd name="T68" fmla="*/ 15 w 31"/>
                    <a:gd name="T69" fmla="*/ 51 h 52"/>
                    <a:gd name="T70" fmla="*/ 9 w 31"/>
                    <a:gd name="T71" fmla="*/ 49 h 52"/>
                    <a:gd name="T72" fmla="*/ 6 w 31"/>
                    <a:gd name="T73" fmla="*/ 49 h 52"/>
                    <a:gd name="T74" fmla="*/ 4 w 31"/>
                    <a:gd name="T75" fmla="*/ 47 h 52"/>
                    <a:gd name="T76" fmla="*/ 3 w 31"/>
                    <a:gd name="T77" fmla="*/ 44 h 52"/>
                    <a:gd name="T78" fmla="*/ 1 w 31"/>
                    <a:gd name="T79" fmla="*/ 41 h 52"/>
                    <a:gd name="T80" fmla="*/ 1 w 31"/>
                    <a:gd name="T81" fmla="*/ 38 h 52"/>
                    <a:gd name="T82" fmla="*/ 0 w 31"/>
                    <a:gd name="T83" fmla="*/ 34 h 52"/>
                    <a:gd name="T84" fmla="*/ 0 w 31"/>
                    <a:gd name="T85" fmla="*/ 29 h 52"/>
                    <a:gd name="T86" fmla="*/ 0 w 31"/>
                    <a:gd name="T87" fmla="*/ 24 h 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"/>
                    <a:gd name="T133" fmla="*/ 0 h 52"/>
                    <a:gd name="T134" fmla="*/ 31 w 31"/>
                    <a:gd name="T135" fmla="*/ 52 h 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" h="52">
                      <a:moveTo>
                        <a:pt x="0" y="24"/>
                      </a:move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3" y="10"/>
                      </a:lnTo>
                      <a:lnTo>
                        <a:pt x="4" y="6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11" y="0"/>
                      </a:lnTo>
                      <a:lnTo>
                        <a:pt x="12" y="0"/>
                      </a:lnTo>
                      <a:lnTo>
                        <a:pt x="23" y="1"/>
                      </a:lnTo>
                      <a:lnTo>
                        <a:pt x="22" y="1"/>
                      </a:lnTo>
                      <a:lnTo>
                        <a:pt x="25" y="3"/>
                      </a:lnTo>
                      <a:lnTo>
                        <a:pt x="25" y="6"/>
                      </a:lnTo>
                      <a:lnTo>
                        <a:pt x="26" y="7"/>
                      </a:lnTo>
                      <a:lnTo>
                        <a:pt x="28" y="10"/>
                      </a:lnTo>
                      <a:lnTo>
                        <a:pt x="28" y="15"/>
                      </a:lnTo>
                      <a:lnTo>
                        <a:pt x="30" y="18"/>
                      </a:lnTo>
                      <a:lnTo>
                        <a:pt x="30" y="23"/>
                      </a:lnTo>
                      <a:lnTo>
                        <a:pt x="30" y="27"/>
                      </a:lnTo>
                      <a:lnTo>
                        <a:pt x="28" y="32"/>
                      </a:lnTo>
                      <a:lnTo>
                        <a:pt x="28" y="37"/>
                      </a:lnTo>
                      <a:lnTo>
                        <a:pt x="26" y="41"/>
                      </a:lnTo>
                      <a:lnTo>
                        <a:pt x="25" y="44"/>
                      </a:lnTo>
                      <a:lnTo>
                        <a:pt x="23" y="47"/>
                      </a:lnTo>
                      <a:lnTo>
                        <a:pt x="20" y="49"/>
                      </a:lnTo>
                      <a:lnTo>
                        <a:pt x="18" y="51"/>
                      </a:lnTo>
                      <a:lnTo>
                        <a:pt x="17" y="51"/>
                      </a:lnTo>
                      <a:lnTo>
                        <a:pt x="15" y="51"/>
                      </a:lnTo>
                      <a:lnTo>
                        <a:pt x="9" y="49"/>
                      </a:lnTo>
                      <a:lnTo>
                        <a:pt x="6" y="49"/>
                      </a:lnTo>
                      <a:lnTo>
                        <a:pt x="4" y="47"/>
                      </a:lnTo>
                      <a:lnTo>
                        <a:pt x="3" y="44"/>
                      </a:lnTo>
                      <a:lnTo>
                        <a:pt x="1" y="41"/>
                      </a:lnTo>
                      <a:lnTo>
                        <a:pt x="1" y="38"/>
                      </a:lnTo>
                      <a:lnTo>
                        <a:pt x="0" y="34"/>
                      </a:lnTo>
                      <a:lnTo>
                        <a:pt x="0" y="29"/>
                      </a:lnTo>
                      <a:lnTo>
                        <a:pt x="0" y="24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8" name="Freeform 59"/>
                <p:cNvSpPr>
                  <a:spLocks/>
                </p:cNvSpPr>
                <p:nvPr/>
              </p:nvSpPr>
              <p:spPr bwMode="auto">
                <a:xfrm>
                  <a:off x="1065" y="2308"/>
                  <a:ext cx="26" cy="52"/>
                </a:xfrm>
                <a:custGeom>
                  <a:avLst/>
                  <a:gdLst>
                    <a:gd name="T0" fmla="*/ 10 w 26"/>
                    <a:gd name="T1" fmla="*/ 51 h 52"/>
                    <a:gd name="T2" fmla="*/ 7 w 26"/>
                    <a:gd name="T3" fmla="*/ 49 h 52"/>
                    <a:gd name="T4" fmla="*/ 5 w 26"/>
                    <a:gd name="T5" fmla="*/ 47 h 52"/>
                    <a:gd name="T6" fmla="*/ 3 w 26"/>
                    <a:gd name="T7" fmla="*/ 46 h 52"/>
                    <a:gd name="T8" fmla="*/ 1 w 26"/>
                    <a:gd name="T9" fmla="*/ 43 h 52"/>
                    <a:gd name="T10" fmla="*/ 0 w 26"/>
                    <a:gd name="T11" fmla="*/ 38 h 52"/>
                    <a:gd name="T12" fmla="*/ 0 w 26"/>
                    <a:gd name="T13" fmla="*/ 34 h 52"/>
                    <a:gd name="T14" fmla="*/ 0 w 26"/>
                    <a:gd name="T15" fmla="*/ 29 h 52"/>
                    <a:gd name="T16" fmla="*/ 0 w 26"/>
                    <a:gd name="T17" fmla="*/ 24 h 52"/>
                    <a:gd name="T18" fmla="*/ 0 w 26"/>
                    <a:gd name="T19" fmla="*/ 20 h 52"/>
                    <a:gd name="T20" fmla="*/ 1 w 26"/>
                    <a:gd name="T21" fmla="*/ 15 h 52"/>
                    <a:gd name="T22" fmla="*/ 3 w 26"/>
                    <a:gd name="T23" fmla="*/ 10 h 52"/>
                    <a:gd name="T24" fmla="*/ 5 w 26"/>
                    <a:gd name="T25" fmla="*/ 7 h 52"/>
                    <a:gd name="T26" fmla="*/ 7 w 26"/>
                    <a:gd name="T27" fmla="*/ 4 h 52"/>
                    <a:gd name="T28" fmla="*/ 8 w 26"/>
                    <a:gd name="T29" fmla="*/ 3 h 52"/>
                    <a:gd name="T30" fmla="*/ 12 w 26"/>
                    <a:gd name="T31" fmla="*/ 1 h 52"/>
                    <a:gd name="T32" fmla="*/ 14 w 26"/>
                    <a:gd name="T33" fmla="*/ 0 h 52"/>
                    <a:gd name="T34" fmla="*/ 16 w 26"/>
                    <a:gd name="T35" fmla="*/ 1 h 52"/>
                    <a:gd name="T36" fmla="*/ 19 w 26"/>
                    <a:gd name="T37" fmla="*/ 3 h 52"/>
                    <a:gd name="T38" fmla="*/ 21 w 26"/>
                    <a:gd name="T39" fmla="*/ 4 h 52"/>
                    <a:gd name="T40" fmla="*/ 21 w 26"/>
                    <a:gd name="T41" fmla="*/ 9 h 52"/>
                    <a:gd name="T42" fmla="*/ 23 w 26"/>
                    <a:gd name="T43" fmla="*/ 12 h 52"/>
                    <a:gd name="T44" fmla="*/ 25 w 26"/>
                    <a:gd name="T45" fmla="*/ 17 h 52"/>
                    <a:gd name="T46" fmla="*/ 25 w 26"/>
                    <a:gd name="T47" fmla="*/ 21 h 52"/>
                    <a:gd name="T48" fmla="*/ 25 w 26"/>
                    <a:gd name="T49" fmla="*/ 26 h 52"/>
                    <a:gd name="T50" fmla="*/ 23 w 26"/>
                    <a:gd name="T51" fmla="*/ 30 h 52"/>
                    <a:gd name="T52" fmla="*/ 23 w 26"/>
                    <a:gd name="T53" fmla="*/ 35 h 52"/>
                    <a:gd name="T54" fmla="*/ 21 w 26"/>
                    <a:gd name="T55" fmla="*/ 40 h 52"/>
                    <a:gd name="T56" fmla="*/ 19 w 26"/>
                    <a:gd name="T57" fmla="*/ 43 h 52"/>
                    <a:gd name="T58" fmla="*/ 17 w 26"/>
                    <a:gd name="T59" fmla="*/ 46 h 52"/>
                    <a:gd name="T60" fmla="*/ 14 w 26"/>
                    <a:gd name="T61" fmla="*/ 49 h 52"/>
                    <a:gd name="T62" fmla="*/ 12 w 26"/>
                    <a:gd name="T63" fmla="*/ 51 h 52"/>
                    <a:gd name="T64" fmla="*/ 10 w 26"/>
                    <a:gd name="T65" fmla="*/ 51 h 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52"/>
                    <a:gd name="T101" fmla="*/ 26 w 26"/>
                    <a:gd name="T102" fmla="*/ 52 h 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52">
                      <a:moveTo>
                        <a:pt x="10" y="51"/>
                      </a:moveTo>
                      <a:lnTo>
                        <a:pt x="7" y="49"/>
                      </a:lnTo>
                      <a:lnTo>
                        <a:pt x="5" y="47"/>
                      </a:lnTo>
                      <a:lnTo>
                        <a:pt x="3" y="46"/>
                      </a:lnTo>
                      <a:lnTo>
                        <a:pt x="1" y="43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29"/>
                      </a:lnTo>
                      <a:lnTo>
                        <a:pt x="0" y="24"/>
                      </a:lnTo>
                      <a:lnTo>
                        <a:pt x="0" y="20"/>
                      </a:lnTo>
                      <a:lnTo>
                        <a:pt x="1" y="15"/>
                      </a:lnTo>
                      <a:lnTo>
                        <a:pt x="3" y="10"/>
                      </a:lnTo>
                      <a:lnTo>
                        <a:pt x="5" y="7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12" y="1"/>
                      </a:lnTo>
                      <a:lnTo>
                        <a:pt x="14" y="0"/>
                      </a:lnTo>
                      <a:lnTo>
                        <a:pt x="16" y="1"/>
                      </a:lnTo>
                      <a:lnTo>
                        <a:pt x="19" y="3"/>
                      </a:lnTo>
                      <a:lnTo>
                        <a:pt x="21" y="4"/>
                      </a:lnTo>
                      <a:lnTo>
                        <a:pt x="21" y="9"/>
                      </a:lnTo>
                      <a:lnTo>
                        <a:pt x="23" y="12"/>
                      </a:lnTo>
                      <a:lnTo>
                        <a:pt x="25" y="17"/>
                      </a:lnTo>
                      <a:lnTo>
                        <a:pt x="25" y="21"/>
                      </a:lnTo>
                      <a:lnTo>
                        <a:pt x="25" y="26"/>
                      </a:lnTo>
                      <a:lnTo>
                        <a:pt x="23" y="30"/>
                      </a:lnTo>
                      <a:lnTo>
                        <a:pt x="23" y="35"/>
                      </a:lnTo>
                      <a:lnTo>
                        <a:pt x="21" y="40"/>
                      </a:lnTo>
                      <a:lnTo>
                        <a:pt x="19" y="43"/>
                      </a:lnTo>
                      <a:lnTo>
                        <a:pt x="17" y="46"/>
                      </a:lnTo>
                      <a:lnTo>
                        <a:pt x="14" y="49"/>
                      </a:lnTo>
                      <a:lnTo>
                        <a:pt x="12" y="51"/>
                      </a:lnTo>
                      <a:lnTo>
                        <a:pt x="10" y="51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9" name="Freeform 60"/>
                <p:cNvSpPr>
                  <a:spLocks/>
                </p:cNvSpPr>
                <p:nvPr/>
              </p:nvSpPr>
              <p:spPr bwMode="auto">
                <a:xfrm>
                  <a:off x="1069" y="2317"/>
                  <a:ext cx="26" cy="35"/>
                </a:xfrm>
                <a:custGeom>
                  <a:avLst/>
                  <a:gdLst>
                    <a:gd name="T0" fmla="*/ 9 w 26"/>
                    <a:gd name="T1" fmla="*/ 34 h 35"/>
                    <a:gd name="T2" fmla="*/ 6 w 26"/>
                    <a:gd name="T3" fmla="*/ 32 h 35"/>
                    <a:gd name="T4" fmla="*/ 6 w 26"/>
                    <a:gd name="T5" fmla="*/ 32 h 35"/>
                    <a:gd name="T6" fmla="*/ 3 w 26"/>
                    <a:gd name="T7" fmla="*/ 30 h 35"/>
                    <a:gd name="T8" fmla="*/ 3 w 26"/>
                    <a:gd name="T9" fmla="*/ 27 h 35"/>
                    <a:gd name="T10" fmla="*/ 0 w 26"/>
                    <a:gd name="T11" fmla="*/ 26 h 35"/>
                    <a:gd name="T12" fmla="*/ 0 w 26"/>
                    <a:gd name="T13" fmla="*/ 23 h 35"/>
                    <a:gd name="T14" fmla="*/ 0 w 26"/>
                    <a:gd name="T15" fmla="*/ 20 h 35"/>
                    <a:gd name="T16" fmla="*/ 0 w 26"/>
                    <a:gd name="T17" fmla="*/ 15 h 35"/>
                    <a:gd name="T18" fmla="*/ 0 w 26"/>
                    <a:gd name="T19" fmla="*/ 12 h 35"/>
                    <a:gd name="T20" fmla="*/ 3 w 26"/>
                    <a:gd name="T21" fmla="*/ 9 h 35"/>
                    <a:gd name="T22" fmla="*/ 3 w 26"/>
                    <a:gd name="T23" fmla="*/ 7 h 35"/>
                    <a:gd name="T24" fmla="*/ 6 w 26"/>
                    <a:gd name="T25" fmla="*/ 4 h 35"/>
                    <a:gd name="T26" fmla="*/ 6 w 26"/>
                    <a:gd name="T27" fmla="*/ 3 h 35"/>
                    <a:gd name="T28" fmla="*/ 9 w 26"/>
                    <a:gd name="T29" fmla="*/ 1 h 35"/>
                    <a:gd name="T30" fmla="*/ 12 w 26"/>
                    <a:gd name="T31" fmla="*/ 0 h 35"/>
                    <a:gd name="T32" fmla="*/ 15 w 26"/>
                    <a:gd name="T33" fmla="*/ 0 h 35"/>
                    <a:gd name="T34" fmla="*/ 15 w 26"/>
                    <a:gd name="T35" fmla="*/ 0 h 35"/>
                    <a:gd name="T36" fmla="*/ 18 w 26"/>
                    <a:gd name="T37" fmla="*/ 1 h 35"/>
                    <a:gd name="T38" fmla="*/ 21 w 26"/>
                    <a:gd name="T39" fmla="*/ 3 h 35"/>
                    <a:gd name="T40" fmla="*/ 21 w 26"/>
                    <a:gd name="T41" fmla="*/ 4 h 35"/>
                    <a:gd name="T42" fmla="*/ 25 w 26"/>
                    <a:gd name="T43" fmla="*/ 7 h 35"/>
                    <a:gd name="T44" fmla="*/ 25 w 26"/>
                    <a:gd name="T45" fmla="*/ 10 h 35"/>
                    <a:gd name="T46" fmla="*/ 25 w 26"/>
                    <a:gd name="T47" fmla="*/ 13 h 35"/>
                    <a:gd name="T48" fmla="*/ 25 w 26"/>
                    <a:gd name="T49" fmla="*/ 17 h 35"/>
                    <a:gd name="T50" fmla="*/ 25 w 26"/>
                    <a:gd name="T51" fmla="*/ 20 h 35"/>
                    <a:gd name="T52" fmla="*/ 21 w 26"/>
                    <a:gd name="T53" fmla="*/ 23 h 35"/>
                    <a:gd name="T54" fmla="*/ 21 w 26"/>
                    <a:gd name="T55" fmla="*/ 26 h 35"/>
                    <a:gd name="T56" fmla="*/ 18 w 26"/>
                    <a:gd name="T57" fmla="*/ 29 h 35"/>
                    <a:gd name="T58" fmla="*/ 18 w 26"/>
                    <a:gd name="T59" fmla="*/ 30 h 35"/>
                    <a:gd name="T60" fmla="*/ 15 w 26"/>
                    <a:gd name="T61" fmla="*/ 32 h 35"/>
                    <a:gd name="T62" fmla="*/ 12 w 26"/>
                    <a:gd name="T63" fmla="*/ 34 h 35"/>
                    <a:gd name="T64" fmla="*/ 9 w 26"/>
                    <a:gd name="T65" fmla="*/ 34 h 3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35"/>
                    <a:gd name="T101" fmla="*/ 26 w 26"/>
                    <a:gd name="T102" fmla="*/ 35 h 3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35">
                      <a:moveTo>
                        <a:pt x="9" y="34"/>
                      </a:moveTo>
                      <a:lnTo>
                        <a:pt x="6" y="32"/>
                      </a:lnTo>
                      <a:lnTo>
                        <a:pt x="3" y="30"/>
                      </a:lnTo>
                      <a:lnTo>
                        <a:pt x="3" y="27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0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3" y="9"/>
                      </a:lnTo>
                      <a:lnTo>
                        <a:pt x="3" y="7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9" y="1"/>
                      </a:lnTo>
                      <a:lnTo>
                        <a:pt x="12" y="0"/>
                      </a:lnTo>
                      <a:lnTo>
                        <a:pt x="15" y="0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1" y="4"/>
                      </a:lnTo>
                      <a:lnTo>
                        <a:pt x="25" y="7"/>
                      </a:lnTo>
                      <a:lnTo>
                        <a:pt x="25" y="10"/>
                      </a:lnTo>
                      <a:lnTo>
                        <a:pt x="25" y="13"/>
                      </a:lnTo>
                      <a:lnTo>
                        <a:pt x="25" y="17"/>
                      </a:lnTo>
                      <a:lnTo>
                        <a:pt x="25" y="20"/>
                      </a:lnTo>
                      <a:lnTo>
                        <a:pt x="21" y="23"/>
                      </a:lnTo>
                      <a:lnTo>
                        <a:pt x="21" y="26"/>
                      </a:lnTo>
                      <a:lnTo>
                        <a:pt x="18" y="29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12" y="34"/>
                      </a:lnTo>
                      <a:lnTo>
                        <a:pt x="9" y="34"/>
                      </a:lnTo>
                    </a:path>
                  </a:pathLst>
                </a:custGeom>
                <a:solidFill>
                  <a:srgbClr val="B2B2B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Freeform 61"/>
                <p:cNvSpPr>
                  <a:spLocks/>
                </p:cNvSpPr>
                <p:nvPr/>
              </p:nvSpPr>
              <p:spPr bwMode="auto">
                <a:xfrm>
                  <a:off x="982" y="2382"/>
                  <a:ext cx="31" cy="54"/>
                </a:xfrm>
                <a:custGeom>
                  <a:avLst/>
                  <a:gdLst>
                    <a:gd name="T0" fmla="*/ 0 w 31"/>
                    <a:gd name="T1" fmla="*/ 24 h 54"/>
                    <a:gd name="T2" fmla="*/ 0 w 31"/>
                    <a:gd name="T3" fmla="*/ 20 h 54"/>
                    <a:gd name="T4" fmla="*/ 1 w 31"/>
                    <a:gd name="T5" fmla="*/ 15 h 54"/>
                    <a:gd name="T6" fmla="*/ 3 w 31"/>
                    <a:gd name="T7" fmla="*/ 10 h 54"/>
                    <a:gd name="T8" fmla="*/ 4 w 31"/>
                    <a:gd name="T9" fmla="*/ 7 h 54"/>
                    <a:gd name="T10" fmla="*/ 6 w 31"/>
                    <a:gd name="T11" fmla="*/ 4 h 54"/>
                    <a:gd name="T12" fmla="*/ 7 w 31"/>
                    <a:gd name="T13" fmla="*/ 1 h 54"/>
                    <a:gd name="T14" fmla="*/ 11 w 31"/>
                    <a:gd name="T15" fmla="*/ 1 h 54"/>
                    <a:gd name="T16" fmla="*/ 12 w 31"/>
                    <a:gd name="T17" fmla="*/ 0 h 54"/>
                    <a:gd name="T18" fmla="*/ 22 w 31"/>
                    <a:gd name="T19" fmla="*/ 1 h 54"/>
                    <a:gd name="T20" fmla="*/ 22 w 31"/>
                    <a:gd name="T21" fmla="*/ 3 h 54"/>
                    <a:gd name="T22" fmla="*/ 23 w 31"/>
                    <a:gd name="T23" fmla="*/ 4 h 54"/>
                    <a:gd name="T24" fmla="*/ 25 w 31"/>
                    <a:gd name="T25" fmla="*/ 6 h 54"/>
                    <a:gd name="T26" fmla="*/ 26 w 31"/>
                    <a:gd name="T27" fmla="*/ 9 h 54"/>
                    <a:gd name="T28" fmla="*/ 28 w 31"/>
                    <a:gd name="T29" fmla="*/ 12 h 54"/>
                    <a:gd name="T30" fmla="*/ 28 w 31"/>
                    <a:gd name="T31" fmla="*/ 15 h 54"/>
                    <a:gd name="T32" fmla="*/ 30 w 31"/>
                    <a:gd name="T33" fmla="*/ 20 h 54"/>
                    <a:gd name="T34" fmla="*/ 30 w 31"/>
                    <a:gd name="T35" fmla="*/ 23 h 54"/>
                    <a:gd name="T36" fmla="*/ 30 w 31"/>
                    <a:gd name="T37" fmla="*/ 28 h 54"/>
                    <a:gd name="T38" fmla="*/ 28 w 31"/>
                    <a:gd name="T39" fmla="*/ 32 h 54"/>
                    <a:gd name="T40" fmla="*/ 28 w 31"/>
                    <a:gd name="T41" fmla="*/ 37 h 54"/>
                    <a:gd name="T42" fmla="*/ 26 w 31"/>
                    <a:gd name="T43" fmla="*/ 42 h 54"/>
                    <a:gd name="T44" fmla="*/ 25 w 31"/>
                    <a:gd name="T45" fmla="*/ 45 h 54"/>
                    <a:gd name="T46" fmla="*/ 23 w 31"/>
                    <a:gd name="T47" fmla="*/ 48 h 54"/>
                    <a:gd name="T48" fmla="*/ 20 w 31"/>
                    <a:gd name="T49" fmla="*/ 51 h 54"/>
                    <a:gd name="T50" fmla="*/ 18 w 31"/>
                    <a:gd name="T51" fmla="*/ 53 h 54"/>
                    <a:gd name="T52" fmla="*/ 17 w 31"/>
                    <a:gd name="T53" fmla="*/ 53 h 54"/>
                    <a:gd name="T54" fmla="*/ 15 w 31"/>
                    <a:gd name="T55" fmla="*/ 53 h 54"/>
                    <a:gd name="T56" fmla="*/ 15 w 31"/>
                    <a:gd name="T57" fmla="*/ 53 h 54"/>
                    <a:gd name="T58" fmla="*/ 15 w 31"/>
                    <a:gd name="T59" fmla="*/ 53 h 54"/>
                    <a:gd name="T60" fmla="*/ 15 w 31"/>
                    <a:gd name="T61" fmla="*/ 53 h 54"/>
                    <a:gd name="T62" fmla="*/ 15 w 31"/>
                    <a:gd name="T63" fmla="*/ 53 h 54"/>
                    <a:gd name="T64" fmla="*/ 15 w 31"/>
                    <a:gd name="T65" fmla="*/ 53 h 54"/>
                    <a:gd name="T66" fmla="*/ 15 w 31"/>
                    <a:gd name="T67" fmla="*/ 53 h 54"/>
                    <a:gd name="T68" fmla="*/ 15 w 31"/>
                    <a:gd name="T69" fmla="*/ 53 h 54"/>
                    <a:gd name="T70" fmla="*/ 9 w 31"/>
                    <a:gd name="T71" fmla="*/ 51 h 54"/>
                    <a:gd name="T72" fmla="*/ 6 w 31"/>
                    <a:gd name="T73" fmla="*/ 49 h 54"/>
                    <a:gd name="T74" fmla="*/ 4 w 31"/>
                    <a:gd name="T75" fmla="*/ 48 h 54"/>
                    <a:gd name="T76" fmla="*/ 3 w 31"/>
                    <a:gd name="T77" fmla="*/ 46 h 54"/>
                    <a:gd name="T78" fmla="*/ 1 w 31"/>
                    <a:gd name="T79" fmla="*/ 43 h 54"/>
                    <a:gd name="T80" fmla="*/ 0 w 31"/>
                    <a:gd name="T81" fmla="*/ 38 h 54"/>
                    <a:gd name="T82" fmla="*/ 0 w 31"/>
                    <a:gd name="T83" fmla="*/ 34 h 54"/>
                    <a:gd name="T84" fmla="*/ 0 w 31"/>
                    <a:gd name="T85" fmla="*/ 29 h 54"/>
                    <a:gd name="T86" fmla="*/ 0 w 31"/>
                    <a:gd name="T87" fmla="*/ 24 h 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"/>
                    <a:gd name="T133" fmla="*/ 0 h 54"/>
                    <a:gd name="T134" fmla="*/ 31 w 31"/>
                    <a:gd name="T135" fmla="*/ 54 h 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" h="54">
                      <a:moveTo>
                        <a:pt x="0" y="24"/>
                      </a:moveTo>
                      <a:lnTo>
                        <a:pt x="0" y="20"/>
                      </a:lnTo>
                      <a:lnTo>
                        <a:pt x="1" y="15"/>
                      </a:lnTo>
                      <a:lnTo>
                        <a:pt x="3" y="10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11" y="1"/>
                      </a:lnTo>
                      <a:lnTo>
                        <a:pt x="12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3" y="4"/>
                      </a:lnTo>
                      <a:lnTo>
                        <a:pt x="25" y="6"/>
                      </a:lnTo>
                      <a:lnTo>
                        <a:pt x="26" y="9"/>
                      </a:lnTo>
                      <a:lnTo>
                        <a:pt x="28" y="12"/>
                      </a:lnTo>
                      <a:lnTo>
                        <a:pt x="28" y="15"/>
                      </a:lnTo>
                      <a:lnTo>
                        <a:pt x="30" y="20"/>
                      </a:lnTo>
                      <a:lnTo>
                        <a:pt x="30" y="23"/>
                      </a:lnTo>
                      <a:lnTo>
                        <a:pt x="30" y="28"/>
                      </a:lnTo>
                      <a:lnTo>
                        <a:pt x="28" y="32"/>
                      </a:lnTo>
                      <a:lnTo>
                        <a:pt x="28" y="37"/>
                      </a:lnTo>
                      <a:lnTo>
                        <a:pt x="26" y="42"/>
                      </a:lnTo>
                      <a:lnTo>
                        <a:pt x="25" y="45"/>
                      </a:lnTo>
                      <a:lnTo>
                        <a:pt x="23" y="48"/>
                      </a:lnTo>
                      <a:lnTo>
                        <a:pt x="20" y="51"/>
                      </a:lnTo>
                      <a:lnTo>
                        <a:pt x="18" y="53"/>
                      </a:lnTo>
                      <a:lnTo>
                        <a:pt x="17" y="53"/>
                      </a:lnTo>
                      <a:lnTo>
                        <a:pt x="15" y="53"/>
                      </a:lnTo>
                      <a:lnTo>
                        <a:pt x="9" y="51"/>
                      </a:lnTo>
                      <a:lnTo>
                        <a:pt x="6" y="49"/>
                      </a:lnTo>
                      <a:lnTo>
                        <a:pt x="4" y="48"/>
                      </a:lnTo>
                      <a:lnTo>
                        <a:pt x="3" y="46"/>
                      </a:lnTo>
                      <a:lnTo>
                        <a:pt x="1" y="43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29"/>
                      </a:lnTo>
                      <a:lnTo>
                        <a:pt x="0" y="24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Freeform 62"/>
                <p:cNvSpPr>
                  <a:spLocks/>
                </p:cNvSpPr>
                <p:nvPr/>
              </p:nvSpPr>
              <p:spPr bwMode="auto">
                <a:xfrm>
                  <a:off x="992" y="2384"/>
                  <a:ext cx="26" cy="50"/>
                </a:xfrm>
                <a:custGeom>
                  <a:avLst/>
                  <a:gdLst>
                    <a:gd name="T0" fmla="*/ 10 w 26"/>
                    <a:gd name="T1" fmla="*/ 49 h 50"/>
                    <a:gd name="T2" fmla="*/ 7 w 26"/>
                    <a:gd name="T3" fmla="*/ 49 h 50"/>
                    <a:gd name="T4" fmla="*/ 5 w 26"/>
                    <a:gd name="T5" fmla="*/ 47 h 50"/>
                    <a:gd name="T6" fmla="*/ 3 w 26"/>
                    <a:gd name="T7" fmla="*/ 44 h 50"/>
                    <a:gd name="T8" fmla="*/ 1 w 26"/>
                    <a:gd name="T9" fmla="*/ 41 h 50"/>
                    <a:gd name="T10" fmla="*/ 0 w 26"/>
                    <a:gd name="T11" fmla="*/ 38 h 50"/>
                    <a:gd name="T12" fmla="*/ 0 w 26"/>
                    <a:gd name="T13" fmla="*/ 33 h 50"/>
                    <a:gd name="T14" fmla="*/ 0 w 26"/>
                    <a:gd name="T15" fmla="*/ 29 h 50"/>
                    <a:gd name="T16" fmla="*/ 0 w 26"/>
                    <a:gd name="T17" fmla="*/ 24 h 50"/>
                    <a:gd name="T18" fmla="*/ 0 w 26"/>
                    <a:gd name="T19" fmla="*/ 18 h 50"/>
                    <a:gd name="T20" fmla="*/ 1 w 26"/>
                    <a:gd name="T21" fmla="*/ 13 h 50"/>
                    <a:gd name="T22" fmla="*/ 3 w 26"/>
                    <a:gd name="T23" fmla="*/ 10 h 50"/>
                    <a:gd name="T24" fmla="*/ 5 w 26"/>
                    <a:gd name="T25" fmla="*/ 6 h 50"/>
                    <a:gd name="T26" fmla="*/ 7 w 26"/>
                    <a:gd name="T27" fmla="*/ 3 h 50"/>
                    <a:gd name="T28" fmla="*/ 8 w 26"/>
                    <a:gd name="T29" fmla="*/ 1 h 50"/>
                    <a:gd name="T30" fmla="*/ 10 w 26"/>
                    <a:gd name="T31" fmla="*/ 0 h 50"/>
                    <a:gd name="T32" fmla="*/ 14 w 26"/>
                    <a:gd name="T33" fmla="*/ 0 h 50"/>
                    <a:gd name="T34" fmla="*/ 16 w 26"/>
                    <a:gd name="T35" fmla="*/ 0 h 50"/>
                    <a:gd name="T36" fmla="*/ 17 w 26"/>
                    <a:gd name="T37" fmla="*/ 1 h 50"/>
                    <a:gd name="T38" fmla="*/ 21 w 26"/>
                    <a:gd name="T39" fmla="*/ 4 h 50"/>
                    <a:gd name="T40" fmla="*/ 21 w 26"/>
                    <a:gd name="T41" fmla="*/ 7 h 50"/>
                    <a:gd name="T42" fmla="*/ 23 w 26"/>
                    <a:gd name="T43" fmla="*/ 10 h 50"/>
                    <a:gd name="T44" fmla="*/ 25 w 26"/>
                    <a:gd name="T45" fmla="*/ 15 h 50"/>
                    <a:gd name="T46" fmla="*/ 25 w 26"/>
                    <a:gd name="T47" fmla="*/ 19 h 50"/>
                    <a:gd name="T48" fmla="*/ 25 w 26"/>
                    <a:gd name="T49" fmla="*/ 26 h 50"/>
                    <a:gd name="T50" fmla="*/ 23 w 26"/>
                    <a:gd name="T51" fmla="*/ 30 h 50"/>
                    <a:gd name="T52" fmla="*/ 23 w 26"/>
                    <a:gd name="T53" fmla="*/ 35 h 50"/>
                    <a:gd name="T54" fmla="*/ 21 w 26"/>
                    <a:gd name="T55" fmla="*/ 39 h 50"/>
                    <a:gd name="T56" fmla="*/ 19 w 26"/>
                    <a:gd name="T57" fmla="*/ 42 h 50"/>
                    <a:gd name="T58" fmla="*/ 17 w 26"/>
                    <a:gd name="T59" fmla="*/ 45 h 50"/>
                    <a:gd name="T60" fmla="*/ 14 w 26"/>
                    <a:gd name="T61" fmla="*/ 47 h 50"/>
                    <a:gd name="T62" fmla="*/ 12 w 26"/>
                    <a:gd name="T63" fmla="*/ 49 h 50"/>
                    <a:gd name="T64" fmla="*/ 10 w 26"/>
                    <a:gd name="T65" fmla="*/ 49 h 5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50"/>
                    <a:gd name="T101" fmla="*/ 26 w 26"/>
                    <a:gd name="T102" fmla="*/ 50 h 5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50">
                      <a:moveTo>
                        <a:pt x="10" y="49"/>
                      </a:moveTo>
                      <a:lnTo>
                        <a:pt x="7" y="49"/>
                      </a:lnTo>
                      <a:lnTo>
                        <a:pt x="5" y="47"/>
                      </a:lnTo>
                      <a:lnTo>
                        <a:pt x="3" y="44"/>
                      </a:lnTo>
                      <a:lnTo>
                        <a:pt x="1" y="41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0" y="29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3" y="10"/>
                      </a:lnTo>
                      <a:lnTo>
                        <a:pt x="5" y="6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0"/>
                      </a:lnTo>
                      <a:lnTo>
                        <a:pt x="17" y="1"/>
                      </a:lnTo>
                      <a:lnTo>
                        <a:pt x="21" y="4"/>
                      </a:lnTo>
                      <a:lnTo>
                        <a:pt x="21" y="7"/>
                      </a:lnTo>
                      <a:lnTo>
                        <a:pt x="23" y="10"/>
                      </a:lnTo>
                      <a:lnTo>
                        <a:pt x="25" y="15"/>
                      </a:lnTo>
                      <a:lnTo>
                        <a:pt x="25" y="19"/>
                      </a:lnTo>
                      <a:lnTo>
                        <a:pt x="25" y="26"/>
                      </a:lnTo>
                      <a:lnTo>
                        <a:pt x="23" y="30"/>
                      </a:lnTo>
                      <a:lnTo>
                        <a:pt x="23" y="35"/>
                      </a:lnTo>
                      <a:lnTo>
                        <a:pt x="21" y="39"/>
                      </a:lnTo>
                      <a:lnTo>
                        <a:pt x="19" y="42"/>
                      </a:lnTo>
                      <a:lnTo>
                        <a:pt x="17" y="45"/>
                      </a:lnTo>
                      <a:lnTo>
                        <a:pt x="14" y="47"/>
                      </a:lnTo>
                      <a:lnTo>
                        <a:pt x="12" y="49"/>
                      </a:lnTo>
                      <a:lnTo>
                        <a:pt x="10" y="49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Freeform 63"/>
                <p:cNvSpPr>
                  <a:spLocks/>
                </p:cNvSpPr>
                <p:nvPr/>
              </p:nvSpPr>
              <p:spPr bwMode="auto">
                <a:xfrm>
                  <a:off x="996" y="2392"/>
                  <a:ext cx="26" cy="35"/>
                </a:xfrm>
                <a:custGeom>
                  <a:avLst/>
                  <a:gdLst>
                    <a:gd name="T0" fmla="*/ 9 w 26"/>
                    <a:gd name="T1" fmla="*/ 34 h 35"/>
                    <a:gd name="T2" fmla="*/ 6 w 26"/>
                    <a:gd name="T3" fmla="*/ 34 h 35"/>
                    <a:gd name="T4" fmla="*/ 6 w 26"/>
                    <a:gd name="T5" fmla="*/ 32 h 35"/>
                    <a:gd name="T6" fmla="*/ 3 w 26"/>
                    <a:gd name="T7" fmla="*/ 30 h 35"/>
                    <a:gd name="T8" fmla="*/ 3 w 26"/>
                    <a:gd name="T9" fmla="*/ 29 h 35"/>
                    <a:gd name="T10" fmla="*/ 0 w 26"/>
                    <a:gd name="T11" fmla="*/ 26 h 35"/>
                    <a:gd name="T12" fmla="*/ 0 w 26"/>
                    <a:gd name="T13" fmla="*/ 23 h 35"/>
                    <a:gd name="T14" fmla="*/ 0 w 26"/>
                    <a:gd name="T15" fmla="*/ 20 h 35"/>
                    <a:gd name="T16" fmla="*/ 0 w 26"/>
                    <a:gd name="T17" fmla="*/ 17 h 35"/>
                    <a:gd name="T18" fmla="*/ 0 w 26"/>
                    <a:gd name="T19" fmla="*/ 13 h 35"/>
                    <a:gd name="T20" fmla="*/ 0 w 26"/>
                    <a:gd name="T21" fmla="*/ 10 h 35"/>
                    <a:gd name="T22" fmla="*/ 3 w 26"/>
                    <a:gd name="T23" fmla="*/ 7 h 35"/>
                    <a:gd name="T24" fmla="*/ 6 w 26"/>
                    <a:gd name="T25" fmla="*/ 4 h 35"/>
                    <a:gd name="T26" fmla="*/ 6 w 26"/>
                    <a:gd name="T27" fmla="*/ 3 h 35"/>
                    <a:gd name="T28" fmla="*/ 9 w 26"/>
                    <a:gd name="T29" fmla="*/ 1 h 35"/>
                    <a:gd name="T30" fmla="*/ 12 w 26"/>
                    <a:gd name="T31" fmla="*/ 1 h 35"/>
                    <a:gd name="T32" fmla="*/ 12 w 26"/>
                    <a:gd name="T33" fmla="*/ 0 h 35"/>
                    <a:gd name="T34" fmla="*/ 15 w 26"/>
                    <a:gd name="T35" fmla="*/ 1 h 35"/>
                    <a:gd name="T36" fmla="*/ 18 w 26"/>
                    <a:gd name="T37" fmla="*/ 3 h 35"/>
                    <a:gd name="T38" fmla="*/ 21 w 26"/>
                    <a:gd name="T39" fmla="*/ 4 h 35"/>
                    <a:gd name="T40" fmla="*/ 21 w 26"/>
                    <a:gd name="T41" fmla="*/ 6 h 35"/>
                    <a:gd name="T42" fmla="*/ 21 w 26"/>
                    <a:gd name="T43" fmla="*/ 9 h 35"/>
                    <a:gd name="T44" fmla="*/ 25 w 26"/>
                    <a:gd name="T45" fmla="*/ 10 h 35"/>
                    <a:gd name="T46" fmla="*/ 25 w 26"/>
                    <a:gd name="T47" fmla="*/ 13 h 35"/>
                    <a:gd name="T48" fmla="*/ 25 w 26"/>
                    <a:gd name="T49" fmla="*/ 18 h 35"/>
                    <a:gd name="T50" fmla="*/ 25 w 26"/>
                    <a:gd name="T51" fmla="*/ 21 h 35"/>
                    <a:gd name="T52" fmla="*/ 21 w 26"/>
                    <a:gd name="T53" fmla="*/ 24 h 35"/>
                    <a:gd name="T54" fmla="*/ 21 w 26"/>
                    <a:gd name="T55" fmla="*/ 27 h 35"/>
                    <a:gd name="T56" fmla="*/ 18 w 26"/>
                    <a:gd name="T57" fmla="*/ 29 h 35"/>
                    <a:gd name="T58" fmla="*/ 15 w 26"/>
                    <a:gd name="T59" fmla="*/ 32 h 35"/>
                    <a:gd name="T60" fmla="*/ 15 w 26"/>
                    <a:gd name="T61" fmla="*/ 32 h 35"/>
                    <a:gd name="T62" fmla="*/ 12 w 26"/>
                    <a:gd name="T63" fmla="*/ 34 h 35"/>
                    <a:gd name="T64" fmla="*/ 9 w 26"/>
                    <a:gd name="T65" fmla="*/ 34 h 3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35"/>
                    <a:gd name="T101" fmla="*/ 26 w 26"/>
                    <a:gd name="T102" fmla="*/ 35 h 3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35">
                      <a:moveTo>
                        <a:pt x="9" y="34"/>
                      </a:move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3" y="7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9" y="1"/>
                      </a:lnTo>
                      <a:lnTo>
                        <a:pt x="12" y="1"/>
                      </a:lnTo>
                      <a:lnTo>
                        <a:pt x="12" y="0"/>
                      </a:lnTo>
                      <a:lnTo>
                        <a:pt x="15" y="1"/>
                      </a:lnTo>
                      <a:lnTo>
                        <a:pt x="18" y="3"/>
                      </a:lnTo>
                      <a:lnTo>
                        <a:pt x="21" y="4"/>
                      </a:lnTo>
                      <a:lnTo>
                        <a:pt x="21" y="6"/>
                      </a:lnTo>
                      <a:lnTo>
                        <a:pt x="21" y="9"/>
                      </a:lnTo>
                      <a:lnTo>
                        <a:pt x="25" y="10"/>
                      </a:lnTo>
                      <a:lnTo>
                        <a:pt x="25" y="13"/>
                      </a:lnTo>
                      <a:lnTo>
                        <a:pt x="25" y="18"/>
                      </a:lnTo>
                      <a:lnTo>
                        <a:pt x="25" y="21"/>
                      </a:lnTo>
                      <a:lnTo>
                        <a:pt x="21" y="24"/>
                      </a:lnTo>
                      <a:lnTo>
                        <a:pt x="21" y="27"/>
                      </a:lnTo>
                      <a:lnTo>
                        <a:pt x="18" y="29"/>
                      </a:lnTo>
                      <a:lnTo>
                        <a:pt x="15" y="32"/>
                      </a:lnTo>
                      <a:lnTo>
                        <a:pt x="12" y="34"/>
                      </a:lnTo>
                      <a:lnTo>
                        <a:pt x="9" y="34"/>
                      </a:lnTo>
                    </a:path>
                  </a:pathLst>
                </a:custGeom>
                <a:solidFill>
                  <a:srgbClr val="B2B2B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Freeform 64"/>
                <p:cNvSpPr>
                  <a:spLocks/>
                </p:cNvSpPr>
                <p:nvPr/>
              </p:nvSpPr>
              <p:spPr bwMode="auto">
                <a:xfrm>
                  <a:off x="885" y="2294"/>
                  <a:ext cx="92" cy="123"/>
                </a:xfrm>
                <a:custGeom>
                  <a:avLst/>
                  <a:gdLst>
                    <a:gd name="T0" fmla="*/ 0 w 92"/>
                    <a:gd name="T1" fmla="*/ 0 h 123"/>
                    <a:gd name="T2" fmla="*/ 0 w 92"/>
                    <a:gd name="T3" fmla="*/ 101 h 123"/>
                    <a:gd name="T4" fmla="*/ 91 w 92"/>
                    <a:gd name="T5" fmla="*/ 122 h 123"/>
                    <a:gd name="T6" fmla="*/ 91 w 92"/>
                    <a:gd name="T7" fmla="*/ 18 h 123"/>
                    <a:gd name="T8" fmla="*/ 0 w 92"/>
                    <a:gd name="T9" fmla="*/ 0 h 1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2"/>
                    <a:gd name="T16" fmla="*/ 0 h 123"/>
                    <a:gd name="T17" fmla="*/ 92 w 92"/>
                    <a:gd name="T18" fmla="*/ 123 h 1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2" h="123">
                      <a:moveTo>
                        <a:pt x="0" y="0"/>
                      </a:moveTo>
                      <a:lnTo>
                        <a:pt x="0" y="101"/>
                      </a:lnTo>
                      <a:lnTo>
                        <a:pt x="91" y="122"/>
                      </a:lnTo>
                      <a:lnTo>
                        <a:pt x="91" y="1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3CB6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4" name="Freeform 65"/>
                <p:cNvSpPr>
                  <a:spLocks/>
                </p:cNvSpPr>
                <p:nvPr/>
              </p:nvSpPr>
              <p:spPr bwMode="auto">
                <a:xfrm>
                  <a:off x="976" y="2210"/>
                  <a:ext cx="115" cy="207"/>
                </a:xfrm>
                <a:custGeom>
                  <a:avLst/>
                  <a:gdLst>
                    <a:gd name="T0" fmla="*/ 0 w 115"/>
                    <a:gd name="T1" fmla="*/ 206 h 207"/>
                    <a:gd name="T2" fmla="*/ 0 w 115"/>
                    <a:gd name="T3" fmla="*/ 102 h 207"/>
                    <a:gd name="T4" fmla="*/ 114 w 115"/>
                    <a:gd name="T5" fmla="*/ 0 h 207"/>
                    <a:gd name="T6" fmla="*/ 114 w 115"/>
                    <a:gd name="T7" fmla="*/ 94 h 207"/>
                    <a:gd name="T8" fmla="*/ 0 w 115"/>
                    <a:gd name="T9" fmla="*/ 206 h 2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5"/>
                    <a:gd name="T16" fmla="*/ 0 h 207"/>
                    <a:gd name="T17" fmla="*/ 115 w 115"/>
                    <a:gd name="T18" fmla="*/ 207 h 2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5" h="207">
                      <a:moveTo>
                        <a:pt x="0" y="206"/>
                      </a:moveTo>
                      <a:lnTo>
                        <a:pt x="0" y="102"/>
                      </a:lnTo>
                      <a:lnTo>
                        <a:pt x="114" y="0"/>
                      </a:lnTo>
                      <a:lnTo>
                        <a:pt x="114" y="94"/>
                      </a:lnTo>
                      <a:lnTo>
                        <a:pt x="0" y="206"/>
                      </a:lnTo>
                    </a:path>
                  </a:pathLst>
                </a:custGeom>
                <a:solidFill>
                  <a:srgbClr val="339933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5" name="Freeform 66"/>
                <p:cNvSpPr>
                  <a:spLocks/>
                </p:cNvSpPr>
                <p:nvPr/>
              </p:nvSpPr>
              <p:spPr bwMode="auto">
                <a:xfrm>
                  <a:off x="886" y="2193"/>
                  <a:ext cx="205" cy="120"/>
                </a:xfrm>
                <a:custGeom>
                  <a:avLst/>
                  <a:gdLst>
                    <a:gd name="T0" fmla="*/ 90 w 205"/>
                    <a:gd name="T1" fmla="*/ 119 h 120"/>
                    <a:gd name="T2" fmla="*/ 204 w 205"/>
                    <a:gd name="T3" fmla="*/ 15 h 120"/>
                    <a:gd name="T4" fmla="*/ 118 w 205"/>
                    <a:gd name="T5" fmla="*/ 0 h 120"/>
                    <a:gd name="T6" fmla="*/ 0 w 205"/>
                    <a:gd name="T7" fmla="*/ 100 h 120"/>
                    <a:gd name="T8" fmla="*/ 90 w 205"/>
                    <a:gd name="T9" fmla="*/ 119 h 1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5"/>
                    <a:gd name="T16" fmla="*/ 0 h 120"/>
                    <a:gd name="T17" fmla="*/ 205 w 205"/>
                    <a:gd name="T18" fmla="*/ 120 h 1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5" h="120">
                      <a:moveTo>
                        <a:pt x="90" y="119"/>
                      </a:moveTo>
                      <a:lnTo>
                        <a:pt x="204" y="15"/>
                      </a:lnTo>
                      <a:lnTo>
                        <a:pt x="118" y="0"/>
                      </a:lnTo>
                      <a:lnTo>
                        <a:pt x="0" y="100"/>
                      </a:lnTo>
                      <a:lnTo>
                        <a:pt x="90" y="119"/>
                      </a:lnTo>
                    </a:path>
                  </a:pathLst>
                </a:custGeom>
                <a:solidFill>
                  <a:srgbClr val="92DB9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6" name="Freeform 67"/>
                <p:cNvSpPr>
                  <a:spLocks/>
                </p:cNvSpPr>
                <p:nvPr/>
              </p:nvSpPr>
              <p:spPr bwMode="auto">
                <a:xfrm>
                  <a:off x="927" y="2435"/>
                  <a:ext cx="30" cy="54"/>
                </a:xfrm>
                <a:custGeom>
                  <a:avLst/>
                  <a:gdLst>
                    <a:gd name="T0" fmla="*/ 0 w 30"/>
                    <a:gd name="T1" fmla="*/ 24 h 54"/>
                    <a:gd name="T2" fmla="*/ 1 w 30"/>
                    <a:gd name="T3" fmla="*/ 20 h 54"/>
                    <a:gd name="T4" fmla="*/ 1 w 30"/>
                    <a:gd name="T5" fmla="*/ 15 h 54"/>
                    <a:gd name="T6" fmla="*/ 3 w 30"/>
                    <a:gd name="T7" fmla="*/ 10 h 54"/>
                    <a:gd name="T8" fmla="*/ 4 w 30"/>
                    <a:gd name="T9" fmla="*/ 7 h 54"/>
                    <a:gd name="T10" fmla="*/ 6 w 30"/>
                    <a:gd name="T11" fmla="*/ 4 h 54"/>
                    <a:gd name="T12" fmla="*/ 7 w 30"/>
                    <a:gd name="T13" fmla="*/ 1 h 54"/>
                    <a:gd name="T14" fmla="*/ 10 w 30"/>
                    <a:gd name="T15" fmla="*/ 0 h 54"/>
                    <a:gd name="T16" fmla="*/ 12 w 30"/>
                    <a:gd name="T17" fmla="*/ 0 h 54"/>
                    <a:gd name="T18" fmla="*/ 22 w 30"/>
                    <a:gd name="T19" fmla="*/ 1 h 54"/>
                    <a:gd name="T20" fmla="*/ 22 w 30"/>
                    <a:gd name="T21" fmla="*/ 3 h 54"/>
                    <a:gd name="T22" fmla="*/ 24 w 30"/>
                    <a:gd name="T23" fmla="*/ 4 h 54"/>
                    <a:gd name="T24" fmla="*/ 25 w 30"/>
                    <a:gd name="T25" fmla="*/ 6 h 54"/>
                    <a:gd name="T26" fmla="*/ 25 w 30"/>
                    <a:gd name="T27" fmla="*/ 9 h 54"/>
                    <a:gd name="T28" fmla="*/ 27 w 30"/>
                    <a:gd name="T29" fmla="*/ 12 h 54"/>
                    <a:gd name="T30" fmla="*/ 29 w 30"/>
                    <a:gd name="T31" fmla="*/ 15 h 54"/>
                    <a:gd name="T32" fmla="*/ 29 w 30"/>
                    <a:gd name="T33" fmla="*/ 18 h 54"/>
                    <a:gd name="T34" fmla="*/ 29 w 30"/>
                    <a:gd name="T35" fmla="*/ 23 h 54"/>
                    <a:gd name="T36" fmla="*/ 29 w 30"/>
                    <a:gd name="T37" fmla="*/ 28 h 54"/>
                    <a:gd name="T38" fmla="*/ 29 w 30"/>
                    <a:gd name="T39" fmla="*/ 32 h 54"/>
                    <a:gd name="T40" fmla="*/ 27 w 30"/>
                    <a:gd name="T41" fmla="*/ 37 h 54"/>
                    <a:gd name="T42" fmla="*/ 25 w 30"/>
                    <a:gd name="T43" fmla="*/ 42 h 54"/>
                    <a:gd name="T44" fmla="*/ 24 w 30"/>
                    <a:gd name="T45" fmla="*/ 45 h 54"/>
                    <a:gd name="T46" fmla="*/ 22 w 30"/>
                    <a:gd name="T47" fmla="*/ 48 h 54"/>
                    <a:gd name="T48" fmla="*/ 21 w 30"/>
                    <a:gd name="T49" fmla="*/ 51 h 54"/>
                    <a:gd name="T50" fmla="*/ 18 w 30"/>
                    <a:gd name="T51" fmla="*/ 51 h 54"/>
                    <a:gd name="T52" fmla="*/ 16 w 30"/>
                    <a:gd name="T53" fmla="*/ 53 h 54"/>
                    <a:gd name="T54" fmla="*/ 16 w 30"/>
                    <a:gd name="T55" fmla="*/ 53 h 54"/>
                    <a:gd name="T56" fmla="*/ 16 w 30"/>
                    <a:gd name="T57" fmla="*/ 53 h 54"/>
                    <a:gd name="T58" fmla="*/ 16 w 30"/>
                    <a:gd name="T59" fmla="*/ 53 h 54"/>
                    <a:gd name="T60" fmla="*/ 15 w 30"/>
                    <a:gd name="T61" fmla="*/ 53 h 54"/>
                    <a:gd name="T62" fmla="*/ 15 w 30"/>
                    <a:gd name="T63" fmla="*/ 53 h 54"/>
                    <a:gd name="T64" fmla="*/ 15 w 30"/>
                    <a:gd name="T65" fmla="*/ 53 h 54"/>
                    <a:gd name="T66" fmla="*/ 15 w 30"/>
                    <a:gd name="T67" fmla="*/ 53 h 54"/>
                    <a:gd name="T68" fmla="*/ 15 w 30"/>
                    <a:gd name="T69" fmla="*/ 53 h 54"/>
                    <a:gd name="T70" fmla="*/ 9 w 30"/>
                    <a:gd name="T71" fmla="*/ 51 h 54"/>
                    <a:gd name="T72" fmla="*/ 7 w 30"/>
                    <a:gd name="T73" fmla="*/ 49 h 54"/>
                    <a:gd name="T74" fmla="*/ 4 w 30"/>
                    <a:gd name="T75" fmla="*/ 48 h 54"/>
                    <a:gd name="T76" fmla="*/ 3 w 30"/>
                    <a:gd name="T77" fmla="*/ 46 h 54"/>
                    <a:gd name="T78" fmla="*/ 1 w 30"/>
                    <a:gd name="T79" fmla="*/ 43 h 54"/>
                    <a:gd name="T80" fmla="*/ 1 w 30"/>
                    <a:gd name="T81" fmla="*/ 38 h 54"/>
                    <a:gd name="T82" fmla="*/ 0 w 30"/>
                    <a:gd name="T83" fmla="*/ 34 h 54"/>
                    <a:gd name="T84" fmla="*/ 0 w 30"/>
                    <a:gd name="T85" fmla="*/ 29 h 54"/>
                    <a:gd name="T86" fmla="*/ 0 w 30"/>
                    <a:gd name="T87" fmla="*/ 24 h 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0"/>
                    <a:gd name="T133" fmla="*/ 0 h 54"/>
                    <a:gd name="T134" fmla="*/ 30 w 30"/>
                    <a:gd name="T135" fmla="*/ 54 h 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0" h="54">
                      <a:moveTo>
                        <a:pt x="0" y="24"/>
                      </a:moveTo>
                      <a:lnTo>
                        <a:pt x="1" y="20"/>
                      </a:lnTo>
                      <a:lnTo>
                        <a:pt x="1" y="15"/>
                      </a:lnTo>
                      <a:lnTo>
                        <a:pt x="3" y="10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4" y="4"/>
                      </a:lnTo>
                      <a:lnTo>
                        <a:pt x="25" y="6"/>
                      </a:lnTo>
                      <a:lnTo>
                        <a:pt x="25" y="9"/>
                      </a:lnTo>
                      <a:lnTo>
                        <a:pt x="27" y="12"/>
                      </a:lnTo>
                      <a:lnTo>
                        <a:pt x="29" y="15"/>
                      </a:lnTo>
                      <a:lnTo>
                        <a:pt x="29" y="18"/>
                      </a:lnTo>
                      <a:lnTo>
                        <a:pt x="29" y="23"/>
                      </a:lnTo>
                      <a:lnTo>
                        <a:pt x="29" y="28"/>
                      </a:lnTo>
                      <a:lnTo>
                        <a:pt x="29" y="32"/>
                      </a:lnTo>
                      <a:lnTo>
                        <a:pt x="27" y="37"/>
                      </a:lnTo>
                      <a:lnTo>
                        <a:pt x="25" y="42"/>
                      </a:lnTo>
                      <a:lnTo>
                        <a:pt x="24" y="45"/>
                      </a:lnTo>
                      <a:lnTo>
                        <a:pt x="22" y="48"/>
                      </a:lnTo>
                      <a:lnTo>
                        <a:pt x="21" y="51"/>
                      </a:lnTo>
                      <a:lnTo>
                        <a:pt x="18" y="51"/>
                      </a:lnTo>
                      <a:lnTo>
                        <a:pt x="16" y="53"/>
                      </a:lnTo>
                      <a:lnTo>
                        <a:pt x="15" y="53"/>
                      </a:lnTo>
                      <a:lnTo>
                        <a:pt x="9" y="51"/>
                      </a:lnTo>
                      <a:lnTo>
                        <a:pt x="7" y="49"/>
                      </a:lnTo>
                      <a:lnTo>
                        <a:pt x="4" y="48"/>
                      </a:lnTo>
                      <a:lnTo>
                        <a:pt x="3" y="46"/>
                      </a:lnTo>
                      <a:lnTo>
                        <a:pt x="1" y="43"/>
                      </a:lnTo>
                      <a:lnTo>
                        <a:pt x="1" y="38"/>
                      </a:lnTo>
                      <a:lnTo>
                        <a:pt x="0" y="34"/>
                      </a:lnTo>
                      <a:lnTo>
                        <a:pt x="0" y="29"/>
                      </a:lnTo>
                      <a:lnTo>
                        <a:pt x="0" y="24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7" name="Freeform 68"/>
                <p:cNvSpPr>
                  <a:spLocks/>
                </p:cNvSpPr>
                <p:nvPr/>
              </p:nvSpPr>
              <p:spPr bwMode="auto">
                <a:xfrm>
                  <a:off x="914" y="2419"/>
                  <a:ext cx="57" cy="65"/>
                </a:xfrm>
                <a:custGeom>
                  <a:avLst/>
                  <a:gdLst>
                    <a:gd name="T0" fmla="*/ 0 w 57"/>
                    <a:gd name="T1" fmla="*/ 64 h 65"/>
                    <a:gd name="T2" fmla="*/ 56 w 57"/>
                    <a:gd name="T3" fmla="*/ 12 h 65"/>
                    <a:gd name="T4" fmla="*/ 56 w 57"/>
                    <a:gd name="T5" fmla="*/ 10 h 65"/>
                    <a:gd name="T6" fmla="*/ 56 w 57"/>
                    <a:gd name="T7" fmla="*/ 9 h 65"/>
                    <a:gd name="T8" fmla="*/ 56 w 57"/>
                    <a:gd name="T9" fmla="*/ 7 h 65"/>
                    <a:gd name="T10" fmla="*/ 56 w 57"/>
                    <a:gd name="T11" fmla="*/ 4 h 65"/>
                    <a:gd name="T12" fmla="*/ 56 w 57"/>
                    <a:gd name="T13" fmla="*/ 3 h 65"/>
                    <a:gd name="T14" fmla="*/ 54 w 57"/>
                    <a:gd name="T15" fmla="*/ 1 h 65"/>
                    <a:gd name="T16" fmla="*/ 52 w 57"/>
                    <a:gd name="T17" fmla="*/ 0 h 65"/>
                    <a:gd name="T18" fmla="*/ 51 w 57"/>
                    <a:gd name="T19" fmla="*/ 1 h 65"/>
                    <a:gd name="T20" fmla="*/ 48 w 57"/>
                    <a:gd name="T21" fmla="*/ 4 h 65"/>
                    <a:gd name="T22" fmla="*/ 42 w 57"/>
                    <a:gd name="T23" fmla="*/ 10 h 65"/>
                    <a:gd name="T24" fmla="*/ 34 w 57"/>
                    <a:gd name="T25" fmla="*/ 20 h 65"/>
                    <a:gd name="T26" fmla="*/ 24 w 57"/>
                    <a:gd name="T27" fmla="*/ 29 h 65"/>
                    <a:gd name="T28" fmla="*/ 15 w 57"/>
                    <a:gd name="T29" fmla="*/ 39 h 65"/>
                    <a:gd name="T30" fmla="*/ 9 w 57"/>
                    <a:gd name="T31" fmla="*/ 45 h 65"/>
                    <a:gd name="T32" fmla="*/ 3 w 57"/>
                    <a:gd name="T33" fmla="*/ 51 h 65"/>
                    <a:gd name="T34" fmla="*/ 1 w 57"/>
                    <a:gd name="T35" fmla="*/ 53 h 65"/>
                    <a:gd name="T36" fmla="*/ 0 w 57"/>
                    <a:gd name="T37" fmla="*/ 64 h 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7"/>
                    <a:gd name="T58" fmla="*/ 0 h 65"/>
                    <a:gd name="T59" fmla="*/ 57 w 57"/>
                    <a:gd name="T60" fmla="*/ 65 h 6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7" h="65">
                      <a:moveTo>
                        <a:pt x="0" y="64"/>
                      </a:moveTo>
                      <a:lnTo>
                        <a:pt x="56" y="12"/>
                      </a:lnTo>
                      <a:lnTo>
                        <a:pt x="56" y="10"/>
                      </a:lnTo>
                      <a:lnTo>
                        <a:pt x="56" y="9"/>
                      </a:lnTo>
                      <a:lnTo>
                        <a:pt x="56" y="7"/>
                      </a:lnTo>
                      <a:lnTo>
                        <a:pt x="56" y="4"/>
                      </a:lnTo>
                      <a:lnTo>
                        <a:pt x="56" y="3"/>
                      </a:lnTo>
                      <a:lnTo>
                        <a:pt x="54" y="1"/>
                      </a:lnTo>
                      <a:lnTo>
                        <a:pt x="52" y="0"/>
                      </a:lnTo>
                      <a:lnTo>
                        <a:pt x="51" y="1"/>
                      </a:lnTo>
                      <a:lnTo>
                        <a:pt x="48" y="4"/>
                      </a:lnTo>
                      <a:lnTo>
                        <a:pt x="42" y="10"/>
                      </a:lnTo>
                      <a:lnTo>
                        <a:pt x="34" y="20"/>
                      </a:lnTo>
                      <a:lnTo>
                        <a:pt x="24" y="29"/>
                      </a:lnTo>
                      <a:lnTo>
                        <a:pt x="15" y="39"/>
                      </a:lnTo>
                      <a:lnTo>
                        <a:pt x="9" y="45"/>
                      </a:lnTo>
                      <a:lnTo>
                        <a:pt x="3" y="51"/>
                      </a:lnTo>
                      <a:lnTo>
                        <a:pt x="1" y="53"/>
                      </a:lnTo>
                      <a:lnTo>
                        <a:pt x="0" y="64"/>
                      </a:lnTo>
                    </a:path>
                  </a:pathLst>
                </a:custGeom>
                <a:solidFill>
                  <a:srgbClr val="4C4C4C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8" name="Freeform 69"/>
                <p:cNvSpPr>
                  <a:spLocks/>
                </p:cNvSpPr>
                <p:nvPr/>
              </p:nvSpPr>
              <p:spPr bwMode="auto">
                <a:xfrm>
                  <a:off x="810" y="2373"/>
                  <a:ext cx="132" cy="105"/>
                </a:xfrm>
                <a:custGeom>
                  <a:avLst/>
                  <a:gdLst>
                    <a:gd name="T0" fmla="*/ 1 w 132"/>
                    <a:gd name="T1" fmla="*/ 77 h 105"/>
                    <a:gd name="T2" fmla="*/ 1 w 132"/>
                    <a:gd name="T3" fmla="*/ 77 h 105"/>
                    <a:gd name="T4" fmla="*/ 1 w 132"/>
                    <a:gd name="T5" fmla="*/ 74 h 105"/>
                    <a:gd name="T6" fmla="*/ 0 w 132"/>
                    <a:gd name="T7" fmla="*/ 71 h 105"/>
                    <a:gd name="T8" fmla="*/ 0 w 132"/>
                    <a:gd name="T9" fmla="*/ 68 h 105"/>
                    <a:gd name="T10" fmla="*/ 0 w 132"/>
                    <a:gd name="T11" fmla="*/ 63 h 105"/>
                    <a:gd name="T12" fmla="*/ 1 w 132"/>
                    <a:gd name="T13" fmla="*/ 60 h 105"/>
                    <a:gd name="T14" fmla="*/ 1 w 132"/>
                    <a:gd name="T15" fmla="*/ 57 h 105"/>
                    <a:gd name="T16" fmla="*/ 3 w 132"/>
                    <a:gd name="T17" fmla="*/ 54 h 105"/>
                    <a:gd name="T18" fmla="*/ 4 w 132"/>
                    <a:gd name="T19" fmla="*/ 51 h 105"/>
                    <a:gd name="T20" fmla="*/ 9 w 132"/>
                    <a:gd name="T21" fmla="*/ 48 h 105"/>
                    <a:gd name="T22" fmla="*/ 15 w 132"/>
                    <a:gd name="T23" fmla="*/ 43 h 105"/>
                    <a:gd name="T24" fmla="*/ 21 w 132"/>
                    <a:gd name="T25" fmla="*/ 38 h 105"/>
                    <a:gd name="T26" fmla="*/ 28 w 132"/>
                    <a:gd name="T27" fmla="*/ 34 h 105"/>
                    <a:gd name="T28" fmla="*/ 32 w 132"/>
                    <a:gd name="T29" fmla="*/ 29 h 105"/>
                    <a:gd name="T30" fmla="*/ 35 w 132"/>
                    <a:gd name="T31" fmla="*/ 27 h 105"/>
                    <a:gd name="T32" fmla="*/ 37 w 132"/>
                    <a:gd name="T33" fmla="*/ 26 h 105"/>
                    <a:gd name="T34" fmla="*/ 43 w 132"/>
                    <a:gd name="T35" fmla="*/ 0 h 105"/>
                    <a:gd name="T36" fmla="*/ 131 w 132"/>
                    <a:gd name="T37" fmla="*/ 15 h 105"/>
                    <a:gd name="T38" fmla="*/ 126 w 132"/>
                    <a:gd name="T39" fmla="*/ 48 h 105"/>
                    <a:gd name="T40" fmla="*/ 121 w 132"/>
                    <a:gd name="T41" fmla="*/ 82 h 105"/>
                    <a:gd name="T42" fmla="*/ 102 w 132"/>
                    <a:gd name="T43" fmla="*/ 104 h 105"/>
                    <a:gd name="T44" fmla="*/ 1 w 132"/>
                    <a:gd name="T45" fmla="*/ 77 h 10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2"/>
                    <a:gd name="T70" fmla="*/ 0 h 105"/>
                    <a:gd name="T71" fmla="*/ 132 w 132"/>
                    <a:gd name="T72" fmla="*/ 105 h 10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2" h="105">
                      <a:moveTo>
                        <a:pt x="1" y="77"/>
                      </a:moveTo>
                      <a:lnTo>
                        <a:pt x="1" y="77"/>
                      </a:lnTo>
                      <a:lnTo>
                        <a:pt x="1" y="74"/>
                      </a:lnTo>
                      <a:lnTo>
                        <a:pt x="0" y="71"/>
                      </a:lnTo>
                      <a:lnTo>
                        <a:pt x="0" y="68"/>
                      </a:lnTo>
                      <a:lnTo>
                        <a:pt x="0" y="63"/>
                      </a:lnTo>
                      <a:lnTo>
                        <a:pt x="1" y="60"/>
                      </a:lnTo>
                      <a:lnTo>
                        <a:pt x="1" y="57"/>
                      </a:lnTo>
                      <a:lnTo>
                        <a:pt x="3" y="54"/>
                      </a:lnTo>
                      <a:lnTo>
                        <a:pt x="4" y="51"/>
                      </a:lnTo>
                      <a:lnTo>
                        <a:pt x="9" y="48"/>
                      </a:lnTo>
                      <a:lnTo>
                        <a:pt x="15" y="43"/>
                      </a:lnTo>
                      <a:lnTo>
                        <a:pt x="21" y="38"/>
                      </a:lnTo>
                      <a:lnTo>
                        <a:pt x="28" y="34"/>
                      </a:lnTo>
                      <a:lnTo>
                        <a:pt x="32" y="29"/>
                      </a:lnTo>
                      <a:lnTo>
                        <a:pt x="35" y="27"/>
                      </a:lnTo>
                      <a:lnTo>
                        <a:pt x="37" y="26"/>
                      </a:lnTo>
                      <a:lnTo>
                        <a:pt x="43" y="0"/>
                      </a:lnTo>
                      <a:lnTo>
                        <a:pt x="131" y="15"/>
                      </a:lnTo>
                      <a:lnTo>
                        <a:pt x="126" y="48"/>
                      </a:lnTo>
                      <a:lnTo>
                        <a:pt x="121" y="82"/>
                      </a:lnTo>
                      <a:lnTo>
                        <a:pt x="102" y="104"/>
                      </a:lnTo>
                      <a:lnTo>
                        <a:pt x="1" y="77"/>
                      </a:lnTo>
                    </a:path>
                  </a:pathLst>
                </a:custGeom>
                <a:solidFill>
                  <a:srgbClr val="FFCB3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9" name="Freeform 70"/>
                <p:cNvSpPr>
                  <a:spLocks/>
                </p:cNvSpPr>
                <p:nvPr/>
              </p:nvSpPr>
              <p:spPr bwMode="auto">
                <a:xfrm>
                  <a:off x="813" y="2432"/>
                  <a:ext cx="99" cy="44"/>
                </a:xfrm>
                <a:custGeom>
                  <a:avLst/>
                  <a:gdLst>
                    <a:gd name="T0" fmla="*/ 0 w 99"/>
                    <a:gd name="T1" fmla="*/ 0 h 44"/>
                    <a:gd name="T2" fmla="*/ 0 w 99"/>
                    <a:gd name="T3" fmla="*/ 18 h 44"/>
                    <a:gd name="T4" fmla="*/ 98 w 99"/>
                    <a:gd name="T5" fmla="*/ 43 h 44"/>
                    <a:gd name="T6" fmla="*/ 98 w 99"/>
                    <a:gd name="T7" fmla="*/ 26 h 44"/>
                    <a:gd name="T8" fmla="*/ 0 w 99"/>
                    <a:gd name="T9" fmla="*/ 0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9"/>
                    <a:gd name="T16" fmla="*/ 0 h 44"/>
                    <a:gd name="T17" fmla="*/ 99 w 99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9" h="44">
                      <a:moveTo>
                        <a:pt x="0" y="0"/>
                      </a:moveTo>
                      <a:lnTo>
                        <a:pt x="0" y="18"/>
                      </a:lnTo>
                      <a:lnTo>
                        <a:pt x="98" y="43"/>
                      </a:lnTo>
                      <a:lnTo>
                        <a:pt x="98" y="26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0" name="Freeform 71"/>
                <p:cNvSpPr>
                  <a:spLocks/>
                </p:cNvSpPr>
                <p:nvPr/>
              </p:nvSpPr>
              <p:spPr bwMode="auto">
                <a:xfrm>
                  <a:off x="913" y="2360"/>
                  <a:ext cx="53" cy="118"/>
                </a:xfrm>
                <a:custGeom>
                  <a:avLst/>
                  <a:gdLst>
                    <a:gd name="T0" fmla="*/ 0 w 53"/>
                    <a:gd name="T1" fmla="*/ 117 h 118"/>
                    <a:gd name="T2" fmla="*/ 0 w 53"/>
                    <a:gd name="T3" fmla="*/ 117 h 118"/>
                    <a:gd name="T4" fmla="*/ 0 w 53"/>
                    <a:gd name="T5" fmla="*/ 113 h 118"/>
                    <a:gd name="T6" fmla="*/ 0 w 53"/>
                    <a:gd name="T7" fmla="*/ 109 h 118"/>
                    <a:gd name="T8" fmla="*/ 0 w 53"/>
                    <a:gd name="T9" fmla="*/ 104 h 118"/>
                    <a:gd name="T10" fmla="*/ 0 w 53"/>
                    <a:gd name="T11" fmla="*/ 99 h 118"/>
                    <a:gd name="T12" fmla="*/ 1 w 53"/>
                    <a:gd name="T13" fmla="*/ 95 h 118"/>
                    <a:gd name="T14" fmla="*/ 1 w 53"/>
                    <a:gd name="T15" fmla="*/ 90 h 118"/>
                    <a:gd name="T16" fmla="*/ 3 w 53"/>
                    <a:gd name="T17" fmla="*/ 87 h 118"/>
                    <a:gd name="T18" fmla="*/ 4 w 53"/>
                    <a:gd name="T19" fmla="*/ 84 h 118"/>
                    <a:gd name="T20" fmla="*/ 6 w 53"/>
                    <a:gd name="T21" fmla="*/ 79 h 118"/>
                    <a:gd name="T22" fmla="*/ 9 w 53"/>
                    <a:gd name="T23" fmla="*/ 74 h 118"/>
                    <a:gd name="T24" fmla="*/ 12 w 53"/>
                    <a:gd name="T25" fmla="*/ 71 h 118"/>
                    <a:gd name="T26" fmla="*/ 15 w 53"/>
                    <a:gd name="T27" fmla="*/ 67 h 118"/>
                    <a:gd name="T28" fmla="*/ 16 w 53"/>
                    <a:gd name="T29" fmla="*/ 63 h 118"/>
                    <a:gd name="T30" fmla="*/ 18 w 53"/>
                    <a:gd name="T31" fmla="*/ 60 h 118"/>
                    <a:gd name="T32" fmla="*/ 19 w 53"/>
                    <a:gd name="T33" fmla="*/ 60 h 118"/>
                    <a:gd name="T34" fmla="*/ 22 w 53"/>
                    <a:gd name="T35" fmla="*/ 28 h 118"/>
                    <a:gd name="T36" fmla="*/ 52 w 53"/>
                    <a:gd name="T37" fmla="*/ 0 h 118"/>
                    <a:gd name="T38" fmla="*/ 52 w 53"/>
                    <a:gd name="T39" fmla="*/ 60 h 118"/>
                    <a:gd name="T40" fmla="*/ 0 w 53"/>
                    <a:gd name="T41" fmla="*/ 117 h 11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3"/>
                    <a:gd name="T64" fmla="*/ 0 h 118"/>
                    <a:gd name="T65" fmla="*/ 53 w 53"/>
                    <a:gd name="T66" fmla="*/ 118 h 11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3" h="118">
                      <a:moveTo>
                        <a:pt x="0" y="117"/>
                      </a:moveTo>
                      <a:lnTo>
                        <a:pt x="0" y="117"/>
                      </a:lnTo>
                      <a:lnTo>
                        <a:pt x="0" y="113"/>
                      </a:lnTo>
                      <a:lnTo>
                        <a:pt x="0" y="109"/>
                      </a:ln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1" y="95"/>
                      </a:lnTo>
                      <a:lnTo>
                        <a:pt x="1" y="90"/>
                      </a:lnTo>
                      <a:lnTo>
                        <a:pt x="3" y="87"/>
                      </a:lnTo>
                      <a:lnTo>
                        <a:pt x="4" y="84"/>
                      </a:lnTo>
                      <a:lnTo>
                        <a:pt x="6" y="79"/>
                      </a:lnTo>
                      <a:lnTo>
                        <a:pt x="9" y="74"/>
                      </a:lnTo>
                      <a:lnTo>
                        <a:pt x="12" y="71"/>
                      </a:lnTo>
                      <a:lnTo>
                        <a:pt x="15" y="67"/>
                      </a:lnTo>
                      <a:lnTo>
                        <a:pt x="16" y="63"/>
                      </a:lnTo>
                      <a:lnTo>
                        <a:pt x="18" y="60"/>
                      </a:lnTo>
                      <a:lnTo>
                        <a:pt x="19" y="60"/>
                      </a:lnTo>
                      <a:lnTo>
                        <a:pt x="22" y="28"/>
                      </a:lnTo>
                      <a:lnTo>
                        <a:pt x="52" y="0"/>
                      </a:lnTo>
                      <a:lnTo>
                        <a:pt x="52" y="60"/>
                      </a:lnTo>
                      <a:lnTo>
                        <a:pt x="0" y="117"/>
                      </a:lnTo>
                    </a:path>
                  </a:pathLst>
                </a:custGeom>
                <a:solidFill>
                  <a:srgbClr val="CD96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1" name="Freeform 72"/>
                <p:cNvSpPr>
                  <a:spLocks/>
                </p:cNvSpPr>
                <p:nvPr/>
              </p:nvSpPr>
              <p:spPr bwMode="auto">
                <a:xfrm>
                  <a:off x="936" y="2437"/>
                  <a:ext cx="26" cy="50"/>
                </a:xfrm>
                <a:custGeom>
                  <a:avLst/>
                  <a:gdLst>
                    <a:gd name="T0" fmla="*/ 10 w 26"/>
                    <a:gd name="T1" fmla="*/ 49 h 50"/>
                    <a:gd name="T2" fmla="*/ 7 w 26"/>
                    <a:gd name="T3" fmla="*/ 49 h 50"/>
                    <a:gd name="T4" fmla="*/ 5 w 26"/>
                    <a:gd name="T5" fmla="*/ 47 h 50"/>
                    <a:gd name="T6" fmla="*/ 3 w 26"/>
                    <a:gd name="T7" fmla="*/ 44 h 50"/>
                    <a:gd name="T8" fmla="*/ 1 w 26"/>
                    <a:gd name="T9" fmla="*/ 41 h 50"/>
                    <a:gd name="T10" fmla="*/ 1 w 26"/>
                    <a:gd name="T11" fmla="*/ 38 h 50"/>
                    <a:gd name="T12" fmla="*/ 0 w 26"/>
                    <a:gd name="T13" fmla="*/ 33 h 50"/>
                    <a:gd name="T14" fmla="*/ 0 w 26"/>
                    <a:gd name="T15" fmla="*/ 29 h 50"/>
                    <a:gd name="T16" fmla="*/ 0 w 26"/>
                    <a:gd name="T17" fmla="*/ 24 h 50"/>
                    <a:gd name="T18" fmla="*/ 0 w 26"/>
                    <a:gd name="T19" fmla="*/ 18 h 50"/>
                    <a:gd name="T20" fmla="*/ 1 w 26"/>
                    <a:gd name="T21" fmla="*/ 13 h 50"/>
                    <a:gd name="T22" fmla="*/ 3 w 26"/>
                    <a:gd name="T23" fmla="*/ 10 h 50"/>
                    <a:gd name="T24" fmla="*/ 5 w 26"/>
                    <a:gd name="T25" fmla="*/ 6 h 50"/>
                    <a:gd name="T26" fmla="*/ 7 w 26"/>
                    <a:gd name="T27" fmla="*/ 3 h 50"/>
                    <a:gd name="T28" fmla="*/ 8 w 26"/>
                    <a:gd name="T29" fmla="*/ 1 h 50"/>
                    <a:gd name="T30" fmla="*/ 12 w 26"/>
                    <a:gd name="T31" fmla="*/ 0 h 50"/>
                    <a:gd name="T32" fmla="*/ 14 w 26"/>
                    <a:gd name="T33" fmla="*/ 0 h 50"/>
                    <a:gd name="T34" fmla="*/ 16 w 26"/>
                    <a:gd name="T35" fmla="*/ 0 h 50"/>
                    <a:gd name="T36" fmla="*/ 19 w 26"/>
                    <a:gd name="T37" fmla="*/ 1 h 50"/>
                    <a:gd name="T38" fmla="*/ 21 w 26"/>
                    <a:gd name="T39" fmla="*/ 4 h 50"/>
                    <a:gd name="T40" fmla="*/ 23 w 26"/>
                    <a:gd name="T41" fmla="*/ 7 h 50"/>
                    <a:gd name="T42" fmla="*/ 23 w 26"/>
                    <a:gd name="T43" fmla="*/ 10 h 50"/>
                    <a:gd name="T44" fmla="*/ 25 w 26"/>
                    <a:gd name="T45" fmla="*/ 15 h 50"/>
                    <a:gd name="T46" fmla="*/ 25 w 26"/>
                    <a:gd name="T47" fmla="*/ 19 h 50"/>
                    <a:gd name="T48" fmla="*/ 25 w 26"/>
                    <a:gd name="T49" fmla="*/ 24 h 50"/>
                    <a:gd name="T50" fmla="*/ 25 w 26"/>
                    <a:gd name="T51" fmla="*/ 30 h 50"/>
                    <a:gd name="T52" fmla="*/ 23 w 26"/>
                    <a:gd name="T53" fmla="*/ 35 h 50"/>
                    <a:gd name="T54" fmla="*/ 21 w 26"/>
                    <a:gd name="T55" fmla="*/ 38 h 50"/>
                    <a:gd name="T56" fmla="*/ 19 w 26"/>
                    <a:gd name="T57" fmla="*/ 42 h 50"/>
                    <a:gd name="T58" fmla="*/ 17 w 26"/>
                    <a:gd name="T59" fmla="*/ 45 h 50"/>
                    <a:gd name="T60" fmla="*/ 16 w 26"/>
                    <a:gd name="T61" fmla="*/ 47 h 50"/>
                    <a:gd name="T62" fmla="*/ 12 w 26"/>
                    <a:gd name="T63" fmla="*/ 49 h 50"/>
                    <a:gd name="T64" fmla="*/ 10 w 26"/>
                    <a:gd name="T65" fmla="*/ 49 h 5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50"/>
                    <a:gd name="T101" fmla="*/ 26 w 26"/>
                    <a:gd name="T102" fmla="*/ 50 h 5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50">
                      <a:moveTo>
                        <a:pt x="10" y="49"/>
                      </a:moveTo>
                      <a:lnTo>
                        <a:pt x="7" y="49"/>
                      </a:lnTo>
                      <a:lnTo>
                        <a:pt x="5" y="47"/>
                      </a:lnTo>
                      <a:lnTo>
                        <a:pt x="3" y="44"/>
                      </a:lnTo>
                      <a:lnTo>
                        <a:pt x="1" y="41"/>
                      </a:lnTo>
                      <a:lnTo>
                        <a:pt x="1" y="38"/>
                      </a:lnTo>
                      <a:lnTo>
                        <a:pt x="0" y="33"/>
                      </a:lnTo>
                      <a:lnTo>
                        <a:pt x="0" y="29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3" y="10"/>
                      </a:lnTo>
                      <a:lnTo>
                        <a:pt x="5" y="6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4" y="0"/>
                      </a:lnTo>
                      <a:lnTo>
                        <a:pt x="16" y="0"/>
                      </a:lnTo>
                      <a:lnTo>
                        <a:pt x="19" y="1"/>
                      </a:lnTo>
                      <a:lnTo>
                        <a:pt x="21" y="4"/>
                      </a:lnTo>
                      <a:lnTo>
                        <a:pt x="23" y="7"/>
                      </a:lnTo>
                      <a:lnTo>
                        <a:pt x="23" y="10"/>
                      </a:lnTo>
                      <a:lnTo>
                        <a:pt x="25" y="15"/>
                      </a:lnTo>
                      <a:lnTo>
                        <a:pt x="25" y="19"/>
                      </a:lnTo>
                      <a:lnTo>
                        <a:pt x="25" y="24"/>
                      </a:lnTo>
                      <a:lnTo>
                        <a:pt x="25" y="30"/>
                      </a:lnTo>
                      <a:lnTo>
                        <a:pt x="23" y="35"/>
                      </a:lnTo>
                      <a:lnTo>
                        <a:pt x="21" y="38"/>
                      </a:lnTo>
                      <a:lnTo>
                        <a:pt x="19" y="42"/>
                      </a:lnTo>
                      <a:lnTo>
                        <a:pt x="17" y="45"/>
                      </a:lnTo>
                      <a:lnTo>
                        <a:pt x="16" y="47"/>
                      </a:lnTo>
                      <a:lnTo>
                        <a:pt x="12" y="49"/>
                      </a:lnTo>
                      <a:lnTo>
                        <a:pt x="10" y="49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2" name="Freeform 73"/>
                <p:cNvSpPr>
                  <a:spLocks/>
                </p:cNvSpPr>
                <p:nvPr/>
              </p:nvSpPr>
              <p:spPr bwMode="auto">
                <a:xfrm>
                  <a:off x="941" y="2444"/>
                  <a:ext cx="25" cy="35"/>
                </a:xfrm>
                <a:custGeom>
                  <a:avLst/>
                  <a:gdLst>
                    <a:gd name="T0" fmla="*/ 9 w 25"/>
                    <a:gd name="T1" fmla="*/ 34 h 35"/>
                    <a:gd name="T2" fmla="*/ 9 w 25"/>
                    <a:gd name="T3" fmla="*/ 34 h 35"/>
                    <a:gd name="T4" fmla="*/ 6 w 25"/>
                    <a:gd name="T5" fmla="*/ 32 h 35"/>
                    <a:gd name="T6" fmla="*/ 3 w 25"/>
                    <a:gd name="T7" fmla="*/ 30 h 35"/>
                    <a:gd name="T8" fmla="*/ 3 w 25"/>
                    <a:gd name="T9" fmla="*/ 29 h 35"/>
                    <a:gd name="T10" fmla="*/ 0 w 25"/>
                    <a:gd name="T11" fmla="*/ 26 h 35"/>
                    <a:gd name="T12" fmla="*/ 0 w 25"/>
                    <a:gd name="T13" fmla="*/ 23 h 35"/>
                    <a:gd name="T14" fmla="*/ 0 w 25"/>
                    <a:gd name="T15" fmla="*/ 20 h 35"/>
                    <a:gd name="T16" fmla="*/ 0 w 25"/>
                    <a:gd name="T17" fmla="*/ 17 h 35"/>
                    <a:gd name="T18" fmla="*/ 0 w 25"/>
                    <a:gd name="T19" fmla="*/ 13 h 35"/>
                    <a:gd name="T20" fmla="*/ 3 w 25"/>
                    <a:gd name="T21" fmla="*/ 10 h 35"/>
                    <a:gd name="T22" fmla="*/ 3 w 25"/>
                    <a:gd name="T23" fmla="*/ 7 h 35"/>
                    <a:gd name="T24" fmla="*/ 6 w 25"/>
                    <a:gd name="T25" fmla="*/ 4 h 35"/>
                    <a:gd name="T26" fmla="*/ 6 w 25"/>
                    <a:gd name="T27" fmla="*/ 3 h 35"/>
                    <a:gd name="T28" fmla="*/ 9 w 25"/>
                    <a:gd name="T29" fmla="*/ 1 h 35"/>
                    <a:gd name="T30" fmla="*/ 12 w 25"/>
                    <a:gd name="T31" fmla="*/ 1 h 35"/>
                    <a:gd name="T32" fmla="*/ 15 w 25"/>
                    <a:gd name="T33" fmla="*/ 0 h 35"/>
                    <a:gd name="T34" fmla="*/ 15 w 25"/>
                    <a:gd name="T35" fmla="*/ 1 h 35"/>
                    <a:gd name="T36" fmla="*/ 18 w 25"/>
                    <a:gd name="T37" fmla="*/ 1 h 35"/>
                    <a:gd name="T38" fmla="*/ 21 w 25"/>
                    <a:gd name="T39" fmla="*/ 3 h 35"/>
                    <a:gd name="T40" fmla="*/ 21 w 25"/>
                    <a:gd name="T41" fmla="*/ 6 h 35"/>
                    <a:gd name="T42" fmla="*/ 24 w 25"/>
                    <a:gd name="T43" fmla="*/ 7 h 35"/>
                    <a:gd name="T44" fmla="*/ 24 w 25"/>
                    <a:gd name="T45" fmla="*/ 10 h 35"/>
                    <a:gd name="T46" fmla="*/ 24 w 25"/>
                    <a:gd name="T47" fmla="*/ 13 h 35"/>
                    <a:gd name="T48" fmla="*/ 24 w 25"/>
                    <a:gd name="T49" fmla="*/ 18 h 35"/>
                    <a:gd name="T50" fmla="*/ 24 w 25"/>
                    <a:gd name="T51" fmla="*/ 21 h 35"/>
                    <a:gd name="T52" fmla="*/ 21 w 25"/>
                    <a:gd name="T53" fmla="*/ 24 h 35"/>
                    <a:gd name="T54" fmla="*/ 21 w 25"/>
                    <a:gd name="T55" fmla="*/ 27 h 35"/>
                    <a:gd name="T56" fmla="*/ 18 w 25"/>
                    <a:gd name="T57" fmla="*/ 29 h 35"/>
                    <a:gd name="T58" fmla="*/ 18 w 25"/>
                    <a:gd name="T59" fmla="*/ 30 h 35"/>
                    <a:gd name="T60" fmla="*/ 15 w 25"/>
                    <a:gd name="T61" fmla="*/ 32 h 35"/>
                    <a:gd name="T62" fmla="*/ 12 w 25"/>
                    <a:gd name="T63" fmla="*/ 34 h 35"/>
                    <a:gd name="T64" fmla="*/ 9 w 25"/>
                    <a:gd name="T65" fmla="*/ 34 h 3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"/>
                    <a:gd name="T100" fmla="*/ 0 h 35"/>
                    <a:gd name="T101" fmla="*/ 25 w 25"/>
                    <a:gd name="T102" fmla="*/ 35 h 3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" h="35">
                      <a:moveTo>
                        <a:pt x="9" y="34"/>
                      </a:moveTo>
                      <a:lnTo>
                        <a:pt x="9" y="34"/>
                      </a:lnTo>
                      <a:lnTo>
                        <a:pt x="6" y="32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3" y="10"/>
                      </a:lnTo>
                      <a:lnTo>
                        <a:pt x="3" y="7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9" y="1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5" y="1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1" y="6"/>
                      </a:lnTo>
                      <a:lnTo>
                        <a:pt x="24" y="7"/>
                      </a:lnTo>
                      <a:lnTo>
                        <a:pt x="24" y="10"/>
                      </a:lnTo>
                      <a:lnTo>
                        <a:pt x="24" y="13"/>
                      </a:lnTo>
                      <a:lnTo>
                        <a:pt x="24" y="18"/>
                      </a:lnTo>
                      <a:lnTo>
                        <a:pt x="24" y="21"/>
                      </a:lnTo>
                      <a:lnTo>
                        <a:pt x="21" y="24"/>
                      </a:lnTo>
                      <a:lnTo>
                        <a:pt x="21" y="27"/>
                      </a:lnTo>
                      <a:lnTo>
                        <a:pt x="18" y="29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12" y="34"/>
                      </a:lnTo>
                      <a:lnTo>
                        <a:pt x="9" y="34"/>
                      </a:lnTo>
                    </a:path>
                  </a:pathLst>
                </a:custGeom>
                <a:solidFill>
                  <a:srgbClr val="B2B2B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3" name="Freeform 74"/>
                <p:cNvSpPr>
                  <a:spLocks/>
                </p:cNvSpPr>
                <p:nvPr/>
              </p:nvSpPr>
              <p:spPr bwMode="auto">
                <a:xfrm>
                  <a:off x="807" y="2446"/>
                  <a:ext cx="111" cy="43"/>
                </a:xfrm>
                <a:custGeom>
                  <a:avLst/>
                  <a:gdLst>
                    <a:gd name="T0" fmla="*/ 110 w 111"/>
                    <a:gd name="T1" fmla="*/ 23 h 43"/>
                    <a:gd name="T2" fmla="*/ 110 w 111"/>
                    <a:gd name="T3" fmla="*/ 24 h 43"/>
                    <a:gd name="T4" fmla="*/ 108 w 111"/>
                    <a:gd name="T5" fmla="*/ 24 h 43"/>
                    <a:gd name="T6" fmla="*/ 108 w 111"/>
                    <a:gd name="T7" fmla="*/ 26 h 43"/>
                    <a:gd name="T8" fmla="*/ 108 w 111"/>
                    <a:gd name="T9" fmla="*/ 28 h 43"/>
                    <a:gd name="T10" fmla="*/ 106 w 111"/>
                    <a:gd name="T11" fmla="*/ 28 h 43"/>
                    <a:gd name="T12" fmla="*/ 106 w 111"/>
                    <a:gd name="T13" fmla="*/ 29 h 43"/>
                    <a:gd name="T14" fmla="*/ 105 w 111"/>
                    <a:gd name="T15" fmla="*/ 31 h 43"/>
                    <a:gd name="T16" fmla="*/ 103 w 111"/>
                    <a:gd name="T17" fmla="*/ 31 h 43"/>
                    <a:gd name="T18" fmla="*/ 99 w 111"/>
                    <a:gd name="T19" fmla="*/ 29 h 43"/>
                    <a:gd name="T20" fmla="*/ 86 w 111"/>
                    <a:gd name="T21" fmla="*/ 26 h 43"/>
                    <a:gd name="T22" fmla="*/ 71 w 111"/>
                    <a:gd name="T23" fmla="*/ 21 h 43"/>
                    <a:gd name="T24" fmla="*/ 52 w 111"/>
                    <a:gd name="T25" fmla="*/ 17 h 43"/>
                    <a:gd name="T26" fmla="*/ 35 w 111"/>
                    <a:gd name="T27" fmla="*/ 12 h 43"/>
                    <a:gd name="T28" fmla="*/ 20 w 111"/>
                    <a:gd name="T29" fmla="*/ 9 h 43"/>
                    <a:gd name="T30" fmla="*/ 7 w 111"/>
                    <a:gd name="T31" fmla="*/ 6 h 43"/>
                    <a:gd name="T32" fmla="*/ 4 w 111"/>
                    <a:gd name="T33" fmla="*/ 4 h 43"/>
                    <a:gd name="T34" fmla="*/ 1 w 111"/>
                    <a:gd name="T35" fmla="*/ 0 h 43"/>
                    <a:gd name="T36" fmla="*/ 1 w 111"/>
                    <a:gd name="T37" fmla="*/ 0 h 43"/>
                    <a:gd name="T38" fmla="*/ 1 w 111"/>
                    <a:gd name="T39" fmla="*/ 0 h 43"/>
                    <a:gd name="T40" fmla="*/ 1 w 111"/>
                    <a:gd name="T41" fmla="*/ 0 h 43"/>
                    <a:gd name="T42" fmla="*/ 1 w 111"/>
                    <a:gd name="T43" fmla="*/ 1 h 43"/>
                    <a:gd name="T44" fmla="*/ 0 w 111"/>
                    <a:gd name="T45" fmla="*/ 1 h 43"/>
                    <a:gd name="T46" fmla="*/ 0 w 111"/>
                    <a:gd name="T47" fmla="*/ 1 h 43"/>
                    <a:gd name="T48" fmla="*/ 0 w 111"/>
                    <a:gd name="T49" fmla="*/ 3 h 43"/>
                    <a:gd name="T50" fmla="*/ 0 w 111"/>
                    <a:gd name="T51" fmla="*/ 3 h 43"/>
                    <a:gd name="T52" fmla="*/ 0 w 111"/>
                    <a:gd name="T53" fmla="*/ 4 h 43"/>
                    <a:gd name="T54" fmla="*/ 0 w 111"/>
                    <a:gd name="T55" fmla="*/ 6 h 43"/>
                    <a:gd name="T56" fmla="*/ 0 w 111"/>
                    <a:gd name="T57" fmla="*/ 9 h 43"/>
                    <a:gd name="T58" fmla="*/ 1 w 111"/>
                    <a:gd name="T59" fmla="*/ 10 h 43"/>
                    <a:gd name="T60" fmla="*/ 1 w 111"/>
                    <a:gd name="T61" fmla="*/ 12 h 43"/>
                    <a:gd name="T62" fmla="*/ 1 w 111"/>
                    <a:gd name="T63" fmla="*/ 14 h 43"/>
                    <a:gd name="T64" fmla="*/ 3 w 111"/>
                    <a:gd name="T65" fmla="*/ 14 h 43"/>
                    <a:gd name="T66" fmla="*/ 3 w 111"/>
                    <a:gd name="T67" fmla="*/ 14 h 43"/>
                    <a:gd name="T68" fmla="*/ 6 w 111"/>
                    <a:gd name="T69" fmla="*/ 15 h 43"/>
                    <a:gd name="T70" fmla="*/ 18 w 111"/>
                    <a:gd name="T71" fmla="*/ 18 h 43"/>
                    <a:gd name="T72" fmla="*/ 34 w 111"/>
                    <a:gd name="T73" fmla="*/ 23 h 43"/>
                    <a:gd name="T74" fmla="*/ 52 w 111"/>
                    <a:gd name="T75" fmla="*/ 28 h 43"/>
                    <a:gd name="T76" fmla="*/ 71 w 111"/>
                    <a:gd name="T77" fmla="*/ 34 h 43"/>
                    <a:gd name="T78" fmla="*/ 88 w 111"/>
                    <a:gd name="T79" fmla="*/ 37 h 43"/>
                    <a:gd name="T80" fmla="*/ 99 w 111"/>
                    <a:gd name="T81" fmla="*/ 40 h 43"/>
                    <a:gd name="T82" fmla="*/ 103 w 111"/>
                    <a:gd name="T83" fmla="*/ 42 h 43"/>
                    <a:gd name="T84" fmla="*/ 105 w 111"/>
                    <a:gd name="T85" fmla="*/ 40 h 43"/>
                    <a:gd name="T86" fmla="*/ 105 w 111"/>
                    <a:gd name="T87" fmla="*/ 40 h 43"/>
                    <a:gd name="T88" fmla="*/ 106 w 111"/>
                    <a:gd name="T89" fmla="*/ 38 h 43"/>
                    <a:gd name="T90" fmla="*/ 106 w 111"/>
                    <a:gd name="T91" fmla="*/ 37 h 43"/>
                    <a:gd name="T92" fmla="*/ 108 w 111"/>
                    <a:gd name="T93" fmla="*/ 35 h 43"/>
                    <a:gd name="T94" fmla="*/ 108 w 111"/>
                    <a:gd name="T95" fmla="*/ 35 h 43"/>
                    <a:gd name="T96" fmla="*/ 108 w 111"/>
                    <a:gd name="T97" fmla="*/ 34 h 43"/>
                    <a:gd name="T98" fmla="*/ 108 w 111"/>
                    <a:gd name="T99" fmla="*/ 34 h 43"/>
                    <a:gd name="T100" fmla="*/ 110 w 111"/>
                    <a:gd name="T101" fmla="*/ 23 h 43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11"/>
                    <a:gd name="T154" fmla="*/ 0 h 43"/>
                    <a:gd name="T155" fmla="*/ 111 w 111"/>
                    <a:gd name="T156" fmla="*/ 43 h 43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11" h="43">
                      <a:moveTo>
                        <a:pt x="110" y="23"/>
                      </a:moveTo>
                      <a:lnTo>
                        <a:pt x="110" y="24"/>
                      </a:lnTo>
                      <a:lnTo>
                        <a:pt x="108" y="24"/>
                      </a:lnTo>
                      <a:lnTo>
                        <a:pt x="108" y="26"/>
                      </a:lnTo>
                      <a:lnTo>
                        <a:pt x="108" y="28"/>
                      </a:lnTo>
                      <a:lnTo>
                        <a:pt x="106" y="28"/>
                      </a:lnTo>
                      <a:lnTo>
                        <a:pt x="106" y="29"/>
                      </a:lnTo>
                      <a:lnTo>
                        <a:pt x="105" y="31"/>
                      </a:lnTo>
                      <a:lnTo>
                        <a:pt x="103" y="31"/>
                      </a:lnTo>
                      <a:lnTo>
                        <a:pt x="99" y="29"/>
                      </a:lnTo>
                      <a:lnTo>
                        <a:pt x="86" y="26"/>
                      </a:lnTo>
                      <a:lnTo>
                        <a:pt x="71" y="21"/>
                      </a:lnTo>
                      <a:lnTo>
                        <a:pt x="52" y="17"/>
                      </a:lnTo>
                      <a:lnTo>
                        <a:pt x="35" y="12"/>
                      </a:lnTo>
                      <a:lnTo>
                        <a:pt x="20" y="9"/>
                      </a:lnTo>
                      <a:lnTo>
                        <a:pt x="7" y="6"/>
                      </a:lnTo>
                      <a:lnTo>
                        <a:pt x="4" y="4"/>
                      </a:ln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5"/>
                      </a:lnTo>
                      <a:lnTo>
                        <a:pt x="18" y="18"/>
                      </a:lnTo>
                      <a:lnTo>
                        <a:pt x="34" y="23"/>
                      </a:lnTo>
                      <a:lnTo>
                        <a:pt x="52" y="28"/>
                      </a:lnTo>
                      <a:lnTo>
                        <a:pt x="71" y="34"/>
                      </a:lnTo>
                      <a:lnTo>
                        <a:pt x="88" y="37"/>
                      </a:lnTo>
                      <a:lnTo>
                        <a:pt x="99" y="40"/>
                      </a:lnTo>
                      <a:lnTo>
                        <a:pt x="103" y="42"/>
                      </a:lnTo>
                      <a:lnTo>
                        <a:pt x="105" y="40"/>
                      </a:lnTo>
                      <a:lnTo>
                        <a:pt x="106" y="38"/>
                      </a:lnTo>
                      <a:lnTo>
                        <a:pt x="106" y="37"/>
                      </a:lnTo>
                      <a:lnTo>
                        <a:pt x="108" y="35"/>
                      </a:lnTo>
                      <a:lnTo>
                        <a:pt x="108" y="34"/>
                      </a:lnTo>
                      <a:lnTo>
                        <a:pt x="110" y="23"/>
                      </a:lnTo>
                    </a:path>
                  </a:pathLst>
                </a:custGeom>
                <a:solidFill>
                  <a:srgbClr val="E5E5E5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4" name="Freeform 75"/>
                <p:cNvSpPr>
                  <a:spLocks/>
                </p:cNvSpPr>
                <p:nvPr/>
              </p:nvSpPr>
              <p:spPr bwMode="auto">
                <a:xfrm>
                  <a:off x="850" y="2376"/>
                  <a:ext cx="84" cy="41"/>
                </a:xfrm>
                <a:custGeom>
                  <a:avLst/>
                  <a:gdLst>
                    <a:gd name="T0" fmla="*/ 78 w 84"/>
                    <a:gd name="T1" fmla="*/ 40 h 41"/>
                    <a:gd name="T2" fmla="*/ 78 w 84"/>
                    <a:gd name="T3" fmla="*/ 40 h 41"/>
                    <a:gd name="T4" fmla="*/ 75 w 84"/>
                    <a:gd name="T5" fmla="*/ 40 h 41"/>
                    <a:gd name="T6" fmla="*/ 70 w 84"/>
                    <a:gd name="T7" fmla="*/ 40 h 41"/>
                    <a:gd name="T8" fmla="*/ 64 w 84"/>
                    <a:gd name="T9" fmla="*/ 38 h 41"/>
                    <a:gd name="T10" fmla="*/ 57 w 84"/>
                    <a:gd name="T11" fmla="*/ 38 h 41"/>
                    <a:gd name="T12" fmla="*/ 50 w 84"/>
                    <a:gd name="T13" fmla="*/ 36 h 41"/>
                    <a:gd name="T14" fmla="*/ 42 w 84"/>
                    <a:gd name="T15" fmla="*/ 35 h 41"/>
                    <a:gd name="T16" fmla="*/ 32 w 84"/>
                    <a:gd name="T17" fmla="*/ 33 h 41"/>
                    <a:gd name="T18" fmla="*/ 25 w 84"/>
                    <a:gd name="T19" fmla="*/ 32 h 41"/>
                    <a:gd name="T20" fmla="*/ 18 w 84"/>
                    <a:gd name="T21" fmla="*/ 29 h 41"/>
                    <a:gd name="T22" fmla="*/ 12 w 84"/>
                    <a:gd name="T23" fmla="*/ 27 h 41"/>
                    <a:gd name="T24" fmla="*/ 7 w 84"/>
                    <a:gd name="T25" fmla="*/ 26 h 41"/>
                    <a:gd name="T26" fmla="*/ 4 w 84"/>
                    <a:gd name="T27" fmla="*/ 24 h 41"/>
                    <a:gd name="T28" fmla="*/ 1 w 84"/>
                    <a:gd name="T29" fmla="*/ 23 h 41"/>
                    <a:gd name="T30" fmla="*/ 0 w 84"/>
                    <a:gd name="T31" fmla="*/ 23 h 41"/>
                    <a:gd name="T32" fmla="*/ 0 w 84"/>
                    <a:gd name="T33" fmla="*/ 23 h 41"/>
                    <a:gd name="T34" fmla="*/ 7 w 84"/>
                    <a:gd name="T35" fmla="*/ 0 h 41"/>
                    <a:gd name="T36" fmla="*/ 83 w 84"/>
                    <a:gd name="T37" fmla="*/ 15 h 41"/>
                    <a:gd name="T38" fmla="*/ 79 w 84"/>
                    <a:gd name="T39" fmla="*/ 40 h 41"/>
                    <a:gd name="T40" fmla="*/ 78 w 84"/>
                    <a:gd name="T41" fmla="*/ 40 h 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84"/>
                    <a:gd name="T64" fmla="*/ 0 h 41"/>
                    <a:gd name="T65" fmla="*/ 84 w 84"/>
                    <a:gd name="T66" fmla="*/ 41 h 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84" h="41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5" y="40"/>
                      </a:lnTo>
                      <a:lnTo>
                        <a:pt x="70" y="40"/>
                      </a:lnTo>
                      <a:lnTo>
                        <a:pt x="64" y="38"/>
                      </a:lnTo>
                      <a:lnTo>
                        <a:pt x="57" y="38"/>
                      </a:lnTo>
                      <a:lnTo>
                        <a:pt x="50" y="36"/>
                      </a:lnTo>
                      <a:lnTo>
                        <a:pt x="42" y="35"/>
                      </a:lnTo>
                      <a:lnTo>
                        <a:pt x="32" y="33"/>
                      </a:lnTo>
                      <a:lnTo>
                        <a:pt x="25" y="32"/>
                      </a:lnTo>
                      <a:lnTo>
                        <a:pt x="18" y="29"/>
                      </a:lnTo>
                      <a:lnTo>
                        <a:pt x="12" y="27"/>
                      </a:lnTo>
                      <a:lnTo>
                        <a:pt x="7" y="26"/>
                      </a:lnTo>
                      <a:lnTo>
                        <a:pt x="4" y="24"/>
                      </a:lnTo>
                      <a:lnTo>
                        <a:pt x="1" y="23"/>
                      </a:lnTo>
                      <a:lnTo>
                        <a:pt x="0" y="23"/>
                      </a:lnTo>
                      <a:lnTo>
                        <a:pt x="7" y="0"/>
                      </a:lnTo>
                      <a:lnTo>
                        <a:pt x="83" y="15"/>
                      </a:lnTo>
                      <a:lnTo>
                        <a:pt x="79" y="40"/>
                      </a:lnTo>
                      <a:lnTo>
                        <a:pt x="78" y="40"/>
                      </a:lnTo>
                    </a:path>
                  </a:pathLst>
                </a:custGeom>
                <a:solidFill>
                  <a:srgbClr val="FFFF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5" name="Freeform 76"/>
                <p:cNvSpPr>
                  <a:spLocks/>
                </p:cNvSpPr>
                <p:nvPr/>
              </p:nvSpPr>
              <p:spPr bwMode="auto">
                <a:xfrm>
                  <a:off x="852" y="2382"/>
                  <a:ext cx="68" cy="32"/>
                </a:xfrm>
                <a:custGeom>
                  <a:avLst/>
                  <a:gdLst>
                    <a:gd name="T0" fmla="*/ 51 w 68"/>
                    <a:gd name="T1" fmla="*/ 31 h 32"/>
                    <a:gd name="T2" fmla="*/ 45 w 68"/>
                    <a:gd name="T3" fmla="*/ 29 h 32"/>
                    <a:gd name="T4" fmla="*/ 34 w 68"/>
                    <a:gd name="T5" fmla="*/ 26 h 32"/>
                    <a:gd name="T6" fmla="*/ 24 w 68"/>
                    <a:gd name="T7" fmla="*/ 24 h 32"/>
                    <a:gd name="T8" fmla="*/ 20 w 68"/>
                    <a:gd name="T9" fmla="*/ 23 h 32"/>
                    <a:gd name="T10" fmla="*/ 12 w 68"/>
                    <a:gd name="T11" fmla="*/ 21 h 32"/>
                    <a:gd name="T12" fmla="*/ 6 w 68"/>
                    <a:gd name="T13" fmla="*/ 18 h 32"/>
                    <a:gd name="T14" fmla="*/ 1 w 68"/>
                    <a:gd name="T15" fmla="*/ 17 h 32"/>
                    <a:gd name="T16" fmla="*/ 1 w 68"/>
                    <a:gd name="T17" fmla="*/ 13 h 32"/>
                    <a:gd name="T18" fmla="*/ 3 w 68"/>
                    <a:gd name="T19" fmla="*/ 9 h 32"/>
                    <a:gd name="T20" fmla="*/ 4 w 68"/>
                    <a:gd name="T21" fmla="*/ 3 h 32"/>
                    <a:gd name="T22" fmla="*/ 6 w 68"/>
                    <a:gd name="T23" fmla="*/ 0 h 32"/>
                    <a:gd name="T24" fmla="*/ 6 w 68"/>
                    <a:gd name="T25" fmla="*/ 0 h 32"/>
                    <a:gd name="T26" fmla="*/ 10 w 68"/>
                    <a:gd name="T27" fmla="*/ 0 h 32"/>
                    <a:gd name="T28" fmla="*/ 17 w 68"/>
                    <a:gd name="T29" fmla="*/ 1 h 32"/>
                    <a:gd name="T30" fmla="*/ 23 w 68"/>
                    <a:gd name="T31" fmla="*/ 3 h 32"/>
                    <a:gd name="T32" fmla="*/ 28 w 68"/>
                    <a:gd name="T33" fmla="*/ 4 h 32"/>
                    <a:gd name="T34" fmla="*/ 31 w 68"/>
                    <a:gd name="T35" fmla="*/ 6 h 32"/>
                    <a:gd name="T36" fmla="*/ 34 w 68"/>
                    <a:gd name="T37" fmla="*/ 7 h 32"/>
                    <a:gd name="T38" fmla="*/ 34 w 68"/>
                    <a:gd name="T39" fmla="*/ 10 h 32"/>
                    <a:gd name="T40" fmla="*/ 26 w 68"/>
                    <a:gd name="T41" fmla="*/ 12 h 32"/>
                    <a:gd name="T42" fmla="*/ 21 w 68"/>
                    <a:gd name="T43" fmla="*/ 13 h 32"/>
                    <a:gd name="T44" fmla="*/ 24 w 68"/>
                    <a:gd name="T45" fmla="*/ 17 h 32"/>
                    <a:gd name="T46" fmla="*/ 31 w 68"/>
                    <a:gd name="T47" fmla="*/ 20 h 32"/>
                    <a:gd name="T48" fmla="*/ 37 w 68"/>
                    <a:gd name="T49" fmla="*/ 23 h 32"/>
                    <a:gd name="T50" fmla="*/ 45 w 68"/>
                    <a:gd name="T51" fmla="*/ 26 h 32"/>
                    <a:gd name="T52" fmla="*/ 52 w 68"/>
                    <a:gd name="T53" fmla="*/ 27 h 32"/>
                    <a:gd name="T54" fmla="*/ 62 w 68"/>
                    <a:gd name="T55" fmla="*/ 29 h 32"/>
                    <a:gd name="T56" fmla="*/ 67 w 68"/>
                    <a:gd name="T57" fmla="*/ 31 h 32"/>
                    <a:gd name="T58" fmla="*/ 65 w 68"/>
                    <a:gd name="T59" fmla="*/ 31 h 32"/>
                    <a:gd name="T60" fmla="*/ 59 w 68"/>
                    <a:gd name="T61" fmla="*/ 31 h 32"/>
                    <a:gd name="T62" fmla="*/ 52 w 68"/>
                    <a:gd name="T63" fmla="*/ 31 h 3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8"/>
                    <a:gd name="T97" fmla="*/ 0 h 32"/>
                    <a:gd name="T98" fmla="*/ 68 w 68"/>
                    <a:gd name="T99" fmla="*/ 32 h 3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8" h="32">
                      <a:moveTo>
                        <a:pt x="52" y="31"/>
                      </a:moveTo>
                      <a:lnTo>
                        <a:pt x="51" y="31"/>
                      </a:lnTo>
                      <a:lnTo>
                        <a:pt x="48" y="29"/>
                      </a:lnTo>
                      <a:lnTo>
                        <a:pt x="45" y="29"/>
                      </a:lnTo>
                      <a:lnTo>
                        <a:pt x="38" y="27"/>
                      </a:lnTo>
                      <a:lnTo>
                        <a:pt x="34" y="26"/>
                      </a:lnTo>
                      <a:lnTo>
                        <a:pt x="29" y="26"/>
                      </a:lnTo>
                      <a:lnTo>
                        <a:pt x="24" y="24"/>
                      </a:lnTo>
                      <a:lnTo>
                        <a:pt x="21" y="23"/>
                      </a:lnTo>
                      <a:lnTo>
                        <a:pt x="20" y="23"/>
                      </a:lnTo>
                      <a:lnTo>
                        <a:pt x="17" y="21"/>
                      </a:lnTo>
                      <a:lnTo>
                        <a:pt x="12" y="21"/>
                      </a:lnTo>
                      <a:lnTo>
                        <a:pt x="9" y="20"/>
                      </a:lnTo>
                      <a:lnTo>
                        <a:pt x="6" y="18"/>
                      </a:lnTo>
                      <a:lnTo>
                        <a:pt x="3" y="18"/>
                      </a:lnTo>
                      <a:lnTo>
                        <a:pt x="1" y="17"/>
                      </a:lnTo>
                      <a:lnTo>
                        <a:pt x="0" y="15"/>
                      </a:lnTo>
                      <a:lnTo>
                        <a:pt x="1" y="13"/>
                      </a:lnTo>
                      <a:lnTo>
                        <a:pt x="1" y="12"/>
                      </a:lnTo>
                      <a:lnTo>
                        <a:pt x="3" y="9"/>
                      </a:lnTo>
                      <a:lnTo>
                        <a:pt x="3" y="6"/>
                      </a:lnTo>
                      <a:lnTo>
                        <a:pt x="4" y="3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7" y="1"/>
                      </a:lnTo>
                      <a:lnTo>
                        <a:pt x="20" y="1"/>
                      </a:lnTo>
                      <a:lnTo>
                        <a:pt x="23" y="3"/>
                      </a:lnTo>
                      <a:lnTo>
                        <a:pt x="24" y="3"/>
                      </a:lnTo>
                      <a:lnTo>
                        <a:pt x="28" y="4"/>
                      </a:lnTo>
                      <a:lnTo>
                        <a:pt x="29" y="4"/>
                      </a:lnTo>
                      <a:lnTo>
                        <a:pt x="31" y="6"/>
                      </a:lnTo>
                      <a:lnTo>
                        <a:pt x="34" y="7"/>
                      </a:lnTo>
                      <a:lnTo>
                        <a:pt x="34" y="9"/>
                      </a:lnTo>
                      <a:lnTo>
                        <a:pt x="34" y="10"/>
                      </a:lnTo>
                      <a:lnTo>
                        <a:pt x="32" y="10"/>
                      </a:lnTo>
                      <a:lnTo>
                        <a:pt x="26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5"/>
                      </a:lnTo>
                      <a:lnTo>
                        <a:pt x="24" y="17"/>
                      </a:lnTo>
                      <a:lnTo>
                        <a:pt x="28" y="18"/>
                      </a:lnTo>
                      <a:lnTo>
                        <a:pt x="31" y="20"/>
                      </a:lnTo>
                      <a:lnTo>
                        <a:pt x="34" y="21"/>
                      </a:lnTo>
                      <a:lnTo>
                        <a:pt x="37" y="23"/>
                      </a:lnTo>
                      <a:lnTo>
                        <a:pt x="40" y="24"/>
                      </a:lnTo>
                      <a:lnTo>
                        <a:pt x="45" y="26"/>
                      </a:lnTo>
                      <a:lnTo>
                        <a:pt x="48" y="27"/>
                      </a:lnTo>
                      <a:lnTo>
                        <a:pt x="52" y="27"/>
                      </a:lnTo>
                      <a:lnTo>
                        <a:pt x="57" y="29"/>
                      </a:lnTo>
                      <a:lnTo>
                        <a:pt x="62" y="29"/>
                      </a:lnTo>
                      <a:lnTo>
                        <a:pt x="65" y="31"/>
                      </a:lnTo>
                      <a:lnTo>
                        <a:pt x="67" y="31"/>
                      </a:lnTo>
                      <a:lnTo>
                        <a:pt x="65" y="31"/>
                      </a:lnTo>
                      <a:lnTo>
                        <a:pt x="62" y="31"/>
                      </a:lnTo>
                      <a:lnTo>
                        <a:pt x="59" y="31"/>
                      </a:lnTo>
                      <a:lnTo>
                        <a:pt x="56" y="31"/>
                      </a:lnTo>
                      <a:lnTo>
                        <a:pt x="52" y="31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6" name="Freeform 77"/>
                <p:cNvSpPr>
                  <a:spLocks/>
                </p:cNvSpPr>
                <p:nvPr/>
              </p:nvSpPr>
              <p:spPr bwMode="auto">
                <a:xfrm>
                  <a:off x="892" y="2455"/>
                  <a:ext cx="26" cy="26"/>
                </a:xfrm>
                <a:custGeom>
                  <a:avLst/>
                  <a:gdLst>
                    <a:gd name="T0" fmla="*/ 25 w 26"/>
                    <a:gd name="T1" fmla="*/ 6 h 26"/>
                    <a:gd name="T2" fmla="*/ 0 w 26"/>
                    <a:gd name="T3" fmla="*/ 0 h 26"/>
                    <a:gd name="T4" fmla="*/ 0 w 26"/>
                    <a:gd name="T5" fmla="*/ 18 h 26"/>
                    <a:gd name="T6" fmla="*/ 25 w 26"/>
                    <a:gd name="T7" fmla="*/ 25 h 26"/>
                    <a:gd name="T8" fmla="*/ 25 w 26"/>
                    <a:gd name="T9" fmla="*/ 6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6"/>
                    <a:gd name="T17" fmla="*/ 26 w 26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6">
                      <a:moveTo>
                        <a:pt x="25" y="6"/>
                      </a:moveTo>
                      <a:lnTo>
                        <a:pt x="0" y="0"/>
                      </a:lnTo>
                      <a:lnTo>
                        <a:pt x="0" y="18"/>
                      </a:lnTo>
                      <a:lnTo>
                        <a:pt x="25" y="25"/>
                      </a:lnTo>
                      <a:lnTo>
                        <a:pt x="25" y="6"/>
                      </a:lnTo>
                    </a:path>
                  </a:pathLst>
                </a:custGeom>
                <a:solidFill>
                  <a:srgbClr val="FFFF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7" name="Freeform 78"/>
                <p:cNvSpPr>
                  <a:spLocks/>
                </p:cNvSpPr>
                <p:nvPr/>
              </p:nvSpPr>
              <p:spPr bwMode="auto">
                <a:xfrm>
                  <a:off x="816" y="2435"/>
                  <a:ext cx="26" cy="26"/>
                </a:xfrm>
                <a:custGeom>
                  <a:avLst/>
                  <a:gdLst>
                    <a:gd name="T0" fmla="*/ 25 w 26"/>
                    <a:gd name="T1" fmla="*/ 4 h 26"/>
                    <a:gd name="T2" fmla="*/ 0 w 26"/>
                    <a:gd name="T3" fmla="*/ 0 h 26"/>
                    <a:gd name="T4" fmla="*/ 0 w 26"/>
                    <a:gd name="T5" fmla="*/ 18 h 26"/>
                    <a:gd name="T6" fmla="*/ 25 w 26"/>
                    <a:gd name="T7" fmla="*/ 25 h 26"/>
                    <a:gd name="T8" fmla="*/ 25 w 26"/>
                    <a:gd name="T9" fmla="*/ 4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26"/>
                    <a:gd name="T17" fmla="*/ 26 w 26"/>
                    <a:gd name="T18" fmla="*/ 26 h 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26">
                      <a:moveTo>
                        <a:pt x="25" y="4"/>
                      </a:moveTo>
                      <a:lnTo>
                        <a:pt x="0" y="0"/>
                      </a:lnTo>
                      <a:lnTo>
                        <a:pt x="0" y="18"/>
                      </a:lnTo>
                      <a:lnTo>
                        <a:pt x="25" y="25"/>
                      </a:lnTo>
                      <a:lnTo>
                        <a:pt x="25" y="4"/>
                      </a:lnTo>
                    </a:path>
                  </a:pathLst>
                </a:custGeom>
                <a:solidFill>
                  <a:srgbClr val="FFFF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Line 79"/>
                <p:cNvSpPr>
                  <a:spLocks noChangeShapeType="1"/>
                </p:cNvSpPr>
                <p:nvPr/>
              </p:nvSpPr>
              <p:spPr bwMode="auto">
                <a:xfrm flipH="1" flipV="1">
                  <a:off x="816" y="2441"/>
                  <a:ext cx="93" cy="25"/>
                </a:xfrm>
                <a:prstGeom prst="line">
                  <a:avLst/>
                </a:prstGeom>
                <a:noFill/>
                <a:ln w="9525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Freeform 80"/>
                <p:cNvSpPr>
                  <a:spLocks/>
                </p:cNvSpPr>
                <p:nvPr/>
              </p:nvSpPr>
              <p:spPr bwMode="auto">
                <a:xfrm>
                  <a:off x="816" y="2441"/>
                  <a:ext cx="94" cy="26"/>
                </a:xfrm>
                <a:custGeom>
                  <a:avLst/>
                  <a:gdLst>
                    <a:gd name="T0" fmla="*/ 93 w 94"/>
                    <a:gd name="T1" fmla="*/ 25 h 26"/>
                    <a:gd name="T2" fmla="*/ 0 w 94"/>
                    <a:gd name="T3" fmla="*/ 0 h 26"/>
                    <a:gd name="T4" fmla="*/ 93 w 94"/>
                    <a:gd name="T5" fmla="*/ 25 h 26"/>
                    <a:gd name="T6" fmla="*/ 0 60000 65536"/>
                    <a:gd name="T7" fmla="*/ 0 60000 65536"/>
                    <a:gd name="T8" fmla="*/ 0 60000 65536"/>
                    <a:gd name="T9" fmla="*/ 0 w 94"/>
                    <a:gd name="T10" fmla="*/ 0 h 26"/>
                    <a:gd name="T11" fmla="*/ 94 w 94"/>
                    <a:gd name="T12" fmla="*/ 26 h 2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4" h="26">
                      <a:moveTo>
                        <a:pt x="93" y="25"/>
                      </a:moveTo>
                      <a:lnTo>
                        <a:pt x="0" y="0"/>
                      </a:lnTo>
                      <a:lnTo>
                        <a:pt x="93" y="25"/>
                      </a:ln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0" name="Freeform 81"/>
                <p:cNvSpPr>
                  <a:spLocks/>
                </p:cNvSpPr>
                <p:nvPr/>
              </p:nvSpPr>
              <p:spPr bwMode="auto">
                <a:xfrm>
                  <a:off x="832" y="2404"/>
                  <a:ext cx="77" cy="68"/>
                </a:xfrm>
                <a:custGeom>
                  <a:avLst/>
                  <a:gdLst>
                    <a:gd name="T0" fmla="*/ 55 w 77"/>
                    <a:gd name="T1" fmla="*/ 62 h 68"/>
                    <a:gd name="T2" fmla="*/ 55 w 77"/>
                    <a:gd name="T3" fmla="*/ 62 h 68"/>
                    <a:gd name="T4" fmla="*/ 55 w 77"/>
                    <a:gd name="T5" fmla="*/ 59 h 68"/>
                    <a:gd name="T6" fmla="*/ 55 w 77"/>
                    <a:gd name="T7" fmla="*/ 56 h 68"/>
                    <a:gd name="T8" fmla="*/ 57 w 77"/>
                    <a:gd name="T9" fmla="*/ 51 h 68"/>
                    <a:gd name="T10" fmla="*/ 57 w 77"/>
                    <a:gd name="T11" fmla="*/ 46 h 68"/>
                    <a:gd name="T12" fmla="*/ 57 w 77"/>
                    <a:gd name="T13" fmla="*/ 43 h 68"/>
                    <a:gd name="T14" fmla="*/ 57 w 77"/>
                    <a:gd name="T15" fmla="*/ 40 h 68"/>
                    <a:gd name="T16" fmla="*/ 58 w 77"/>
                    <a:gd name="T17" fmla="*/ 38 h 68"/>
                    <a:gd name="T18" fmla="*/ 60 w 77"/>
                    <a:gd name="T19" fmla="*/ 35 h 68"/>
                    <a:gd name="T20" fmla="*/ 63 w 77"/>
                    <a:gd name="T21" fmla="*/ 32 h 68"/>
                    <a:gd name="T22" fmla="*/ 66 w 77"/>
                    <a:gd name="T23" fmla="*/ 28 h 68"/>
                    <a:gd name="T24" fmla="*/ 69 w 77"/>
                    <a:gd name="T25" fmla="*/ 23 h 68"/>
                    <a:gd name="T26" fmla="*/ 71 w 77"/>
                    <a:gd name="T27" fmla="*/ 20 h 68"/>
                    <a:gd name="T28" fmla="*/ 74 w 77"/>
                    <a:gd name="T29" fmla="*/ 15 h 68"/>
                    <a:gd name="T30" fmla="*/ 76 w 77"/>
                    <a:gd name="T31" fmla="*/ 14 h 68"/>
                    <a:gd name="T32" fmla="*/ 76 w 77"/>
                    <a:gd name="T33" fmla="*/ 12 h 68"/>
                    <a:gd name="T34" fmla="*/ 76 w 77"/>
                    <a:gd name="T35" fmla="*/ 12 h 68"/>
                    <a:gd name="T36" fmla="*/ 72 w 77"/>
                    <a:gd name="T37" fmla="*/ 12 h 68"/>
                    <a:gd name="T38" fmla="*/ 69 w 77"/>
                    <a:gd name="T39" fmla="*/ 12 h 68"/>
                    <a:gd name="T40" fmla="*/ 65 w 77"/>
                    <a:gd name="T41" fmla="*/ 10 h 68"/>
                    <a:gd name="T42" fmla="*/ 60 w 77"/>
                    <a:gd name="T43" fmla="*/ 10 h 68"/>
                    <a:gd name="T44" fmla="*/ 55 w 77"/>
                    <a:gd name="T45" fmla="*/ 9 h 68"/>
                    <a:gd name="T46" fmla="*/ 51 w 77"/>
                    <a:gd name="T47" fmla="*/ 7 h 68"/>
                    <a:gd name="T48" fmla="*/ 48 w 77"/>
                    <a:gd name="T49" fmla="*/ 7 h 68"/>
                    <a:gd name="T50" fmla="*/ 43 w 77"/>
                    <a:gd name="T51" fmla="*/ 6 h 68"/>
                    <a:gd name="T52" fmla="*/ 40 w 77"/>
                    <a:gd name="T53" fmla="*/ 4 h 68"/>
                    <a:gd name="T54" fmla="*/ 37 w 77"/>
                    <a:gd name="T55" fmla="*/ 3 h 68"/>
                    <a:gd name="T56" fmla="*/ 34 w 77"/>
                    <a:gd name="T57" fmla="*/ 1 h 68"/>
                    <a:gd name="T58" fmla="*/ 31 w 77"/>
                    <a:gd name="T59" fmla="*/ 1 h 68"/>
                    <a:gd name="T60" fmla="*/ 27 w 77"/>
                    <a:gd name="T61" fmla="*/ 0 h 68"/>
                    <a:gd name="T62" fmla="*/ 27 w 77"/>
                    <a:gd name="T63" fmla="*/ 0 h 68"/>
                    <a:gd name="T64" fmla="*/ 26 w 77"/>
                    <a:gd name="T65" fmla="*/ 0 h 68"/>
                    <a:gd name="T66" fmla="*/ 26 w 77"/>
                    <a:gd name="T67" fmla="*/ 0 h 68"/>
                    <a:gd name="T68" fmla="*/ 23 w 77"/>
                    <a:gd name="T69" fmla="*/ 1 h 68"/>
                    <a:gd name="T70" fmla="*/ 20 w 77"/>
                    <a:gd name="T71" fmla="*/ 4 h 68"/>
                    <a:gd name="T72" fmla="*/ 15 w 77"/>
                    <a:gd name="T73" fmla="*/ 7 h 68"/>
                    <a:gd name="T74" fmla="*/ 10 w 77"/>
                    <a:gd name="T75" fmla="*/ 10 h 68"/>
                    <a:gd name="T76" fmla="*/ 6 w 77"/>
                    <a:gd name="T77" fmla="*/ 15 h 68"/>
                    <a:gd name="T78" fmla="*/ 3 w 77"/>
                    <a:gd name="T79" fmla="*/ 18 h 68"/>
                    <a:gd name="T80" fmla="*/ 1 w 77"/>
                    <a:gd name="T81" fmla="*/ 20 h 68"/>
                    <a:gd name="T82" fmla="*/ 1 w 77"/>
                    <a:gd name="T83" fmla="*/ 24 h 68"/>
                    <a:gd name="T84" fmla="*/ 0 w 77"/>
                    <a:gd name="T85" fmla="*/ 28 h 68"/>
                    <a:gd name="T86" fmla="*/ 0 w 77"/>
                    <a:gd name="T87" fmla="*/ 34 h 68"/>
                    <a:gd name="T88" fmla="*/ 0 w 77"/>
                    <a:gd name="T89" fmla="*/ 38 h 68"/>
                    <a:gd name="T90" fmla="*/ 0 w 77"/>
                    <a:gd name="T91" fmla="*/ 43 h 68"/>
                    <a:gd name="T92" fmla="*/ 0 w 77"/>
                    <a:gd name="T93" fmla="*/ 48 h 68"/>
                    <a:gd name="T94" fmla="*/ 0 w 77"/>
                    <a:gd name="T95" fmla="*/ 51 h 68"/>
                    <a:gd name="T96" fmla="*/ 0 w 77"/>
                    <a:gd name="T97" fmla="*/ 51 h 68"/>
                    <a:gd name="T98" fmla="*/ 57 w 77"/>
                    <a:gd name="T99" fmla="*/ 67 h 68"/>
                    <a:gd name="T100" fmla="*/ 55 w 77"/>
                    <a:gd name="T101" fmla="*/ 62 h 6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7"/>
                    <a:gd name="T154" fmla="*/ 0 h 68"/>
                    <a:gd name="T155" fmla="*/ 77 w 77"/>
                    <a:gd name="T156" fmla="*/ 68 h 6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7" h="68">
                      <a:moveTo>
                        <a:pt x="55" y="62"/>
                      </a:moveTo>
                      <a:lnTo>
                        <a:pt x="55" y="62"/>
                      </a:lnTo>
                      <a:lnTo>
                        <a:pt x="55" y="59"/>
                      </a:lnTo>
                      <a:lnTo>
                        <a:pt x="55" y="56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3"/>
                      </a:lnTo>
                      <a:lnTo>
                        <a:pt x="57" y="40"/>
                      </a:lnTo>
                      <a:lnTo>
                        <a:pt x="58" y="38"/>
                      </a:lnTo>
                      <a:lnTo>
                        <a:pt x="60" y="35"/>
                      </a:lnTo>
                      <a:lnTo>
                        <a:pt x="63" y="32"/>
                      </a:lnTo>
                      <a:lnTo>
                        <a:pt x="66" y="28"/>
                      </a:lnTo>
                      <a:lnTo>
                        <a:pt x="69" y="23"/>
                      </a:lnTo>
                      <a:lnTo>
                        <a:pt x="71" y="20"/>
                      </a:lnTo>
                      <a:lnTo>
                        <a:pt x="74" y="15"/>
                      </a:lnTo>
                      <a:lnTo>
                        <a:pt x="76" y="14"/>
                      </a:lnTo>
                      <a:lnTo>
                        <a:pt x="76" y="12"/>
                      </a:lnTo>
                      <a:lnTo>
                        <a:pt x="72" y="12"/>
                      </a:lnTo>
                      <a:lnTo>
                        <a:pt x="69" y="12"/>
                      </a:lnTo>
                      <a:lnTo>
                        <a:pt x="65" y="10"/>
                      </a:lnTo>
                      <a:lnTo>
                        <a:pt x="60" y="10"/>
                      </a:lnTo>
                      <a:lnTo>
                        <a:pt x="55" y="9"/>
                      </a:lnTo>
                      <a:lnTo>
                        <a:pt x="51" y="7"/>
                      </a:lnTo>
                      <a:lnTo>
                        <a:pt x="48" y="7"/>
                      </a:lnTo>
                      <a:lnTo>
                        <a:pt x="43" y="6"/>
                      </a:lnTo>
                      <a:lnTo>
                        <a:pt x="40" y="4"/>
                      </a:lnTo>
                      <a:lnTo>
                        <a:pt x="37" y="3"/>
                      </a:lnTo>
                      <a:lnTo>
                        <a:pt x="34" y="1"/>
                      </a:lnTo>
                      <a:lnTo>
                        <a:pt x="31" y="1"/>
                      </a:lnTo>
                      <a:lnTo>
                        <a:pt x="27" y="0"/>
                      </a:lnTo>
                      <a:lnTo>
                        <a:pt x="26" y="0"/>
                      </a:lnTo>
                      <a:lnTo>
                        <a:pt x="23" y="1"/>
                      </a:lnTo>
                      <a:lnTo>
                        <a:pt x="20" y="4"/>
                      </a:lnTo>
                      <a:lnTo>
                        <a:pt x="15" y="7"/>
                      </a:lnTo>
                      <a:lnTo>
                        <a:pt x="10" y="10"/>
                      </a:lnTo>
                      <a:lnTo>
                        <a:pt x="6" y="15"/>
                      </a:lnTo>
                      <a:lnTo>
                        <a:pt x="3" y="18"/>
                      </a:lnTo>
                      <a:lnTo>
                        <a:pt x="1" y="20"/>
                      </a:lnTo>
                      <a:lnTo>
                        <a:pt x="1" y="24"/>
                      </a:lnTo>
                      <a:lnTo>
                        <a:pt x="0" y="28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0" y="43"/>
                      </a:lnTo>
                      <a:lnTo>
                        <a:pt x="0" y="48"/>
                      </a:lnTo>
                      <a:lnTo>
                        <a:pt x="0" y="51"/>
                      </a:lnTo>
                      <a:lnTo>
                        <a:pt x="57" y="67"/>
                      </a:lnTo>
                      <a:lnTo>
                        <a:pt x="55" y="62"/>
                      </a:lnTo>
                    </a:path>
                  </a:pathLst>
                </a:custGeom>
                <a:solidFill>
                  <a:schemeClr val="accent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1" name="Freeform 82"/>
                <p:cNvSpPr>
                  <a:spLocks/>
                </p:cNvSpPr>
                <p:nvPr/>
              </p:nvSpPr>
              <p:spPr bwMode="auto">
                <a:xfrm>
                  <a:off x="833" y="2432"/>
                  <a:ext cx="54" cy="37"/>
                </a:xfrm>
                <a:custGeom>
                  <a:avLst/>
                  <a:gdLst>
                    <a:gd name="T0" fmla="*/ 1 w 54"/>
                    <a:gd name="T1" fmla="*/ 21 h 37"/>
                    <a:gd name="T2" fmla="*/ 0 w 54"/>
                    <a:gd name="T3" fmla="*/ 0 h 37"/>
                    <a:gd name="T4" fmla="*/ 53 w 54"/>
                    <a:gd name="T5" fmla="*/ 14 h 37"/>
                    <a:gd name="T6" fmla="*/ 53 w 54"/>
                    <a:gd name="T7" fmla="*/ 36 h 37"/>
                    <a:gd name="T8" fmla="*/ 1 w 54"/>
                    <a:gd name="T9" fmla="*/ 21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37"/>
                    <a:gd name="T17" fmla="*/ 54 w 54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37">
                      <a:moveTo>
                        <a:pt x="1" y="21"/>
                      </a:moveTo>
                      <a:lnTo>
                        <a:pt x="0" y="0"/>
                      </a:lnTo>
                      <a:lnTo>
                        <a:pt x="53" y="14"/>
                      </a:lnTo>
                      <a:lnTo>
                        <a:pt x="53" y="36"/>
                      </a:lnTo>
                      <a:lnTo>
                        <a:pt x="1" y="21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2" name="Line 83"/>
                <p:cNvSpPr>
                  <a:spLocks noChangeShapeType="1"/>
                </p:cNvSpPr>
                <p:nvPr/>
              </p:nvSpPr>
              <p:spPr bwMode="auto">
                <a:xfrm flipH="1" flipV="1">
                  <a:off x="833" y="2438"/>
                  <a:ext cx="53" cy="14"/>
                </a:xfrm>
                <a:prstGeom prst="line">
                  <a:avLst/>
                </a:prstGeom>
                <a:noFill/>
                <a:ln w="9525">
                  <a:noFill/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3" name="Freeform 84"/>
                <p:cNvSpPr>
                  <a:spLocks/>
                </p:cNvSpPr>
                <p:nvPr/>
              </p:nvSpPr>
              <p:spPr bwMode="auto">
                <a:xfrm>
                  <a:off x="888" y="2418"/>
                  <a:ext cx="26" cy="32"/>
                </a:xfrm>
                <a:custGeom>
                  <a:avLst/>
                  <a:gdLst>
                    <a:gd name="T0" fmla="*/ 4 w 26"/>
                    <a:gd name="T1" fmla="*/ 21 h 32"/>
                    <a:gd name="T2" fmla="*/ 0 w 26"/>
                    <a:gd name="T3" fmla="*/ 31 h 32"/>
                    <a:gd name="T4" fmla="*/ 0 w 26"/>
                    <a:gd name="T5" fmla="*/ 29 h 32"/>
                    <a:gd name="T6" fmla="*/ 0 w 26"/>
                    <a:gd name="T7" fmla="*/ 27 h 32"/>
                    <a:gd name="T8" fmla="*/ 0 w 26"/>
                    <a:gd name="T9" fmla="*/ 26 h 32"/>
                    <a:gd name="T10" fmla="*/ 0 w 26"/>
                    <a:gd name="T11" fmla="*/ 24 h 32"/>
                    <a:gd name="T12" fmla="*/ 0 w 26"/>
                    <a:gd name="T13" fmla="*/ 21 h 32"/>
                    <a:gd name="T14" fmla="*/ 0 w 26"/>
                    <a:gd name="T15" fmla="*/ 18 h 32"/>
                    <a:gd name="T16" fmla="*/ 2 w 26"/>
                    <a:gd name="T17" fmla="*/ 17 h 32"/>
                    <a:gd name="T18" fmla="*/ 2 w 26"/>
                    <a:gd name="T19" fmla="*/ 15 h 32"/>
                    <a:gd name="T20" fmla="*/ 4 w 26"/>
                    <a:gd name="T21" fmla="*/ 13 h 32"/>
                    <a:gd name="T22" fmla="*/ 6 w 26"/>
                    <a:gd name="T23" fmla="*/ 12 h 32"/>
                    <a:gd name="T24" fmla="*/ 10 w 26"/>
                    <a:gd name="T25" fmla="*/ 9 h 32"/>
                    <a:gd name="T26" fmla="*/ 14 w 26"/>
                    <a:gd name="T27" fmla="*/ 7 h 32"/>
                    <a:gd name="T28" fmla="*/ 18 w 26"/>
                    <a:gd name="T29" fmla="*/ 4 h 32"/>
                    <a:gd name="T30" fmla="*/ 22 w 26"/>
                    <a:gd name="T31" fmla="*/ 3 h 32"/>
                    <a:gd name="T32" fmla="*/ 25 w 26"/>
                    <a:gd name="T33" fmla="*/ 1 h 32"/>
                    <a:gd name="T34" fmla="*/ 25 w 26"/>
                    <a:gd name="T35" fmla="*/ 0 h 32"/>
                    <a:gd name="T36" fmla="*/ 4 w 26"/>
                    <a:gd name="T37" fmla="*/ 21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2"/>
                    <a:gd name="T59" fmla="*/ 26 w 26"/>
                    <a:gd name="T60" fmla="*/ 32 h 3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2">
                      <a:moveTo>
                        <a:pt x="4" y="21"/>
                      </a:moveTo>
                      <a:lnTo>
                        <a:pt x="0" y="31"/>
                      </a:lnTo>
                      <a:lnTo>
                        <a:pt x="0" y="29"/>
                      </a:lnTo>
                      <a:lnTo>
                        <a:pt x="0" y="27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3"/>
                      </a:lnTo>
                      <a:lnTo>
                        <a:pt x="6" y="12"/>
                      </a:lnTo>
                      <a:lnTo>
                        <a:pt x="10" y="9"/>
                      </a:lnTo>
                      <a:lnTo>
                        <a:pt x="14" y="7"/>
                      </a:lnTo>
                      <a:lnTo>
                        <a:pt x="18" y="4"/>
                      </a:lnTo>
                      <a:lnTo>
                        <a:pt x="22" y="3"/>
                      </a:lnTo>
                      <a:lnTo>
                        <a:pt x="25" y="1"/>
                      </a:lnTo>
                      <a:lnTo>
                        <a:pt x="25" y="0"/>
                      </a:lnTo>
                      <a:lnTo>
                        <a:pt x="4" y="21"/>
                      </a:lnTo>
                    </a:path>
                  </a:pathLst>
                </a:custGeom>
                <a:solidFill>
                  <a:srgbClr val="7F7F7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4" name="Freeform 85"/>
                <p:cNvSpPr>
                  <a:spLocks/>
                </p:cNvSpPr>
                <p:nvPr/>
              </p:nvSpPr>
              <p:spPr bwMode="auto">
                <a:xfrm>
                  <a:off x="850" y="2347"/>
                  <a:ext cx="118" cy="47"/>
                </a:xfrm>
                <a:custGeom>
                  <a:avLst/>
                  <a:gdLst>
                    <a:gd name="T0" fmla="*/ 117 w 118"/>
                    <a:gd name="T1" fmla="*/ 12 h 47"/>
                    <a:gd name="T2" fmla="*/ 48 w 118"/>
                    <a:gd name="T3" fmla="*/ 0 h 47"/>
                    <a:gd name="T4" fmla="*/ 46 w 118"/>
                    <a:gd name="T5" fmla="*/ 0 h 47"/>
                    <a:gd name="T6" fmla="*/ 40 w 118"/>
                    <a:gd name="T7" fmla="*/ 3 h 47"/>
                    <a:gd name="T8" fmla="*/ 32 w 118"/>
                    <a:gd name="T9" fmla="*/ 6 h 47"/>
                    <a:gd name="T10" fmla="*/ 24 w 118"/>
                    <a:gd name="T11" fmla="*/ 10 h 47"/>
                    <a:gd name="T12" fmla="*/ 15 w 118"/>
                    <a:gd name="T13" fmla="*/ 15 h 47"/>
                    <a:gd name="T14" fmla="*/ 7 w 118"/>
                    <a:gd name="T15" fmla="*/ 19 h 47"/>
                    <a:gd name="T16" fmla="*/ 1 w 118"/>
                    <a:gd name="T17" fmla="*/ 23 h 47"/>
                    <a:gd name="T18" fmla="*/ 0 w 118"/>
                    <a:gd name="T19" fmla="*/ 26 h 47"/>
                    <a:gd name="T20" fmla="*/ 3 w 118"/>
                    <a:gd name="T21" fmla="*/ 29 h 47"/>
                    <a:gd name="T22" fmla="*/ 10 w 118"/>
                    <a:gd name="T23" fmla="*/ 33 h 47"/>
                    <a:gd name="T24" fmla="*/ 23 w 118"/>
                    <a:gd name="T25" fmla="*/ 36 h 47"/>
                    <a:gd name="T26" fmla="*/ 39 w 118"/>
                    <a:gd name="T27" fmla="*/ 39 h 47"/>
                    <a:gd name="T28" fmla="*/ 53 w 118"/>
                    <a:gd name="T29" fmla="*/ 42 h 47"/>
                    <a:gd name="T30" fmla="*/ 67 w 118"/>
                    <a:gd name="T31" fmla="*/ 44 h 47"/>
                    <a:gd name="T32" fmla="*/ 78 w 118"/>
                    <a:gd name="T33" fmla="*/ 46 h 47"/>
                    <a:gd name="T34" fmla="*/ 84 w 118"/>
                    <a:gd name="T35" fmla="*/ 44 h 47"/>
                    <a:gd name="T36" fmla="*/ 88 w 118"/>
                    <a:gd name="T37" fmla="*/ 39 h 47"/>
                    <a:gd name="T38" fmla="*/ 93 w 118"/>
                    <a:gd name="T39" fmla="*/ 35 h 47"/>
                    <a:gd name="T40" fmla="*/ 98 w 118"/>
                    <a:gd name="T41" fmla="*/ 30 h 47"/>
                    <a:gd name="T42" fmla="*/ 104 w 118"/>
                    <a:gd name="T43" fmla="*/ 24 h 47"/>
                    <a:gd name="T44" fmla="*/ 109 w 118"/>
                    <a:gd name="T45" fmla="*/ 19 h 47"/>
                    <a:gd name="T46" fmla="*/ 113 w 118"/>
                    <a:gd name="T47" fmla="*/ 15 h 47"/>
                    <a:gd name="T48" fmla="*/ 117 w 118"/>
                    <a:gd name="T49" fmla="*/ 12 h 47"/>
                    <a:gd name="T50" fmla="*/ 117 w 118"/>
                    <a:gd name="T51" fmla="*/ 12 h 4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18"/>
                    <a:gd name="T79" fmla="*/ 0 h 47"/>
                    <a:gd name="T80" fmla="*/ 118 w 118"/>
                    <a:gd name="T81" fmla="*/ 47 h 4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18" h="47">
                      <a:moveTo>
                        <a:pt x="117" y="12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0" y="3"/>
                      </a:lnTo>
                      <a:lnTo>
                        <a:pt x="32" y="6"/>
                      </a:lnTo>
                      <a:lnTo>
                        <a:pt x="24" y="10"/>
                      </a:lnTo>
                      <a:lnTo>
                        <a:pt x="15" y="15"/>
                      </a:lnTo>
                      <a:lnTo>
                        <a:pt x="7" y="19"/>
                      </a:lnTo>
                      <a:lnTo>
                        <a:pt x="1" y="23"/>
                      </a:lnTo>
                      <a:lnTo>
                        <a:pt x="0" y="26"/>
                      </a:lnTo>
                      <a:lnTo>
                        <a:pt x="3" y="29"/>
                      </a:lnTo>
                      <a:lnTo>
                        <a:pt x="10" y="33"/>
                      </a:lnTo>
                      <a:lnTo>
                        <a:pt x="23" y="36"/>
                      </a:lnTo>
                      <a:lnTo>
                        <a:pt x="39" y="39"/>
                      </a:lnTo>
                      <a:lnTo>
                        <a:pt x="53" y="42"/>
                      </a:lnTo>
                      <a:lnTo>
                        <a:pt x="67" y="44"/>
                      </a:lnTo>
                      <a:lnTo>
                        <a:pt x="78" y="46"/>
                      </a:lnTo>
                      <a:lnTo>
                        <a:pt x="84" y="44"/>
                      </a:lnTo>
                      <a:lnTo>
                        <a:pt x="88" y="39"/>
                      </a:lnTo>
                      <a:lnTo>
                        <a:pt x="93" y="35"/>
                      </a:lnTo>
                      <a:lnTo>
                        <a:pt x="98" y="30"/>
                      </a:lnTo>
                      <a:lnTo>
                        <a:pt x="104" y="24"/>
                      </a:lnTo>
                      <a:lnTo>
                        <a:pt x="109" y="19"/>
                      </a:lnTo>
                      <a:lnTo>
                        <a:pt x="113" y="15"/>
                      </a:lnTo>
                      <a:lnTo>
                        <a:pt x="117" y="12"/>
                      </a:lnTo>
                    </a:path>
                  </a:pathLst>
                </a:custGeom>
                <a:solidFill>
                  <a:srgbClr val="FFD76A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5" name="Freeform 86"/>
                <p:cNvSpPr>
                  <a:spLocks/>
                </p:cNvSpPr>
                <p:nvPr/>
              </p:nvSpPr>
              <p:spPr bwMode="auto">
                <a:xfrm>
                  <a:off x="871" y="2320"/>
                  <a:ext cx="95" cy="57"/>
                </a:xfrm>
                <a:custGeom>
                  <a:avLst/>
                  <a:gdLst>
                    <a:gd name="T0" fmla="*/ 77 w 95"/>
                    <a:gd name="T1" fmla="*/ 56 h 57"/>
                    <a:gd name="T2" fmla="*/ 0 w 95"/>
                    <a:gd name="T3" fmla="*/ 40 h 57"/>
                    <a:gd name="T4" fmla="*/ 1 w 95"/>
                    <a:gd name="T5" fmla="*/ 38 h 57"/>
                    <a:gd name="T6" fmla="*/ 1 w 95"/>
                    <a:gd name="T7" fmla="*/ 34 h 57"/>
                    <a:gd name="T8" fmla="*/ 4 w 95"/>
                    <a:gd name="T9" fmla="*/ 28 h 57"/>
                    <a:gd name="T10" fmla="*/ 6 w 95"/>
                    <a:gd name="T11" fmla="*/ 20 h 57"/>
                    <a:gd name="T12" fmla="*/ 9 w 95"/>
                    <a:gd name="T13" fmla="*/ 14 h 57"/>
                    <a:gd name="T14" fmla="*/ 13 w 95"/>
                    <a:gd name="T15" fmla="*/ 6 h 57"/>
                    <a:gd name="T16" fmla="*/ 16 w 95"/>
                    <a:gd name="T17" fmla="*/ 1 h 57"/>
                    <a:gd name="T18" fmla="*/ 21 w 95"/>
                    <a:gd name="T19" fmla="*/ 0 h 57"/>
                    <a:gd name="T20" fmla="*/ 27 w 95"/>
                    <a:gd name="T21" fmla="*/ 0 h 57"/>
                    <a:gd name="T22" fmla="*/ 38 w 95"/>
                    <a:gd name="T23" fmla="*/ 1 h 57"/>
                    <a:gd name="T24" fmla="*/ 49 w 95"/>
                    <a:gd name="T25" fmla="*/ 4 h 57"/>
                    <a:gd name="T26" fmla="*/ 61 w 95"/>
                    <a:gd name="T27" fmla="*/ 6 h 57"/>
                    <a:gd name="T28" fmla="*/ 73 w 95"/>
                    <a:gd name="T29" fmla="*/ 9 h 57"/>
                    <a:gd name="T30" fmla="*/ 84 w 95"/>
                    <a:gd name="T31" fmla="*/ 12 h 57"/>
                    <a:gd name="T32" fmla="*/ 92 w 95"/>
                    <a:gd name="T33" fmla="*/ 14 h 57"/>
                    <a:gd name="T34" fmla="*/ 94 w 95"/>
                    <a:gd name="T35" fmla="*/ 14 h 57"/>
                    <a:gd name="T36" fmla="*/ 94 w 95"/>
                    <a:gd name="T37" fmla="*/ 14 h 57"/>
                    <a:gd name="T38" fmla="*/ 92 w 95"/>
                    <a:gd name="T39" fmla="*/ 14 h 57"/>
                    <a:gd name="T40" fmla="*/ 90 w 95"/>
                    <a:gd name="T41" fmla="*/ 14 h 57"/>
                    <a:gd name="T42" fmla="*/ 89 w 95"/>
                    <a:gd name="T43" fmla="*/ 15 h 57"/>
                    <a:gd name="T44" fmla="*/ 87 w 95"/>
                    <a:gd name="T45" fmla="*/ 17 h 57"/>
                    <a:gd name="T46" fmla="*/ 86 w 95"/>
                    <a:gd name="T47" fmla="*/ 18 h 57"/>
                    <a:gd name="T48" fmla="*/ 84 w 95"/>
                    <a:gd name="T49" fmla="*/ 21 h 57"/>
                    <a:gd name="T50" fmla="*/ 83 w 95"/>
                    <a:gd name="T51" fmla="*/ 24 h 57"/>
                    <a:gd name="T52" fmla="*/ 81 w 95"/>
                    <a:gd name="T53" fmla="*/ 29 h 57"/>
                    <a:gd name="T54" fmla="*/ 81 w 95"/>
                    <a:gd name="T55" fmla="*/ 34 h 57"/>
                    <a:gd name="T56" fmla="*/ 80 w 95"/>
                    <a:gd name="T57" fmla="*/ 38 h 57"/>
                    <a:gd name="T58" fmla="*/ 78 w 95"/>
                    <a:gd name="T59" fmla="*/ 43 h 57"/>
                    <a:gd name="T60" fmla="*/ 78 w 95"/>
                    <a:gd name="T61" fmla="*/ 48 h 57"/>
                    <a:gd name="T62" fmla="*/ 77 w 95"/>
                    <a:gd name="T63" fmla="*/ 52 h 57"/>
                    <a:gd name="T64" fmla="*/ 77 w 95"/>
                    <a:gd name="T65" fmla="*/ 54 h 57"/>
                    <a:gd name="T66" fmla="*/ 77 w 95"/>
                    <a:gd name="T67" fmla="*/ 56 h 57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95"/>
                    <a:gd name="T103" fmla="*/ 0 h 57"/>
                    <a:gd name="T104" fmla="*/ 95 w 95"/>
                    <a:gd name="T105" fmla="*/ 57 h 57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95" h="57">
                      <a:moveTo>
                        <a:pt x="77" y="56"/>
                      </a:moveTo>
                      <a:lnTo>
                        <a:pt x="0" y="40"/>
                      </a:lnTo>
                      <a:lnTo>
                        <a:pt x="1" y="38"/>
                      </a:lnTo>
                      <a:lnTo>
                        <a:pt x="1" y="34"/>
                      </a:lnTo>
                      <a:lnTo>
                        <a:pt x="4" y="28"/>
                      </a:lnTo>
                      <a:lnTo>
                        <a:pt x="6" y="20"/>
                      </a:lnTo>
                      <a:lnTo>
                        <a:pt x="9" y="14"/>
                      </a:lnTo>
                      <a:lnTo>
                        <a:pt x="13" y="6"/>
                      </a:lnTo>
                      <a:lnTo>
                        <a:pt x="16" y="1"/>
                      </a:lnTo>
                      <a:lnTo>
                        <a:pt x="21" y="0"/>
                      </a:lnTo>
                      <a:lnTo>
                        <a:pt x="27" y="0"/>
                      </a:lnTo>
                      <a:lnTo>
                        <a:pt x="38" y="1"/>
                      </a:lnTo>
                      <a:lnTo>
                        <a:pt x="49" y="4"/>
                      </a:lnTo>
                      <a:lnTo>
                        <a:pt x="61" y="6"/>
                      </a:lnTo>
                      <a:lnTo>
                        <a:pt x="73" y="9"/>
                      </a:lnTo>
                      <a:lnTo>
                        <a:pt x="84" y="12"/>
                      </a:lnTo>
                      <a:lnTo>
                        <a:pt x="92" y="14"/>
                      </a:lnTo>
                      <a:lnTo>
                        <a:pt x="94" y="14"/>
                      </a:lnTo>
                      <a:lnTo>
                        <a:pt x="92" y="14"/>
                      </a:lnTo>
                      <a:lnTo>
                        <a:pt x="90" y="14"/>
                      </a:lnTo>
                      <a:lnTo>
                        <a:pt x="89" y="15"/>
                      </a:lnTo>
                      <a:lnTo>
                        <a:pt x="87" y="17"/>
                      </a:lnTo>
                      <a:lnTo>
                        <a:pt x="86" y="18"/>
                      </a:lnTo>
                      <a:lnTo>
                        <a:pt x="84" y="21"/>
                      </a:lnTo>
                      <a:lnTo>
                        <a:pt x="83" y="24"/>
                      </a:lnTo>
                      <a:lnTo>
                        <a:pt x="81" y="29"/>
                      </a:lnTo>
                      <a:lnTo>
                        <a:pt x="81" y="34"/>
                      </a:lnTo>
                      <a:lnTo>
                        <a:pt x="80" y="38"/>
                      </a:lnTo>
                      <a:lnTo>
                        <a:pt x="78" y="43"/>
                      </a:lnTo>
                      <a:lnTo>
                        <a:pt x="78" y="48"/>
                      </a:lnTo>
                      <a:lnTo>
                        <a:pt x="77" y="52"/>
                      </a:lnTo>
                      <a:lnTo>
                        <a:pt x="77" y="54"/>
                      </a:lnTo>
                      <a:lnTo>
                        <a:pt x="77" y="56"/>
                      </a:lnTo>
                    </a:path>
                  </a:pathLst>
                </a:custGeom>
                <a:solidFill>
                  <a:schemeClr val="accent2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6" name="Freeform 87"/>
                <p:cNvSpPr>
                  <a:spLocks/>
                </p:cNvSpPr>
                <p:nvPr/>
              </p:nvSpPr>
              <p:spPr bwMode="auto">
                <a:xfrm>
                  <a:off x="945" y="2334"/>
                  <a:ext cx="26" cy="43"/>
                </a:xfrm>
                <a:custGeom>
                  <a:avLst/>
                  <a:gdLst>
                    <a:gd name="T0" fmla="*/ 0 w 26"/>
                    <a:gd name="T1" fmla="*/ 42 h 43"/>
                    <a:gd name="T2" fmla="*/ 25 w 26"/>
                    <a:gd name="T3" fmla="*/ 24 h 43"/>
                    <a:gd name="T4" fmla="*/ 25 w 26"/>
                    <a:gd name="T5" fmla="*/ 0 h 43"/>
                    <a:gd name="T6" fmla="*/ 22 w 26"/>
                    <a:gd name="T7" fmla="*/ 0 h 43"/>
                    <a:gd name="T8" fmla="*/ 22 w 26"/>
                    <a:gd name="T9" fmla="*/ 0 h 43"/>
                    <a:gd name="T10" fmla="*/ 20 w 26"/>
                    <a:gd name="T11" fmla="*/ 0 h 43"/>
                    <a:gd name="T12" fmla="*/ 18 w 26"/>
                    <a:gd name="T13" fmla="*/ 0 h 43"/>
                    <a:gd name="T14" fmla="*/ 15 w 26"/>
                    <a:gd name="T15" fmla="*/ 1 h 43"/>
                    <a:gd name="T16" fmla="*/ 13 w 26"/>
                    <a:gd name="T17" fmla="*/ 3 h 43"/>
                    <a:gd name="T18" fmla="*/ 13 w 26"/>
                    <a:gd name="T19" fmla="*/ 4 h 43"/>
                    <a:gd name="T20" fmla="*/ 11 w 26"/>
                    <a:gd name="T21" fmla="*/ 7 h 43"/>
                    <a:gd name="T22" fmla="*/ 9 w 26"/>
                    <a:gd name="T23" fmla="*/ 10 h 43"/>
                    <a:gd name="T24" fmla="*/ 6 w 26"/>
                    <a:gd name="T25" fmla="*/ 17 h 43"/>
                    <a:gd name="T26" fmla="*/ 4 w 26"/>
                    <a:gd name="T27" fmla="*/ 21 h 43"/>
                    <a:gd name="T28" fmla="*/ 4 w 26"/>
                    <a:gd name="T29" fmla="*/ 28 h 43"/>
                    <a:gd name="T30" fmla="*/ 2 w 26"/>
                    <a:gd name="T31" fmla="*/ 34 h 43"/>
                    <a:gd name="T32" fmla="*/ 0 w 26"/>
                    <a:gd name="T33" fmla="*/ 37 h 43"/>
                    <a:gd name="T34" fmla="*/ 0 w 26"/>
                    <a:gd name="T35" fmla="*/ 40 h 43"/>
                    <a:gd name="T36" fmla="*/ 0 w 26"/>
                    <a:gd name="T37" fmla="*/ 42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43"/>
                    <a:gd name="T59" fmla="*/ 26 w 26"/>
                    <a:gd name="T60" fmla="*/ 43 h 4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43">
                      <a:moveTo>
                        <a:pt x="0" y="42"/>
                      </a:moveTo>
                      <a:lnTo>
                        <a:pt x="25" y="24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5" y="1"/>
                      </a:lnTo>
                      <a:lnTo>
                        <a:pt x="13" y="3"/>
                      </a:lnTo>
                      <a:lnTo>
                        <a:pt x="13" y="4"/>
                      </a:lnTo>
                      <a:lnTo>
                        <a:pt x="11" y="7"/>
                      </a:lnTo>
                      <a:lnTo>
                        <a:pt x="9" y="10"/>
                      </a:lnTo>
                      <a:lnTo>
                        <a:pt x="6" y="17"/>
                      </a:lnTo>
                      <a:lnTo>
                        <a:pt x="4" y="21"/>
                      </a:lnTo>
                      <a:lnTo>
                        <a:pt x="4" y="28"/>
                      </a:lnTo>
                      <a:lnTo>
                        <a:pt x="2" y="34"/>
                      </a:lnTo>
                      <a:lnTo>
                        <a:pt x="0" y="37"/>
                      </a:lnTo>
                      <a:lnTo>
                        <a:pt x="0" y="40"/>
                      </a:lnTo>
                      <a:lnTo>
                        <a:pt x="0" y="42"/>
                      </a:lnTo>
                    </a:path>
                  </a:pathLst>
                </a:custGeom>
                <a:solidFill>
                  <a:srgbClr val="CD96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7" name="Freeform 88"/>
                <p:cNvSpPr>
                  <a:spLocks/>
                </p:cNvSpPr>
                <p:nvPr/>
              </p:nvSpPr>
              <p:spPr bwMode="auto">
                <a:xfrm>
                  <a:off x="954" y="2432"/>
                  <a:ext cx="26" cy="26"/>
                </a:xfrm>
                <a:custGeom>
                  <a:avLst/>
                  <a:gdLst>
                    <a:gd name="T0" fmla="*/ 5 w 26"/>
                    <a:gd name="T1" fmla="*/ 0 h 26"/>
                    <a:gd name="T2" fmla="*/ 10 w 26"/>
                    <a:gd name="T3" fmla="*/ 0 h 26"/>
                    <a:gd name="T4" fmla="*/ 10 w 26"/>
                    <a:gd name="T5" fmla="*/ 0 h 26"/>
                    <a:gd name="T6" fmla="*/ 15 w 26"/>
                    <a:gd name="T7" fmla="*/ 3 h 26"/>
                    <a:gd name="T8" fmla="*/ 15 w 26"/>
                    <a:gd name="T9" fmla="*/ 7 h 26"/>
                    <a:gd name="T10" fmla="*/ 20 w 26"/>
                    <a:gd name="T11" fmla="*/ 7 h 26"/>
                    <a:gd name="T12" fmla="*/ 20 w 26"/>
                    <a:gd name="T13" fmla="*/ 10 h 26"/>
                    <a:gd name="T14" fmla="*/ 25 w 26"/>
                    <a:gd name="T15" fmla="*/ 14 h 26"/>
                    <a:gd name="T16" fmla="*/ 25 w 26"/>
                    <a:gd name="T17" fmla="*/ 17 h 26"/>
                    <a:gd name="T18" fmla="*/ 25 w 26"/>
                    <a:gd name="T19" fmla="*/ 21 h 26"/>
                    <a:gd name="T20" fmla="*/ 20 w 26"/>
                    <a:gd name="T21" fmla="*/ 21 h 26"/>
                    <a:gd name="T22" fmla="*/ 20 w 26"/>
                    <a:gd name="T23" fmla="*/ 21 h 26"/>
                    <a:gd name="T24" fmla="*/ 20 w 26"/>
                    <a:gd name="T25" fmla="*/ 25 h 26"/>
                    <a:gd name="T26" fmla="*/ 15 w 26"/>
                    <a:gd name="T27" fmla="*/ 25 h 26"/>
                    <a:gd name="T28" fmla="*/ 15 w 26"/>
                    <a:gd name="T29" fmla="*/ 25 h 26"/>
                    <a:gd name="T30" fmla="*/ 15 w 26"/>
                    <a:gd name="T31" fmla="*/ 25 h 26"/>
                    <a:gd name="T32" fmla="*/ 15 w 26"/>
                    <a:gd name="T33" fmla="*/ 25 h 26"/>
                    <a:gd name="T34" fmla="*/ 15 w 26"/>
                    <a:gd name="T35" fmla="*/ 21 h 26"/>
                    <a:gd name="T36" fmla="*/ 15 w 26"/>
                    <a:gd name="T37" fmla="*/ 21 h 26"/>
                    <a:gd name="T38" fmla="*/ 15 w 26"/>
                    <a:gd name="T39" fmla="*/ 17 h 26"/>
                    <a:gd name="T40" fmla="*/ 10 w 26"/>
                    <a:gd name="T41" fmla="*/ 14 h 26"/>
                    <a:gd name="T42" fmla="*/ 10 w 26"/>
                    <a:gd name="T43" fmla="*/ 10 h 26"/>
                    <a:gd name="T44" fmla="*/ 10 w 26"/>
                    <a:gd name="T45" fmla="*/ 7 h 26"/>
                    <a:gd name="T46" fmla="*/ 5 w 26"/>
                    <a:gd name="T47" fmla="*/ 3 h 26"/>
                    <a:gd name="T48" fmla="*/ 0 w 26"/>
                    <a:gd name="T49" fmla="*/ 3 h 26"/>
                    <a:gd name="T50" fmla="*/ 0 w 26"/>
                    <a:gd name="T51" fmla="*/ 3 h 26"/>
                    <a:gd name="T52" fmla="*/ 0 w 26"/>
                    <a:gd name="T53" fmla="*/ 3 h 26"/>
                    <a:gd name="T54" fmla="*/ 0 w 26"/>
                    <a:gd name="T55" fmla="*/ 3 h 26"/>
                    <a:gd name="T56" fmla="*/ 0 w 26"/>
                    <a:gd name="T57" fmla="*/ 3 h 26"/>
                    <a:gd name="T58" fmla="*/ 5 w 26"/>
                    <a:gd name="T59" fmla="*/ 0 h 26"/>
                    <a:gd name="T60" fmla="*/ 5 w 26"/>
                    <a:gd name="T61" fmla="*/ 0 h 26"/>
                    <a:gd name="T62" fmla="*/ 5 w 26"/>
                    <a:gd name="T63" fmla="*/ 0 h 26"/>
                    <a:gd name="T64" fmla="*/ 5 w 26"/>
                    <a:gd name="T65" fmla="*/ 0 h 2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6"/>
                    <a:gd name="T100" fmla="*/ 0 h 26"/>
                    <a:gd name="T101" fmla="*/ 26 w 26"/>
                    <a:gd name="T102" fmla="*/ 26 h 2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6" h="26">
                      <a:moveTo>
                        <a:pt x="5" y="0"/>
                      </a:moveTo>
                      <a:lnTo>
                        <a:pt x="10" y="0"/>
                      </a:lnTo>
                      <a:lnTo>
                        <a:pt x="15" y="3"/>
                      </a:lnTo>
                      <a:lnTo>
                        <a:pt x="15" y="7"/>
                      </a:lnTo>
                      <a:lnTo>
                        <a:pt x="20" y="7"/>
                      </a:lnTo>
                      <a:lnTo>
                        <a:pt x="20" y="10"/>
                      </a:lnTo>
                      <a:lnTo>
                        <a:pt x="25" y="14"/>
                      </a:lnTo>
                      <a:lnTo>
                        <a:pt x="25" y="17"/>
                      </a:lnTo>
                      <a:lnTo>
                        <a:pt x="25" y="21"/>
                      </a:lnTo>
                      <a:lnTo>
                        <a:pt x="20" y="21"/>
                      </a:lnTo>
                      <a:lnTo>
                        <a:pt x="20" y="25"/>
                      </a:lnTo>
                      <a:lnTo>
                        <a:pt x="15" y="25"/>
                      </a:lnTo>
                      <a:lnTo>
                        <a:pt x="15" y="21"/>
                      </a:lnTo>
                      <a:lnTo>
                        <a:pt x="15" y="17"/>
                      </a:lnTo>
                      <a:lnTo>
                        <a:pt x="10" y="14"/>
                      </a:lnTo>
                      <a:lnTo>
                        <a:pt x="10" y="10"/>
                      </a:lnTo>
                      <a:lnTo>
                        <a:pt x="10" y="7"/>
                      </a:lnTo>
                      <a:lnTo>
                        <a:pt x="5" y="3"/>
                      </a:lnTo>
                      <a:lnTo>
                        <a:pt x="0" y="3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000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pic>
          <p:nvPicPr>
            <p:cNvPr id="10" name="Picture 15" descr="Man2_Color_Sml.png                                             000CE4F6&#10;Paul's HD1                     ABA78158:"/>
            <p:cNvPicPr>
              <a:picLocks noChangeAspect="1" noChangeArrowheads="1"/>
            </p:cNvPicPr>
            <p:nvPr/>
          </p:nvPicPr>
          <p:blipFill>
            <a:blip r:embed="rId5" r:link="rId6"/>
            <a:srcRect/>
            <a:stretch>
              <a:fillRect/>
            </a:stretch>
          </p:blipFill>
          <p:spPr bwMode="auto">
            <a:xfrm>
              <a:off x="7740352" y="3068960"/>
              <a:ext cx="663575" cy="122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395536" y="1844824"/>
              <a:ext cx="1843492" cy="690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供应商</a:t>
              </a:r>
            </a:p>
          </p:txBody>
        </p:sp>
        <p:cxnSp>
          <p:nvCxnSpPr>
            <p:cNvPr id="12" name="直接箭头连接符 11"/>
            <p:cNvCxnSpPr>
              <a:stCxn id="354" idx="3"/>
            </p:cNvCxnSpPr>
            <p:nvPr/>
          </p:nvCxnSpPr>
          <p:spPr>
            <a:xfrm>
              <a:off x="1477790" y="1375973"/>
              <a:ext cx="1437315" cy="133357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81"/>
            <p:cNvGrpSpPr>
              <a:grpSpLocks/>
            </p:cNvGrpSpPr>
            <p:nvPr/>
          </p:nvGrpSpPr>
          <p:grpSpPr bwMode="auto">
            <a:xfrm>
              <a:off x="3348122" y="2774386"/>
              <a:ext cx="1176760" cy="727080"/>
              <a:chOff x="946" y="1428"/>
              <a:chExt cx="403" cy="249"/>
            </a:xfrm>
          </p:grpSpPr>
          <p:sp>
            <p:nvSpPr>
              <p:cNvPr id="178" name="Line 1282"/>
              <p:cNvSpPr>
                <a:spLocks noChangeShapeType="1"/>
              </p:cNvSpPr>
              <p:nvPr/>
            </p:nvSpPr>
            <p:spPr bwMode="auto">
              <a:xfrm flipV="1">
                <a:off x="1332" y="1559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9" name="Freeform 1283"/>
              <p:cNvSpPr>
                <a:spLocks/>
              </p:cNvSpPr>
              <p:nvPr/>
            </p:nvSpPr>
            <p:spPr bwMode="auto">
              <a:xfrm>
                <a:off x="1227" y="1547"/>
                <a:ext cx="18" cy="25"/>
              </a:xfrm>
              <a:custGeom>
                <a:avLst/>
                <a:gdLst>
                  <a:gd name="T0" fmla="*/ 18 w 18"/>
                  <a:gd name="T1" fmla="*/ 8 h 25"/>
                  <a:gd name="T2" fmla="*/ 0 w 18"/>
                  <a:gd name="T3" fmla="*/ 0 h 25"/>
                  <a:gd name="T4" fmla="*/ 0 w 18"/>
                  <a:gd name="T5" fmla="*/ 18 h 25"/>
                  <a:gd name="T6" fmla="*/ 18 w 18"/>
                  <a:gd name="T7" fmla="*/ 25 h 25"/>
                  <a:gd name="T8" fmla="*/ 18 w 18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8" y="8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8" y="25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0" name="Freeform 1284"/>
              <p:cNvSpPr>
                <a:spLocks/>
              </p:cNvSpPr>
              <p:nvPr/>
            </p:nvSpPr>
            <p:spPr bwMode="auto">
              <a:xfrm>
                <a:off x="1245" y="1522"/>
                <a:ext cx="70" cy="49"/>
              </a:xfrm>
              <a:custGeom>
                <a:avLst/>
                <a:gdLst>
                  <a:gd name="T0" fmla="*/ 70 w 70"/>
                  <a:gd name="T1" fmla="*/ 0 h 49"/>
                  <a:gd name="T2" fmla="*/ 0 w 70"/>
                  <a:gd name="T3" fmla="*/ 32 h 49"/>
                  <a:gd name="T4" fmla="*/ 0 w 70"/>
                  <a:gd name="T5" fmla="*/ 49 h 49"/>
                  <a:gd name="T6" fmla="*/ 70 w 70"/>
                  <a:gd name="T7" fmla="*/ 17 h 49"/>
                  <a:gd name="T8" fmla="*/ 70 w 7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9">
                    <a:moveTo>
                      <a:pt x="70" y="0"/>
                    </a:moveTo>
                    <a:lnTo>
                      <a:pt x="0" y="32"/>
                    </a:lnTo>
                    <a:lnTo>
                      <a:pt x="0" y="49"/>
                    </a:lnTo>
                    <a:lnTo>
                      <a:pt x="70" y="17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1" name="Line 1285"/>
              <p:cNvSpPr>
                <a:spLocks noChangeShapeType="1"/>
              </p:cNvSpPr>
              <p:nvPr/>
            </p:nvSpPr>
            <p:spPr bwMode="auto">
              <a:xfrm flipV="1">
                <a:off x="1300" y="1544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2" name="Freeform 1286"/>
              <p:cNvSpPr>
                <a:spLocks/>
              </p:cNvSpPr>
              <p:nvPr/>
            </p:nvSpPr>
            <p:spPr bwMode="auto">
              <a:xfrm>
                <a:off x="1300" y="1547"/>
                <a:ext cx="12" cy="9"/>
              </a:xfrm>
              <a:custGeom>
                <a:avLst/>
                <a:gdLst>
                  <a:gd name="T0" fmla="*/ 2 w 12"/>
                  <a:gd name="T1" fmla="*/ 9 h 9"/>
                  <a:gd name="T2" fmla="*/ 0 w 12"/>
                  <a:gd name="T3" fmla="*/ 8 h 9"/>
                  <a:gd name="T4" fmla="*/ 0 w 12"/>
                  <a:gd name="T5" fmla="*/ 7 h 9"/>
                  <a:gd name="T6" fmla="*/ 0 w 12"/>
                  <a:gd name="T7" fmla="*/ 3 h 9"/>
                  <a:gd name="T8" fmla="*/ 0 w 12"/>
                  <a:gd name="T9" fmla="*/ 2 h 9"/>
                  <a:gd name="T10" fmla="*/ 2 w 12"/>
                  <a:gd name="T11" fmla="*/ 2 h 9"/>
                  <a:gd name="T12" fmla="*/ 5 w 12"/>
                  <a:gd name="T13" fmla="*/ 0 h 9"/>
                  <a:gd name="T14" fmla="*/ 7 w 12"/>
                  <a:gd name="T15" fmla="*/ 0 h 9"/>
                  <a:gd name="T16" fmla="*/ 9 w 12"/>
                  <a:gd name="T17" fmla="*/ 2 h 9"/>
                  <a:gd name="T18" fmla="*/ 12 w 12"/>
                  <a:gd name="T19" fmla="*/ 3 h 9"/>
                  <a:gd name="T20" fmla="*/ 9 w 12"/>
                  <a:gd name="T21" fmla="*/ 8 h 9"/>
                  <a:gd name="T22" fmla="*/ 7 w 12"/>
                  <a:gd name="T23" fmla="*/ 9 h 9"/>
                  <a:gd name="T24" fmla="*/ 5 w 12"/>
                  <a:gd name="T25" fmla="*/ 9 h 9"/>
                  <a:gd name="T26" fmla="*/ 2 w 1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2" y="9"/>
                    </a:moveTo>
                    <a:lnTo>
                      <a:pt x="0" y="8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2" y="3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3" name="Freeform 1287"/>
              <p:cNvSpPr>
                <a:spLocks/>
              </p:cNvSpPr>
              <p:nvPr/>
            </p:nvSpPr>
            <p:spPr bwMode="auto">
              <a:xfrm>
                <a:off x="1300" y="1547"/>
                <a:ext cx="12" cy="9"/>
              </a:xfrm>
              <a:custGeom>
                <a:avLst/>
                <a:gdLst>
                  <a:gd name="T0" fmla="*/ 9 w 12"/>
                  <a:gd name="T1" fmla="*/ 8 h 9"/>
                  <a:gd name="T2" fmla="*/ 12 w 12"/>
                  <a:gd name="T3" fmla="*/ 2 h 9"/>
                  <a:gd name="T4" fmla="*/ 9 w 12"/>
                  <a:gd name="T5" fmla="*/ 0 h 9"/>
                  <a:gd name="T6" fmla="*/ 7 w 12"/>
                  <a:gd name="T7" fmla="*/ 2 h 9"/>
                  <a:gd name="T8" fmla="*/ 2 w 12"/>
                  <a:gd name="T9" fmla="*/ 4 h 9"/>
                  <a:gd name="T10" fmla="*/ 0 w 12"/>
                  <a:gd name="T11" fmla="*/ 8 h 9"/>
                  <a:gd name="T12" fmla="*/ 2 w 12"/>
                  <a:gd name="T13" fmla="*/ 9 h 9"/>
                  <a:gd name="T14" fmla="*/ 5 w 12"/>
                  <a:gd name="T15" fmla="*/ 9 h 9"/>
                  <a:gd name="T16" fmla="*/ 7 w 12"/>
                  <a:gd name="T17" fmla="*/ 9 h 9"/>
                  <a:gd name="T18" fmla="*/ 9 w 12"/>
                  <a:gd name="T1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9" y="8"/>
                    </a:move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4" name="Freeform 1288"/>
              <p:cNvSpPr>
                <a:spLocks/>
              </p:cNvSpPr>
              <p:nvPr/>
            </p:nvSpPr>
            <p:spPr bwMode="auto">
              <a:xfrm>
                <a:off x="1259" y="1529"/>
                <a:ext cx="88" cy="40"/>
              </a:xfrm>
              <a:custGeom>
                <a:avLst/>
                <a:gdLst>
                  <a:gd name="T0" fmla="*/ 88 w 88"/>
                  <a:gd name="T1" fmla="*/ 8 h 40"/>
                  <a:gd name="T2" fmla="*/ 70 w 88"/>
                  <a:gd name="T3" fmla="*/ 0 h 40"/>
                  <a:gd name="T4" fmla="*/ 0 w 88"/>
                  <a:gd name="T5" fmla="*/ 32 h 40"/>
                  <a:gd name="T6" fmla="*/ 18 w 88"/>
                  <a:gd name="T7" fmla="*/ 40 h 40"/>
                  <a:gd name="T8" fmla="*/ 88 w 88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0">
                    <a:moveTo>
                      <a:pt x="88" y="8"/>
                    </a:moveTo>
                    <a:lnTo>
                      <a:pt x="70" y="0"/>
                    </a:lnTo>
                    <a:lnTo>
                      <a:pt x="0" y="32"/>
                    </a:lnTo>
                    <a:lnTo>
                      <a:pt x="18" y="40"/>
                    </a:lnTo>
                    <a:lnTo>
                      <a:pt x="88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5" name="Freeform 1289"/>
              <p:cNvSpPr>
                <a:spLocks/>
              </p:cNvSpPr>
              <p:nvPr/>
            </p:nvSpPr>
            <p:spPr bwMode="auto">
              <a:xfrm>
                <a:off x="1277" y="1536"/>
                <a:ext cx="70" cy="50"/>
              </a:xfrm>
              <a:custGeom>
                <a:avLst/>
                <a:gdLst>
                  <a:gd name="T0" fmla="*/ 70 w 70"/>
                  <a:gd name="T1" fmla="*/ 0 h 50"/>
                  <a:gd name="T2" fmla="*/ 0 w 70"/>
                  <a:gd name="T3" fmla="*/ 34 h 50"/>
                  <a:gd name="T4" fmla="*/ 0 w 70"/>
                  <a:gd name="T5" fmla="*/ 50 h 50"/>
                  <a:gd name="T6" fmla="*/ 70 w 70"/>
                  <a:gd name="T7" fmla="*/ 18 h 50"/>
                  <a:gd name="T8" fmla="*/ 70 w 7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0">
                    <a:moveTo>
                      <a:pt x="70" y="0"/>
                    </a:moveTo>
                    <a:lnTo>
                      <a:pt x="0" y="34"/>
                    </a:lnTo>
                    <a:lnTo>
                      <a:pt x="0" y="50"/>
                    </a:lnTo>
                    <a:lnTo>
                      <a:pt x="70" y="18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6" name="Line 1290"/>
              <p:cNvSpPr>
                <a:spLocks noChangeShapeType="1"/>
              </p:cNvSpPr>
              <p:nvPr/>
            </p:nvSpPr>
            <p:spPr bwMode="auto">
              <a:xfrm flipV="1">
                <a:off x="1291" y="1487"/>
                <a:ext cx="1" cy="2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7" name="Freeform 1291"/>
              <p:cNvSpPr>
                <a:spLocks/>
              </p:cNvSpPr>
              <p:nvPr/>
            </p:nvSpPr>
            <p:spPr bwMode="auto">
              <a:xfrm>
                <a:off x="1287" y="1489"/>
                <a:ext cx="12" cy="10"/>
              </a:xfrm>
              <a:custGeom>
                <a:avLst/>
                <a:gdLst>
                  <a:gd name="T0" fmla="*/ 6 w 12"/>
                  <a:gd name="T1" fmla="*/ 9 h 10"/>
                  <a:gd name="T2" fmla="*/ 12 w 12"/>
                  <a:gd name="T3" fmla="*/ 8 h 10"/>
                  <a:gd name="T4" fmla="*/ 12 w 12"/>
                  <a:gd name="T5" fmla="*/ 7 h 10"/>
                  <a:gd name="T6" fmla="*/ 12 w 12"/>
                  <a:gd name="T7" fmla="*/ 3 h 10"/>
                  <a:gd name="T8" fmla="*/ 9 w 12"/>
                  <a:gd name="T9" fmla="*/ 2 h 10"/>
                  <a:gd name="T10" fmla="*/ 6 w 12"/>
                  <a:gd name="T11" fmla="*/ 0 h 10"/>
                  <a:gd name="T12" fmla="*/ 5 w 12"/>
                  <a:gd name="T13" fmla="*/ 0 h 10"/>
                  <a:gd name="T14" fmla="*/ 0 w 12"/>
                  <a:gd name="T15" fmla="*/ 2 h 10"/>
                  <a:gd name="T16" fmla="*/ 0 w 12"/>
                  <a:gd name="T17" fmla="*/ 3 h 10"/>
                  <a:gd name="T18" fmla="*/ 0 w 12"/>
                  <a:gd name="T19" fmla="*/ 7 h 10"/>
                  <a:gd name="T20" fmla="*/ 2 w 12"/>
                  <a:gd name="T21" fmla="*/ 8 h 10"/>
                  <a:gd name="T22" fmla="*/ 5 w 12"/>
                  <a:gd name="T23" fmla="*/ 9 h 10"/>
                  <a:gd name="T24" fmla="*/ 5 w 12"/>
                  <a:gd name="T25" fmla="*/ 10 h 10"/>
                  <a:gd name="T26" fmla="*/ 6 w 12"/>
                  <a:gd name="T2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6" y="9"/>
                    </a:moveTo>
                    <a:lnTo>
                      <a:pt x="12" y="8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9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8" name="Freeform 1292"/>
              <p:cNvSpPr>
                <a:spLocks/>
              </p:cNvSpPr>
              <p:nvPr/>
            </p:nvSpPr>
            <p:spPr bwMode="auto">
              <a:xfrm>
                <a:off x="1287" y="1491"/>
                <a:ext cx="12" cy="10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 h 10"/>
                  <a:gd name="T4" fmla="*/ 0 w 12"/>
                  <a:gd name="T5" fmla="*/ 0 h 10"/>
                  <a:gd name="T6" fmla="*/ 3 w 12"/>
                  <a:gd name="T7" fmla="*/ 0 h 10"/>
                  <a:gd name="T8" fmla="*/ 6 w 12"/>
                  <a:gd name="T9" fmla="*/ 0 h 10"/>
                  <a:gd name="T10" fmla="*/ 9 w 12"/>
                  <a:gd name="T11" fmla="*/ 2 h 10"/>
                  <a:gd name="T12" fmla="*/ 12 w 12"/>
                  <a:gd name="T13" fmla="*/ 6 h 10"/>
                  <a:gd name="T14" fmla="*/ 12 w 12"/>
                  <a:gd name="T15" fmla="*/ 8 h 10"/>
                  <a:gd name="T16" fmla="*/ 9 w 12"/>
                  <a:gd name="T17" fmla="*/ 8 h 10"/>
                  <a:gd name="T18" fmla="*/ 6 w 12"/>
                  <a:gd name="T19" fmla="*/ 10 h 10"/>
                  <a:gd name="T20" fmla="*/ 6 w 12"/>
                  <a:gd name="T21" fmla="*/ 8 h 10"/>
                  <a:gd name="T22" fmla="*/ 0 w 12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89" name="Freeform 1293"/>
              <p:cNvSpPr>
                <a:spLocks/>
              </p:cNvSpPr>
              <p:nvPr/>
            </p:nvSpPr>
            <p:spPr bwMode="auto">
              <a:xfrm>
                <a:off x="1296" y="1489"/>
                <a:ext cx="11" cy="10"/>
              </a:xfrm>
              <a:custGeom>
                <a:avLst/>
                <a:gdLst>
                  <a:gd name="T0" fmla="*/ 6 w 11"/>
                  <a:gd name="T1" fmla="*/ 10 h 10"/>
                  <a:gd name="T2" fmla="*/ 9 w 11"/>
                  <a:gd name="T3" fmla="*/ 9 h 10"/>
                  <a:gd name="T4" fmla="*/ 10 w 11"/>
                  <a:gd name="T5" fmla="*/ 9 h 10"/>
                  <a:gd name="T6" fmla="*/ 11 w 11"/>
                  <a:gd name="T7" fmla="*/ 9 h 10"/>
                  <a:gd name="T8" fmla="*/ 11 w 11"/>
                  <a:gd name="T9" fmla="*/ 7 h 10"/>
                  <a:gd name="T10" fmla="*/ 11 w 11"/>
                  <a:gd name="T11" fmla="*/ 7 h 10"/>
                  <a:gd name="T12" fmla="*/ 9 w 11"/>
                  <a:gd name="T13" fmla="*/ 2 h 10"/>
                  <a:gd name="T14" fmla="*/ 8 w 11"/>
                  <a:gd name="T15" fmla="*/ 2 h 10"/>
                  <a:gd name="T16" fmla="*/ 6 w 11"/>
                  <a:gd name="T17" fmla="*/ 0 h 10"/>
                  <a:gd name="T18" fmla="*/ 5 w 11"/>
                  <a:gd name="T19" fmla="*/ 0 h 10"/>
                  <a:gd name="T20" fmla="*/ 4 w 11"/>
                  <a:gd name="T21" fmla="*/ 0 h 10"/>
                  <a:gd name="T22" fmla="*/ 3 w 11"/>
                  <a:gd name="T23" fmla="*/ 0 h 10"/>
                  <a:gd name="T24" fmla="*/ 1 w 11"/>
                  <a:gd name="T25" fmla="*/ 2 h 10"/>
                  <a:gd name="T26" fmla="*/ 1 w 11"/>
                  <a:gd name="T27" fmla="*/ 2 h 10"/>
                  <a:gd name="T28" fmla="*/ 0 w 11"/>
                  <a:gd name="T29" fmla="*/ 2 h 10"/>
                  <a:gd name="T30" fmla="*/ 0 w 11"/>
                  <a:gd name="T31" fmla="*/ 3 h 10"/>
                  <a:gd name="T32" fmla="*/ 0 w 11"/>
                  <a:gd name="T33" fmla="*/ 7 h 10"/>
                  <a:gd name="T34" fmla="*/ 1 w 11"/>
                  <a:gd name="T35" fmla="*/ 8 h 10"/>
                  <a:gd name="T36" fmla="*/ 2 w 11"/>
                  <a:gd name="T37" fmla="*/ 9 h 10"/>
                  <a:gd name="T38" fmla="*/ 4 w 11"/>
                  <a:gd name="T39" fmla="*/ 10 h 10"/>
                  <a:gd name="T40" fmla="*/ 6 w 11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0" name="Freeform 1294"/>
              <p:cNvSpPr>
                <a:spLocks/>
              </p:cNvSpPr>
              <p:nvPr/>
            </p:nvSpPr>
            <p:spPr bwMode="auto">
              <a:xfrm>
                <a:off x="1296" y="1491"/>
                <a:ext cx="11" cy="10"/>
              </a:xfrm>
              <a:custGeom>
                <a:avLst/>
                <a:gdLst>
                  <a:gd name="T0" fmla="*/ 1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1 w 11"/>
                  <a:gd name="T9" fmla="*/ 1 h 10"/>
                  <a:gd name="T10" fmla="*/ 3 w 11"/>
                  <a:gd name="T11" fmla="*/ 0 h 10"/>
                  <a:gd name="T12" fmla="*/ 6 w 11"/>
                  <a:gd name="T13" fmla="*/ 1 h 10"/>
                  <a:gd name="T14" fmla="*/ 7 w 11"/>
                  <a:gd name="T15" fmla="*/ 1 h 10"/>
                  <a:gd name="T16" fmla="*/ 8 w 11"/>
                  <a:gd name="T17" fmla="*/ 3 h 10"/>
                  <a:gd name="T18" fmla="*/ 11 w 11"/>
                  <a:gd name="T19" fmla="*/ 6 h 10"/>
                  <a:gd name="T20" fmla="*/ 11 w 11"/>
                  <a:gd name="T21" fmla="*/ 7 h 10"/>
                  <a:gd name="T22" fmla="*/ 11 w 11"/>
                  <a:gd name="T23" fmla="*/ 10 h 10"/>
                  <a:gd name="T24" fmla="*/ 10 w 11"/>
                  <a:gd name="T25" fmla="*/ 10 h 10"/>
                  <a:gd name="T26" fmla="*/ 8 w 11"/>
                  <a:gd name="T27" fmla="*/ 10 h 10"/>
                  <a:gd name="T28" fmla="*/ 7 w 11"/>
                  <a:gd name="T29" fmla="*/ 10 h 10"/>
                  <a:gd name="T30" fmla="*/ 6 w 11"/>
                  <a:gd name="T31" fmla="*/ 10 h 10"/>
                  <a:gd name="T32" fmla="*/ 3 w 11"/>
                  <a:gd name="T33" fmla="*/ 8 h 10"/>
                  <a:gd name="T34" fmla="*/ 1 w 11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1" name="Freeform 1295"/>
              <p:cNvSpPr>
                <a:spLocks/>
              </p:cNvSpPr>
              <p:nvPr/>
            </p:nvSpPr>
            <p:spPr bwMode="auto">
              <a:xfrm>
                <a:off x="1297" y="1492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0 w 12"/>
                  <a:gd name="T3" fmla="*/ 4 h 10"/>
                  <a:gd name="T4" fmla="*/ 0 w 12"/>
                  <a:gd name="T5" fmla="*/ 1 h 10"/>
                  <a:gd name="T6" fmla="*/ 2 w 12"/>
                  <a:gd name="T7" fmla="*/ 1 h 10"/>
                  <a:gd name="T8" fmla="*/ 5 w 12"/>
                  <a:gd name="T9" fmla="*/ 0 h 10"/>
                  <a:gd name="T10" fmla="*/ 5 w 12"/>
                  <a:gd name="T11" fmla="*/ 1 h 10"/>
                  <a:gd name="T12" fmla="*/ 12 w 12"/>
                  <a:gd name="T13" fmla="*/ 4 h 10"/>
                  <a:gd name="T14" fmla="*/ 12 w 12"/>
                  <a:gd name="T15" fmla="*/ 6 h 10"/>
                  <a:gd name="T16" fmla="*/ 12 w 12"/>
                  <a:gd name="T17" fmla="*/ 9 h 10"/>
                  <a:gd name="T18" fmla="*/ 12 w 12"/>
                  <a:gd name="T19" fmla="*/ 10 h 10"/>
                  <a:gd name="T20" fmla="*/ 9 w 12"/>
                  <a:gd name="T21" fmla="*/ 10 h 10"/>
                  <a:gd name="T22" fmla="*/ 6 w 12"/>
                  <a:gd name="T23" fmla="*/ 10 h 10"/>
                  <a:gd name="T24" fmla="*/ 2 w 12"/>
                  <a:gd name="T2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2" name="Freeform 1296"/>
              <p:cNvSpPr>
                <a:spLocks/>
              </p:cNvSpPr>
              <p:nvPr/>
            </p:nvSpPr>
            <p:spPr bwMode="auto">
              <a:xfrm>
                <a:off x="1302" y="1494"/>
                <a:ext cx="12" cy="9"/>
              </a:xfrm>
              <a:custGeom>
                <a:avLst/>
                <a:gdLst>
                  <a:gd name="T0" fmla="*/ 8 w 12"/>
                  <a:gd name="T1" fmla="*/ 10 h 10"/>
                  <a:gd name="T2" fmla="*/ 11 w 12"/>
                  <a:gd name="T3" fmla="*/ 9 h 10"/>
                  <a:gd name="T4" fmla="*/ 11 w 12"/>
                  <a:gd name="T5" fmla="*/ 9 h 10"/>
                  <a:gd name="T6" fmla="*/ 11 w 12"/>
                  <a:gd name="T7" fmla="*/ 8 h 10"/>
                  <a:gd name="T8" fmla="*/ 12 w 12"/>
                  <a:gd name="T9" fmla="*/ 6 h 10"/>
                  <a:gd name="T10" fmla="*/ 11 w 12"/>
                  <a:gd name="T11" fmla="*/ 4 h 10"/>
                  <a:gd name="T12" fmla="*/ 11 w 12"/>
                  <a:gd name="T13" fmla="*/ 1 h 10"/>
                  <a:gd name="T14" fmla="*/ 9 w 12"/>
                  <a:gd name="T15" fmla="*/ 1 h 10"/>
                  <a:gd name="T16" fmla="*/ 8 w 12"/>
                  <a:gd name="T17" fmla="*/ 0 h 10"/>
                  <a:gd name="T18" fmla="*/ 6 w 12"/>
                  <a:gd name="T19" fmla="*/ 0 h 10"/>
                  <a:gd name="T20" fmla="*/ 5 w 12"/>
                  <a:gd name="T21" fmla="*/ 0 h 10"/>
                  <a:gd name="T22" fmla="*/ 2 w 12"/>
                  <a:gd name="T23" fmla="*/ 1 h 10"/>
                  <a:gd name="T24" fmla="*/ 2 w 12"/>
                  <a:gd name="T25" fmla="*/ 1 h 10"/>
                  <a:gd name="T26" fmla="*/ 1 w 12"/>
                  <a:gd name="T27" fmla="*/ 1 h 10"/>
                  <a:gd name="T28" fmla="*/ 0 w 12"/>
                  <a:gd name="T29" fmla="*/ 3 h 10"/>
                  <a:gd name="T30" fmla="*/ 1 w 12"/>
                  <a:gd name="T31" fmla="*/ 6 h 10"/>
                  <a:gd name="T32" fmla="*/ 2 w 12"/>
                  <a:gd name="T33" fmla="*/ 6 h 10"/>
                  <a:gd name="T34" fmla="*/ 3 w 12"/>
                  <a:gd name="T35" fmla="*/ 9 h 10"/>
                  <a:gd name="T36" fmla="*/ 5 w 12"/>
                  <a:gd name="T37" fmla="*/ 10 h 10"/>
                  <a:gd name="T38" fmla="*/ 7 w 12"/>
                  <a:gd name="T39" fmla="*/ 10 h 10"/>
                  <a:gd name="T40" fmla="*/ 8 w 12"/>
                  <a:gd name="T41" fmla="*/ 10 h 10"/>
                  <a:gd name="T42" fmla="*/ 8 w 1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0">
                    <a:moveTo>
                      <a:pt x="8" y="10"/>
                    </a:moveTo>
                    <a:lnTo>
                      <a:pt x="11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3" name="Freeform 1297"/>
              <p:cNvSpPr>
                <a:spLocks/>
              </p:cNvSpPr>
              <p:nvPr/>
            </p:nvSpPr>
            <p:spPr bwMode="auto">
              <a:xfrm>
                <a:off x="1302" y="1494"/>
                <a:ext cx="12" cy="9"/>
              </a:xfrm>
              <a:custGeom>
                <a:avLst/>
                <a:gdLst>
                  <a:gd name="T0" fmla="*/ 2 w 12"/>
                  <a:gd name="T1" fmla="*/ 5 h 9"/>
                  <a:gd name="T2" fmla="*/ 1 w 12"/>
                  <a:gd name="T3" fmla="*/ 4 h 9"/>
                  <a:gd name="T4" fmla="*/ 0 w 12"/>
                  <a:gd name="T5" fmla="*/ 3 h 9"/>
                  <a:gd name="T6" fmla="*/ 1 w 12"/>
                  <a:gd name="T7" fmla="*/ 2 h 9"/>
                  <a:gd name="T8" fmla="*/ 2 w 12"/>
                  <a:gd name="T9" fmla="*/ 2 h 9"/>
                  <a:gd name="T10" fmla="*/ 2 w 12"/>
                  <a:gd name="T11" fmla="*/ 0 h 9"/>
                  <a:gd name="T12" fmla="*/ 4 w 12"/>
                  <a:gd name="T13" fmla="*/ 0 h 9"/>
                  <a:gd name="T14" fmla="*/ 6 w 12"/>
                  <a:gd name="T15" fmla="*/ 2 h 9"/>
                  <a:gd name="T16" fmla="*/ 8 w 12"/>
                  <a:gd name="T17" fmla="*/ 2 h 9"/>
                  <a:gd name="T18" fmla="*/ 11 w 12"/>
                  <a:gd name="T19" fmla="*/ 4 h 9"/>
                  <a:gd name="T20" fmla="*/ 11 w 12"/>
                  <a:gd name="T21" fmla="*/ 5 h 9"/>
                  <a:gd name="T22" fmla="*/ 12 w 12"/>
                  <a:gd name="T23" fmla="*/ 7 h 9"/>
                  <a:gd name="T24" fmla="*/ 11 w 12"/>
                  <a:gd name="T25" fmla="*/ 9 h 9"/>
                  <a:gd name="T26" fmla="*/ 11 w 12"/>
                  <a:gd name="T27" fmla="*/ 9 h 9"/>
                  <a:gd name="T28" fmla="*/ 8 w 12"/>
                  <a:gd name="T29" fmla="*/ 9 h 9"/>
                  <a:gd name="T30" fmla="*/ 6 w 12"/>
                  <a:gd name="T31" fmla="*/ 9 h 9"/>
                  <a:gd name="T32" fmla="*/ 4 w 12"/>
                  <a:gd name="T33" fmla="*/ 8 h 9"/>
                  <a:gd name="T34" fmla="*/ 2 w 12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9">
                    <a:moveTo>
                      <a:pt x="2" y="5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4" name="Freeform 1298"/>
              <p:cNvSpPr>
                <a:spLocks/>
              </p:cNvSpPr>
              <p:nvPr/>
            </p:nvSpPr>
            <p:spPr bwMode="auto">
              <a:xfrm>
                <a:off x="1304" y="1494"/>
                <a:ext cx="12" cy="10"/>
              </a:xfrm>
              <a:custGeom>
                <a:avLst/>
                <a:gdLst>
                  <a:gd name="T0" fmla="*/ 2 w 12"/>
                  <a:gd name="T1" fmla="*/ 8 h 10"/>
                  <a:gd name="T2" fmla="*/ 0 w 12"/>
                  <a:gd name="T3" fmla="*/ 4 h 10"/>
                  <a:gd name="T4" fmla="*/ 0 w 12"/>
                  <a:gd name="T5" fmla="*/ 3 h 10"/>
                  <a:gd name="T6" fmla="*/ 0 w 12"/>
                  <a:gd name="T7" fmla="*/ 2 h 10"/>
                  <a:gd name="T8" fmla="*/ 2 w 12"/>
                  <a:gd name="T9" fmla="*/ 2 h 10"/>
                  <a:gd name="T10" fmla="*/ 5 w 12"/>
                  <a:gd name="T11" fmla="*/ 0 h 10"/>
                  <a:gd name="T12" fmla="*/ 7 w 12"/>
                  <a:gd name="T13" fmla="*/ 2 h 10"/>
                  <a:gd name="T14" fmla="*/ 9 w 12"/>
                  <a:gd name="T15" fmla="*/ 3 h 10"/>
                  <a:gd name="T16" fmla="*/ 12 w 12"/>
                  <a:gd name="T17" fmla="*/ 7 h 10"/>
                  <a:gd name="T18" fmla="*/ 12 w 12"/>
                  <a:gd name="T19" fmla="*/ 8 h 10"/>
                  <a:gd name="T20" fmla="*/ 12 w 12"/>
                  <a:gd name="T21" fmla="*/ 9 h 10"/>
                  <a:gd name="T22" fmla="*/ 9 w 12"/>
                  <a:gd name="T23" fmla="*/ 10 h 10"/>
                  <a:gd name="T24" fmla="*/ 7 w 12"/>
                  <a:gd name="T25" fmla="*/ 10 h 10"/>
                  <a:gd name="T26" fmla="*/ 2 w 12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2" y="8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5" name="Freeform 1299"/>
              <p:cNvSpPr>
                <a:spLocks/>
              </p:cNvSpPr>
              <p:nvPr/>
            </p:nvSpPr>
            <p:spPr bwMode="auto">
              <a:xfrm>
                <a:off x="1292" y="1492"/>
                <a:ext cx="11" cy="10"/>
              </a:xfrm>
              <a:custGeom>
                <a:avLst/>
                <a:gdLst>
                  <a:gd name="T0" fmla="*/ 7 w 11"/>
                  <a:gd name="T1" fmla="*/ 10 h 10"/>
                  <a:gd name="T2" fmla="*/ 10 w 11"/>
                  <a:gd name="T3" fmla="*/ 9 h 10"/>
                  <a:gd name="T4" fmla="*/ 11 w 11"/>
                  <a:gd name="T5" fmla="*/ 9 h 10"/>
                  <a:gd name="T6" fmla="*/ 11 w 11"/>
                  <a:gd name="T7" fmla="*/ 9 h 10"/>
                  <a:gd name="T8" fmla="*/ 11 w 11"/>
                  <a:gd name="T9" fmla="*/ 6 h 10"/>
                  <a:gd name="T10" fmla="*/ 11 w 11"/>
                  <a:gd name="T11" fmla="*/ 6 h 10"/>
                  <a:gd name="T12" fmla="*/ 10 w 11"/>
                  <a:gd name="T13" fmla="*/ 2 h 10"/>
                  <a:gd name="T14" fmla="*/ 8 w 11"/>
                  <a:gd name="T15" fmla="*/ 1 h 10"/>
                  <a:gd name="T16" fmla="*/ 7 w 11"/>
                  <a:gd name="T17" fmla="*/ 0 h 10"/>
                  <a:gd name="T18" fmla="*/ 6 w 11"/>
                  <a:gd name="T19" fmla="*/ 0 h 10"/>
                  <a:gd name="T20" fmla="*/ 5 w 11"/>
                  <a:gd name="T21" fmla="*/ 0 h 10"/>
                  <a:gd name="T22" fmla="*/ 4 w 11"/>
                  <a:gd name="T23" fmla="*/ 0 h 10"/>
                  <a:gd name="T24" fmla="*/ 1 w 11"/>
                  <a:gd name="T25" fmla="*/ 1 h 10"/>
                  <a:gd name="T26" fmla="*/ 1 w 11"/>
                  <a:gd name="T27" fmla="*/ 1 h 10"/>
                  <a:gd name="T28" fmla="*/ 0 w 11"/>
                  <a:gd name="T29" fmla="*/ 1 h 10"/>
                  <a:gd name="T30" fmla="*/ 0 w 11"/>
                  <a:gd name="T31" fmla="*/ 2 h 10"/>
                  <a:gd name="T32" fmla="*/ 0 w 11"/>
                  <a:gd name="T33" fmla="*/ 6 h 10"/>
                  <a:gd name="T34" fmla="*/ 1 w 11"/>
                  <a:gd name="T35" fmla="*/ 7 h 10"/>
                  <a:gd name="T36" fmla="*/ 3 w 11"/>
                  <a:gd name="T37" fmla="*/ 9 h 10"/>
                  <a:gd name="T38" fmla="*/ 5 w 11"/>
                  <a:gd name="T39" fmla="*/ 10 h 10"/>
                  <a:gd name="T40" fmla="*/ 6 w 11"/>
                  <a:gd name="T41" fmla="*/ 10 h 10"/>
                  <a:gd name="T42" fmla="*/ 7 w 11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10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6" name="Freeform 1300"/>
              <p:cNvSpPr>
                <a:spLocks/>
              </p:cNvSpPr>
              <p:nvPr/>
            </p:nvSpPr>
            <p:spPr bwMode="auto">
              <a:xfrm>
                <a:off x="1292" y="1492"/>
                <a:ext cx="11" cy="10"/>
              </a:xfrm>
              <a:custGeom>
                <a:avLst/>
                <a:gdLst>
                  <a:gd name="T0" fmla="*/ 2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1 w 11"/>
                  <a:gd name="T9" fmla="*/ 1 h 10"/>
                  <a:gd name="T10" fmla="*/ 2 w 11"/>
                  <a:gd name="T11" fmla="*/ 1 h 10"/>
                  <a:gd name="T12" fmla="*/ 4 w 11"/>
                  <a:gd name="T13" fmla="*/ 0 h 10"/>
                  <a:gd name="T14" fmla="*/ 6 w 11"/>
                  <a:gd name="T15" fmla="*/ 1 h 10"/>
                  <a:gd name="T16" fmla="*/ 7 w 11"/>
                  <a:gd name="T17" fmla="*/ 1 h 10"/>
                  <a:gd name="T18" fmla="*/ 10 w 11"/>
                  <a:gd name="T19" fmla="*/ 4 h 10"/>
                  <a:gd name="T20" fmla="*/ 11 w 11"/>
                  <a:gd name="T21" fmla="*/ 6 h 10"/>
                  <a:gd name="T22" fmla="*/ 11 w 11"/>
                  <a:gd name="T23" fmla="*/ 7 h 10"/>
                  <a:gd name="T24" fmla="*/ 11 w 11"/>
                  <a:gd name="T25" fmla="*/ 10 h 10"/>
                  <a:gd name="T26" fmla="*/ 10 w 11"/>
                  <a:gd name="T27" fmla="*/ 10 h 10"/>
                  <a:gd name="T28" fmla="*/ 7 w 11"/>
                  <a:gd name="T29" fmla="*/ 10 h 10"/>
                  <a:gd name="T30" fmla="*/ 6 w 11"/>
                  <a:gd name="T31" fmla="*/ 10 h 10"/>
                  <a:gd name="T32" fmla="*/ 4 w 11"/>
                  <a:gd name="T33" fmla="*/ 9 h 10"/>
                  <a:gd name="T34" fmla="*/ 2 w 11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2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9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7" name="Freeform 1301"/>
              <p:cNvSpPr>
                <a:spLocks/>
              </p:cNvSpPr>
              <p:nvPr/>
            </p:nvSpPr>
            <p:spPr bwMode="auto">
              <a:xfrm>
                <a:off x="1300" y="1494"/>
                <a:ext cx="11" cy="10"/>
              </a:xfrm>
              <a:custGeom>
                <a:avLst/>
                <a:gdLst>
                  <a:gd name="T0" fmla="*/ 7 w 11"/>
                  <a:gd name="T1" fmla="*/ 10 h 10"/>
                  <a:gd name="T2" fmla="*/ 9 w 11"/>
                  <a:gd name="T3" fmla="*/ 9 h 10"/>
                  <a:gd name="T4" fmla="*/ 10 w 11"/>
                  <a:gd name="T5" fmla="*/ 9 h 10"/>
                  <a:gd name="T6" fmla="*/ 11 w 11"/>
                  <a:gd name="T7" fmla="*/ 7 h 10"/>
                  <a:gd name="T8" fmla="*/ 10 w 11"/>
                  <a:gd name="T9" fmla="*/ 4 h 10"/>
                  <a:gd name="T10" fmla="*/ 9 w 11"/>
                  <a:gd name="T11" fmla="*/ 2 h 10"/>
                  <a:gd name="T12" fmla="*/ 8 w 11"/>
                  <a:gd name="T13" fmla="*/ 2 h 10"/>
                  <a:gd name="T14" fmla="*/ 6 w 11"/>
                  <a:gd name="T15" fmla="*/ 0 h 10"/>
                  <a:gd name="T16" fmla="*/ 4 w 11"/>
                  <a:gd name="T17" fmla="*/ 0 h 10"/>
                  <a:gd name="T18" fmla="*/ 4 w 11"/>
                  <a:gd name="T19" fmla="*/ 0 h 10"/>
                  <a:gd name="T20" fmla="*/ 1 w 11"/>
                  <a:gd name="T21" fmla="*/ 2 h 10"/>
                  <a:gd name="T22" fmla="*/ 1 w 11"/>
                  <a:gd name="T23" fmla="*/ 2 h 10"/>
                  <a:gd name="T24" fmla="*/ 0 w 11"/>
                  <a:gd name="T25" fmla="*/ 3 h 10"/>
                  <a:gd name="T26" fmla="*/ 1 w 11"/>
                  <a:gd name="T27" fmla="*/ 7 h 10"/>
                  <a:gd name="T28" fmla="*/ 1 w 11"/>
                  <a:gd name="T29" fmla="*/ 8 h 10"/>
                  <a:gd name="T30" fmla="*/ 3 w 11"/>
                  <a:gd name="T31" fmla="*/ 9 h 10"/>
                  <a:gd name="T32" fmla="*/ 4 w 11"/>
                  <a:gd name="T33" fmla="*/ 10 h 10"/>
                  <a:gd name="T34" fmla="*/ 6 w 11"/>
                  <a:gd name="T35" fmla="*/ 10 h 10"/>
                  <a:gd name="T36" fmla="*/ 7 w 11"/>
                  <a:gd name="T3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9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8" name="Freeform 1302"/>
              <p:cNvSpPr>
                <a:spLocks/>
              </p:cNvSpPr>
              <p:nvPr/>
            </p:nvSpPr>
            <p:spPr bwMode="auto">
              <a:xfrm>
                <a:off x="1300" y="1494"/>
                <a:ext cx="11" cy="10"/>
              </a:xfrm>
              <a:custGeom>
                <a:avLst/>
                <a:gdLst>
                  <a:gd name="T0" fmla="*/ 1 w 11"/>
                  <a:gd name="T1" fmla="*/ 8 h 10"/>
                  <a:gd name="T2" fmla="*/ 1 w 11"/>
                  <a:gd name="T3" fmla="*/ 5 h 10"/>
                  <a:gd name="T4" fmla="*/ 0 w 11"/>
                  <a:gd name="T5" fmla="*/ 3 h 10"/>
                  <a:gd name="T6" fmla="*/ 1 w 11"/>
                  <a:gd name="T7" fmla="*/ 2 h 10"/>
                  <a:gd name="T8" fmla="*/ 1 w 11"/>
                  <a:gd name="T9" fmla="*/ 2 h 10"/>
                  <a:gd name="T10" fmla="*/ 4 w 11"/>
                  <a:gd name="T11" fmla="*/ 0 h 10"/>
                  <a:gd name="T12" fmla="*/ 5 w 11"/>
                  <a:gd name="T13" fmla="*/ 2 h 10"/>
                  <a:gd name="T14" fmla="*/ 7 w 11"/>
                  <a:gd name="T15" fmla="*/ 2 h 10"/>
                  <a:gd name="T16" fmla="*/ 9 w 11"/>
                  <a:gd name="T17" fmla="*/ 4 h 10"/>
                  <a:gd name="T18" fmla="*/ 10 w 11"/>
                  <a:gd name="T19" fmla="*/ 7 h 10"/>
                  <a:gd name="T20" fmla="*/ 11 w 11"/>
                  <a:gd name="T21" fmla="*/ 8 h 10"/>
                  <a:gd name="T22" fmla="*/ 10 w 11"/>
                  <a:gd name="T23" fmla="*/ 10 h 10"/>
                  <a:gd name="T24" fmla="*/ 9 w 11"/>
                  <a:gd name="T25" fmla="*/ 10 h 10"/>
                  <a:gd name="T26" fmla="*/ 9 w 11"/>
                  <a:gd name="T27" fmla="*/ 10 h 10"/>
                  <a:gd name="T28" fmla="*/ 7 w 11"/>
                  <a:gd name="T29" fmla="*/ 10 h 10"/>
                  <a:gd name="T30" fmla="*/ 5 w 11"/>
                  <a:gd name="T31" fmla="*/ 10 h 10"/>
                  <a:gd name="T32" fmla="*/ 4 w 11"/>
                  <a:gd name="T33" fmla="*/ 9 h 10"/>
                  <a:gd name="T34" fmla="*/ 1 w 11"/>
                  <a:gd name="T3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" y="8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4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9" name="Freeform 1303"/>
              <p:cNvSpPr>
                <a:spLocks/>
              </p:cNvSpPr>
              <p:nvPr/>
            </p:nvSpPr>
            <p:spPr bwMode="auto">
              <a:xfrm>
                <a:off x="1326" y="1507"/>
                <a:ext cx="12" cy="10"/>
              </a:xfrm>
              <a:custGeom>
                <a:avLst/>
                <a:gdLst>
                  <a:gd name="T0" fmla="*/ 1 w 12"/>
                  <a:gd name="T1" fmla="*/ 6 h 10"/>
                  <a:gd name="T2" fmla="*/ 1 w 12"/>
                  <a:gd name="T3" fmla="*/ 3 h 10"/>
                  <a:gd name="T4" fmla="*/ 0 w 12"/>
                  <a:gd name="T5" fmla="*/ 1 h 10"/>
                  <a:gd name="T6" fmla="*/ 1 w 12"/>
                  <a:gd name="T7" fmla="*/ 1 h 10"/>
                  <a:gd name="T8" fmla="*/ 1 w 12"/>
                  <a:gd name="T9" fmla="*/ 0 h 10"/>
                  <a:gd name="T10" fmla="*/ 3 w 12"/>
                  <a:gd name="T11" fmla="*/ 0 h 10"/>
                  <a:gd name="T12" fmla="*/ 6 w 12"/>
                  <a:gd name="T13" fmla="*/ 0 h 10"/>
                  <a:gd name="T14" fmla="*/ 8 w 12"/>
                  <a:gd name="T15" fmla="*/ 1 h 10"/>
                  <a:gd name="T16" fmla="*/ 9 w 12"/>
                  <a:gd name="T17" fmla="*/ 2 h 10"/>
                  <a:gd name="T18" fmla="*/ 12 w 12"/>
                  <a:gd name="T19" fmla="*/ 6 h 10"/>
                  <a:gd name="T20" fmla="*/ 12 w 12"/>
                  <a:gd name="T21" fmla="*/ 7 h 10"/>
                  <a:gd name="T22" fmla="*/ 12 w 12"/>
                  <a:gd name="T23" fmla="*/ 8 h 10"/>
                  <a:gd name="T24" fmla="*/ 11 w 12"/>
                  <a:gd name="T25" fmla="*/ 8 h 10"/>
                  <a:gd name="T26" fmla="*/ 9 w 12"/>
                  <a:gd name="T27" fmla="*/ 10 h 10"/>
                  <a:gd name="T28" fmla="*/ 8 w 12"/>
                  <a:gd name="T29" fmla="*/ 10 h 10"/>
                  <a:gd name="T30" fmla="*/ 6 w 12"/>
                  <a:gd name="T31" fmla="*/ 10 h 10"/>
                  <a:gd name="T32" fmla="*/ 3 w 12"/>
                  <a:gd name="T33" fmla="*/ 8 h 10"/>
                  <a:gd name="T34" fmla="*/ 1 w 12"/>
                  <a:gd name="T3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6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0" name="Freeform 1304"/>
              <p:cNvSpPr>
                <a:spLocks/>
              </p:cNvSpPr>
              <p:nvPr/>
            </p:nvSpPr>
            <p:spPr bwMode="auto">
              <a:xfrm>
                <a:off x="1300" y="1468"/>
                <a:ext cx="19" cy="25"/>
              </a:xfrm>
              <a:custGeom>
                <a:avLst/>
                <a:gdLst>
                  <a:gd name="T0" fmla="*/ 0 w 19"/>
                  <a:gd name="T1" fmla="*/ 9 h 25"/>
                  <a:gd name="T2" fmla="*/ 19 w 19"/>
                  <a:gd name="T3" fmla="*/ 0 h 25"/>
                  <a:gd name="T4" fmla="*/ 19 w 19"/>
                  <a:gd name="T5" fmla="*/ 16 h 25"/>
                  <a:gd name="T6" fmla="*/ 0 w 19"/>
                  <a:gd name="T7" fmla="*/ 25 h 25"/>
                  <a:gd name="T8" fmla="*/ 0 w 19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0" y="9"/>
                    </a:moveTo>
                    <a:lnTo>
                      <a:pt x="19" y="0"/>
                    </a:lnTo>
                    <a:lnTo>
                      <a:pt x="19" y="16"/>
                    </a:lnTo>
                    <a:lnTo>
                      <a:pt x="0" y="25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1" name="Freeform 1305"/>
              <p:cNvSpPr>
                <a:spLocks/>
              </p:cNvSpPr>
              <p:nvPr/>
            </p:nvSpPr>
            <p:spPr bwMode="auto">
              <a:xfrm>
                <a:off x="1241" y="1463"/>
                <a:ext cx="12" cy="9"/>
              </a:xfrm>
              <a:custGeom>
                <a:avLst/>
                <a:gdLst>
                  <a:gd name="T0" fmla="*/ 7 w 12"/>
                  <a:gd name="T1" fmla="*/ 9 h 9"/>
                  <a:gd name="T2" fmla="*/ 10 w 12"/>
                  <a:gd name="T3" fmla="*/ 8 h 9"/>
                  <a:gd name="T4" fmla="*/ 11 w 12"/>
                  <a:gd name="T5" fmla="*/ 8 h 9"/>
                  <a:gd name="T6" fmla="*/ 12 w 12"/>
                  <a:gd name="T7" fmla="*/ 8 h 9"/>
                  <a:gd name="T8" fmla="*/ 12 w 12"/>
                  <a:gd name="T9" fmla="*/ 5 h 9"/>
                  <a:gd name="T10" fmla="*/ 12 w 12"/>
                  <a:gd name="T11" fmla="*/ 4 h 9"/>
                  <a:gd name="T12" fmla="*/ 10 w 12"/>
                  <a:gd name="T13" fmla="*/ 3 h 9"/>
                  <a:gd name="T14" fmla="*/ 9 w 12"/>
                  <a:gd name="T15" fmla="*/ 2 h 9"/>
                  <a:gd name="T16" fmla="*/ 7 w 12"/>
                  <a:gd name="T17" fmla="*/ 2 h 9"/>
                  <a:gd name="T18" fmla="*/ 5 w 12"/>
                  <a:gd name="T19" fmla="*/ 0 h 9"/>
                  <a:gd name="T20" fmla="*/ 5 w 12"/>
                  <a:gd name="T21" fmla="*/ 0 h 9"/>
                  <a:gd name="T22" fmla="*/ 5 w 12"/>
                  <a:gd name="T23" fmla="*/ 2 h 9"/>
                  <a:gd name="T24" fmla="*/ 2 w 12"/>
                  <a:gd name="T25" fmla="*/ 2 h 9"/>
                  <a:gd name="T26" fmla="*/ 1 w 12"/>
                  <a:gd name="T27" fmla="*/ 3 h 9"/>
                  <a:gd name="T28" fmla="*/ 0 w 12"/>
                  <a:gd name="T29" fmla="*/ 3 h 9"/>
                  <a:gd name="T30" fmla="*/ 0 w 12"/>
                  <a:gd name="T31" fmla="*/ 5 h 9"/>
                  <a:gd name="T32" fmla="*/ 2 w 12"/>
                  <a:gd name="T33" fmla="*/ 7 h 9"/>
                  <a:gd name="T34" fmla="*/ 2 w 12"/>
                  <a:gd name="T35" fmla="*/ 8 h 9"/>
                  <a:gd name="T36" fmla="*/ 5 w 12"/>
                  <a:gd name="T37" fmla="*/ 9 h 9"/>
                  <a:gd name="T38" fmla="*/ 6 w 12"/>
                  <a:gd name="T39" fmla="*/ 9 h 9"/>
                  <a:gd name="T40" fmla="*/ 7 w 12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lnTo>
                      <a:pt x="10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2" name="Freeform 1306"/>
              <p:cNvSpPr>
                <a:spLocks/>
              </p:cNvSpPr>
              <p:nvPr/>
            </p:nvSpPr>
            <p:spPr bwMode="auto">
              <a:xfrm>
                <a:off x="1241" y="1466"/>
                <a:ext cx="12" cy="9"/>
              </a:xfrm>
              <a:custGeom>
                <a:avLst/>
                <a:gdLst>
                  <a:gd name="T0" fmla="*/ 2 w 12"/>
                  <a:gd name="T1" fmla="*/ 6 h 9"/>
                  <a:gd name="T2" fmla="*/ 0 w 12"/>
                  <a:gd name="T3" fmla="*/ 4 h 9"/>
                  <a:gd name="T4" fmla="*/ 0 w 12"/>
                  <a:gd name="T5" fmla="*/ 1 h 9"/>
                  <a:gd name="T6" fmla="*/ 1 w 12"/>
                  <a:gd name="T7" fmla="*/ 1 h 9"/>
                  <a:gd name="T8" fmla="*/ 2 w 12"/>
                  <a:gd name="T9" fmla="*/ 0 h 9"/>
                  <a:gd name="T10" fmla="*/ 3 w 12"/>
                  <a:gd name="T11" fmla="*/ 0 h 9"/>
                  <a:gd name="T12" fmla="*/ 6 w 12"/>
                  <a:gd name="T13" fmla="*/ 0 h 9"/>
                  <a:gd name="T14" fmla="*/ 8 w 12"/>
                  <a:gd name="T15" fmla="*/ 1 h 9"/>
                  <a:gd name="T16" fmla="*/ 9 w 12"/>
                  <a:gd name="T17" fmla="*/ 2 h 9"/>
                  <a:gd name="T18" fmla="*/ 11 w 12"/>
                  <a:gd name="T19" fmla="*/ 5 h 9"/>
                  <a:gd name="T20" fmla="*/ 12 w 12"/>
                  <a:gd name="T21" fmla="*/ 7 h 9"/>
                  <a:gd name="T22" fmla="*/ 11 w 12"/>
                  <a:gd name="T23" fmla="*/ 7 h 9"/>
                  <a:gd name="T24" fmla="*/ 11 w 12"/>
                  <a:gd name="T25" fmla="*/ 9 h 9"/>
                  <a:gd name="T26" fmla="*/ 9 w 12"/>
                  <a:gd name="T27" fmla="*/ 9 h 9"/>
                  <a:gd name="T28" fmla="*/ 8 w 12"/>
                  <a:gd name="T29" fmla="*/ 9 h 9"/>
                  <a:gd name="T30" fmla="*/ 6 w 12"/>
                  <a:gd name="T31" fmla="*/ 9 h 9"/>
                  <a:gd name="T32" fmla="*/ 3 w 12"/>
                  <a:gd name="T33" fmla="*/ 7 h 9"/>
                  <a:gd name="T34" fmla="*/ 2 w 12"/>
                  <a:gd name="T3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9">
                    <a:moveTo>
                      <a:pt x="2" y="6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1" y="5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3" name="Freeform 1307"/>
              <p:cNvSpPr>
                <a:spLocks/>
              </p:cNvSpPr>
              <p:nvPr/>
            </p:nvSpPr>
            <p:spPr bwMode="auto">
              <a:xfrm>
                <a:off x="1242" y="1466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0 w 12"/>
                  <a:gd name="T3" fmla="*/ 6 h 10"/>
                  <a:gd name="T4" fmla="*/ 0 w 12"/>
                  <a:gd name="T5" fmla="*/ 2 h 10"/>
                  <a:gd name="T6" fmla="*/ 0 w 12"/>
                  <a:gd name="T7" fmla="*/ 1 h 10"/>
                  <a:gd name="T8" fmla="*/ 2 w 12"/>
                  <a:gd name="T9" fmla="*/ 0 h 10"/>
                  <a:gd name="T10" fmla="*/ 4 w 12"/>
                  <a:gd name="T11" fmla="*/ 0 h 10"/>
                  <a:gd name="T12" fmla="*/ 6 w 12"/>
                  <a:gd name="T13" fmla="*/ 0 h 10"/>
                  <a:gd name="T14" fmla="*/ 10 w 12"/>
                  <a:gd name="T15" fmla="*/ 4 h 10"/>
                  <a:gd name="T16" fmla="*/ 10 w 12"/>
                  <a:gd name="T17" fmla="*/ 6 h 10"/>
                  <a:gd name="T18" fmla="*/ 12 w 12"/>
                  <a:gd name="T19" fmla="*/ 7 h 10"/>
                  <a:gd name="T20" fmla="*/ 10 w 12"/>
                  <a:gd name="T21" fmla="*/ 9 h 10"/>
                  <a:gd name="T22" fmla="*/ 10 w 12"/>
                  <a:gd name="T23" fmla="*/ 10 h 10"/>
                  <a:gd name="T24" fmla="*/ 8 w 12"/>
                  <a:gd name="T25" fmla="*/ 10 h 10"/>
                  <a:gd name="T26" fmla="*/ 6 w 12"/>
                  <a:gd name="T27" fmla="*/ 10 h 10"/>
                  <a:gd name="T28" fmla="*/ 2 w 12"/>
                  <a:gd name="T2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4" name="Freeform 1308"/>
              <p:cNvSpPr>
                <a:spLocks/>
              </p:cNvSpPr>
              <p:nvPr/>
            </p:nvSpPr>
            <p:spPr bwMode="auto">
              <a:xfrm>
                <a:off x="1247" y="1468"/>
                <a:ext cx="11" cy="9"/>
              </a:xfrm>
              <a:custGeom>
                <a:avLst/>
                <a:gdLst>
                  <a:gd name="T0" fmla="*/ 7 w 11"/>
                  <a:gd name="T1" fmla="*/ 10 h 10"/>
                  <a:gd name="T2" fmla="*/ 10 w 11"/>
                  <a:gd name="T3" fmla="*/ 9 h 10"/>
                  <a:gd name="T4" fmla="*/ 10 w 11"/>
                  <a:gd name="T5" fmla="*/ 9 h 10"/>
                  <a:gd name="T6" fmla="*/ 10 w 11"/>
                  <a:gd name="T7" fmla="*/ 8 h 10"/>
                  <a:gd name="T8" fmla="*/ 11 w 11"/>
                  <a:gd name="T9" fmla="*/ 6 h 10"/>
                  <a:gd name="T10" fmla="*/ 10 w 11"/>
                  <a:gd name="T11" fmla="*/ 5 h 10"/>
                  <a:gd name="T12" fmla="*/ 10 w 11"/>
                  <a:gd name="T13" fmla="*/ 3 h 10"/>
                  <a:gd name="T14" fmla="*/ 7 w 11"/>
                  <a:gd name="T15" fmla="*/ 1 h 10"/>
                  <a:gd name="T16" fmla="*/ 7 w 11"/>
                  <a:gd name="T17" fmla="*/ 1 h 10"/>
                  <a:gd name="T18" fmla="*/ 6 w 11"/>
                  <a:gd name="T19" fmla="*/ 0 h 10"/>
                  <a:gd name="T20" fmla="*/ 4 w 11"/>
                  <a:gd name="T21" fmla="*/ 0 h 10"/>
                  <a:gd name="T22" fmla="*/ 4 w 11"/>
                  <a:gd name="T23" fmla="*/ 0 h 10"/>
                  <a:gd name="T24" fmla="*/ 1 w 11"/>
                  <a:gd name="T25" fmla="*/ 1 h 10"/>
                  <a:gd name="T26" fmla="*/ 1 w 11"/>
                  <a:gd name="T27" fmla="*/ 1 h 10"/>
                  <a:gd name="T28" fmla="*/ 1 w 11"/>
                  <a:gd name="T29" fmla="*/ 3 h 10"/>
                  <a:gd name="T30" fmla="*/ 0 w 11"/>
                  <a:gd name="T31" fmla="*/ 3 h 10"/>
                  <a:gd name="T32" fmla="*/ 1 w 11"/>
                  <a:gd name="T33" fmla="*/ 6 h 10"/>
                  <a:gd name="T34" fmla="*/ 1 w 11"/>
                  <a:gd name="T35" fmla="*/ 8 h 10"/>
                  <a:gd name="T36" fmla="*/ 3 w 11"/>
                  <a:gd name="T37" fmla="*/ 9 h 10"/>
                  <a:gd name="T38" fmla="*/ 4 w 11"/>
                  <a:gd name="T39" fmla="*/ 10 h 10"/>
                  <a:gd name="T40" fmla="*/ 6 w 11"/>
                  <a:gd name="T41" fmla="*/ 10 h 10"/>
                  <a:gd name="T42" fmla="*/ 7 w 11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5" name="Freeform 1309"/>
              <p:cNvSpPr>
                <a:spLocks/>
              </p:cNvSpPr>
              <p:nvPr/>
            </p:nvSpPr>
            <p:spPr bwMode="auto">
              <a:xfrm>
                <a:off x="1247" y="1468"/>
                <a:ext cx="11" cy="9"/>
              </a:xfrm>
              <a:custGeom>
                <a:avLst/>
                <a:gdLst>
                  <a:gd name="T0" fmla="*/ 2 w 11"/>
                  <a:gd name="T1" fmla="*/ 7 h 9"/>
                  <a:gd name="T2" fmla="*/ 1 w 11"/>
                  <a:gd name="T3" fmla="*/ 4 h 9"/>
                  <a:gd name="T4" fmla="*/ 0 w 11"/>
                  <a:gd name="T5" fmla="*/ 2 h 9"/>
                  <a:gd name="T6" fmla="*/ 1 w 11"/>
                  <a:gd name="T7" fmla="*/ 2 h 9"/>
                  <a:gd name="T8" fmla="*/ 1 w 11"/>
                  <a:gd name="T9" fmla="*/ 2 h 9"/>
                  <a:gd name="T10" fmla="*/ 2 w 11"/>
                  <a:gd name="T11" fmla="*/ 0 h 9"/>
                  <a:gd name="T12" fmla="*/ 4 w 11"/>
                  <a:gd name="T13" fmla="*/ 0 h 9"/>
                  <a:gd name="T14" fmla="*/ 6 w 11"/>
                  <a:gd name="T15" fmla="*/ 0 h 9"/>
                  <a:gd name="T16" fmla="*/ 7 w 11"/>
                  <a:gd name="T17" fmla="*/ 2 h 9"/>
                  <a:gd name="T18" fmla="*/ 10 w 11"/>
                  <a:gd name="T19" fmla="*/ 3 h 9"/>
                  <a:gd name="T20" fmla="*/ 11 w 11"/>
                  <a:gd name="T21" fmla="*/ 5 h 9"/>
                  <a:gd name="T22" fmla="*/ 11 w 11"/>
                  <a:gd name="T23" fmla="*/ 7 h 9"/>
                  <a:gd name="T24" fmla="*/ 11 w 11"/>
                  <a:gd name="T25" fmla="*/ 8 h 9"/>
                  <a:gd name="T26" fmla="*/ 11 w 11"/>
                  <a:gd name="T27" fmla="*/ 9 h 9"/>
                  <a:gd name="T28" fmla="*/ 10 w 11"/>
                  <a:gd name="T29" fmla="*/ 9 h 9"/>
                  <a:gd name="T30" fmla="*/ 7 w 11"/>
                  <a:gd name="T31" fmla="*/ 9 h 9"/>
                  <a:gd name="T32" fmla="*/ 6 w 11"/>
                  <a:gd name="T33" fmla="*/ 9 h 9"/>
                  <a:gd name="T34" fmla="*/ 4 w 11"/>
                  <a:gd name="T35" fmla="*/ 8 h 9"/>
                  <a:gd name="T36" fmla="*/ 2 w 11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2" y="7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2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6" name="Freeform 1310"/>
              <p:cNvSpPr>
                <a:spLocks/>
              </p:cNvSpPr>
              <p:nvPr/>
            </p:nvSpPr>
            <p:spPr bwMode="auto">
              <a:xfrm>
                <a:off x="1249" y="1470"/>
                <a:ext cx="12" cy="10"/>
              </a:xfrm>
              <a:custGeom>
                <a:avLst/>
                <a:gdLst>
                  <a:gd name="T0" fmla="*/ 2 w 12"/>
                  <a:gd name="T1" fmla="*/ 6 h 10"/>
                  <a:gd name="T2" fmla="*/ 2 w 12"/>
                  <a:gd name="T3" fmla="*/ 6 h 10"/>
                  <a:gd name="T4" fmla="*/ 0 w 12"/>
                  <a:gd name="T5" fmla="*/ 2 h 10"/>
                  <a:gd name="T6" fmla="*/ 2 w 12"/>
                  <a:gd name="T7" fmla="*/ 1 h 10"/>
                  <a:gd name="T8" fmla="*/ 2 w 12"/>
                  <a:gd name="T9" fmla="*/ 0 h 10"/>
                  <a:gd name="T10" fmla="*/ 6 w 12"/>
                  <a:gd name="T11" fmla="*/ 0 h 10"/>
                  <a:gd name="T12" fmla="*/ 9 w 12"/>
                  <a:gd name="T13" fmla="*/ 6 h 10"/>
                  <a:gd name="T14" fmla="*/ 12 w 12"/>
                  <a:gd name="T15" fmla="*/ 6 h 10"/>
                  <a:gd name="T16" fmla="*/ 12 w 12"/>
                  <a:gd name="T17" fmla="*/ 8 h 10"/>
                  <a:gd name="T18" fmla="*/ 12 w 12"/>
                  <a:gd name="T19" fmla="*/ 10 h 10"/>
                  <a:gd name="T20" fmla="*/ 9 w 12"/>
                  <a:gd name="T21" fmla="*/ 10 h 10"/>
                  <a:gd name="T22" fmla="*/ 6 w 12"/>
                  <a:gd name="T23" fmla="*/ 10 h 10"/>
                  <a:gd name="T24" fmla="*/ 2 w 12"/>
                  <a:gd name="T2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2" y="6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7" name="Freeform 1311"/>
              <p:cNvSpPr>
                <a:spLocks/>
              </p:cNvSpPr>
              <p:nvPr/>
            </p:nvSpPr>
            <p:spPr bwMode="auto">
              <a:xfrm>
                <a:off x="1238" y="1466"/>
                <a:ext cx="11" cy="9"/>
              </a:xfrm>
              <a:custGeom>
                <a:avLst/>
                <a:gdLst>
                  <a:gd name="T0" fmla="*/ 6 w 11"/>
                  <a:gd name="T1" fmla="*/ 9 h 9"/>
                  <a:gd name="T2" fmla="*/ 9 w 11"/>
                  <a:gd name="T3" fmla="*/ 7 h 9"/>
                  <a:gd name="T4" fmla="*/ 10 w 11"/>
                  <a:gd name="T5" fmla="*/ 7 h 9"/>
                  <a:gd name="T6" fmla="*/ 11 w 11"/>
                  <a:gd name="T7" fmla="*/ 7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2 h 9"/>
                  <a:gd name="T14" fmla="*/ 8 w 11"/>
                  <a:gd name="T15" fmla="*/ 1 h 9"/>
                  <a:gd name="T16" fmla="*/ 6 w 11"/>
                  <a:gd name="T17" fmla="*/ 1 h 9"/>
                  <a:gd name="T18" fmla="*/ 5 w 11"/>
                  <a:gd name="T19" fmla="*/ 0 h 9"/>
                  <a:gd name="T20" fmla="*/ 4 w 11"/>
                  <a:gd name="T21" fmla="*/ 0 h 9"/>
                  <a:gd name="T22" fmla="*/ 3 w 11"/>
                  <a:gd name="T23" fmla="*/ 1 h 9"/>
                  <a:gd name="T24" fmla="*/ 1 w 11"/>
                  <a:gd name="T25" fmla="*/ 1 h 9"/>
                  <a:gd name="T26" fmla="*/ 0 w 11"/>
                  <a:gd name="T27" fmla="*/ 1 h 9"/>
                  <a:gd name="T28" fmla="*/ 0 w 11"/>
                  <a:gd name="T29" fmla="*/ 2 h 9"/>
                  <a:gd name="T30" fmla="*/ 0 w 11"/>
                  <a:gd name="T31" fmla="*/ 4 h 9"/>
                  <a:gd name="T32" fmla="*/ 0 w 11"/>
                  <a:gd name="T33" fmla="*/ 5 h 9"/>
                  <a:gd name="T34" fmla="*/ 1 w 11"/>
                  <a:gd name="T35" fmla="*/ 6 h 9"/>
                  <a:gd name="T36" fmla="*/ 2 w 11"/>
                  <a:gd name="T37" fmla="*/ 7 h 9"/>
                  <a:gd name="T38" fmla="*/ 3 w 11"/>
                  <a:gd name="T39" fmla="*/ 9 h 9"/>
                  <a:gd name="T40" fmla="*/ 6 w 11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lnTo>
                      <a:pt x="9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8" name="Freeform 1312"/>
              <p:cNvSpPr>
                <a:spLocks/>
              </p:cNvSpPr>
              <p:nvPr/>
            </p:nvSpPr>
            <p:spPr bwMode="auto">
              <a:xfrm>
                <a:off x="1238" y="1466"/>
                <a:ext cx="11" cy="10"/>
              </a:xfrm>
              <a:custGeom>
                <a:avLst/>
                <a:gdLst>
                  <a:gd name="T0" fmla="*/ 1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0 w 11"/>
                  <a:gd name="T9" fmla="*/ 1 h 10"/>
                  <a:gd name="T10" fmla="*/ 1 w 11"/>
                  <a:gd name="T11" fmla="*/ 0 h 10"/>
                  <a:gd name="T12" fmla="*/ 3 w 11"/>
                  <a:gd name="T13" fmla="*/ 0 h 10"/>
                  <a:gd name="T14" fmla="*/ 4 w 11"/>
                  <a:gd name="T15" fmla="*/ 1 h 10"/>
                  <a:gd name="T16" fmla="*/ 7 w 11"/>
                  <a:gd name="T17" fmla="*/ 2 h 10"/>
                  <a:gd name="T18" fmla="*/ 8 w 11"/>
                  <a:gd name="T19" fmla="*/ 2 h 10"/>
                  <a:gd name="T20" fmla="*/ 10 w 11"/>
                  <a:gd name="T21" fmla="*/ 5 h 10"/>
                  <a:gd name="T22" fmla="*/ 11 w 11"/>
                  <a:gd name="T23" fmla="*/ 9 h 10"/>
                  <a:gd name="T24" fmla="*/ 10 w 11"/>
                  <a:gd name="T25" fmla="*/ 9 h 10"/>
                  <a:gd name="T26" fmla="*/ 10 w 11"/>
                  <a:gd name="T27" fmla="*/ 9 h 10"/>
                  <a:gd name="T28" fmla="*/ 8 w 11"/>
                  <a:gd name="T29" fmla="*/ 10 h 10"/>
                  <a:gd name="T30" fmla="*/ 7 w 11"/>
                  <a:gd name="T31" fmla="*/ 10 h 10"/>
                  <a:gd name="T32" fmla="*/ 4 w 11"/>
                  <a:gd name="T33" fmla="*/ 10 h 10"/>
                  <a:gd name="T34" fmla="*/ 3 w 11"/>
                  <a:gd name="T35" fmla="*/ 9 h 10"/>
                  <a:gd name="T36" fmla="*/ 1 w 11"/>
                  <a:gd name="T3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1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10" y="5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09" name="Freeform 1313"/>
              <p:cNvSpPr>
                <a:spLocks/>
              </p:cNvSpPr>
              <p:nvPr/>
            </p:nvSpPr>
            <p:spPr bwMode="auto">
              <a:xfrm>
                <a:off x="1244" y="1468"/>
                <a:ext cx="12" cy="10"/>
              </a:xfrm>
              <a:custGeom>
                <a:avLst/>
                <a:gdLst>
                  <a:gd name="T0" fmla="*/ 8 w 12"/>
                  <a:gd name="T1" fmla="*/ 10 h 10"/>
                  <a:gd name="T2" fmla="*/ 10 w 12"/>
                  <a:gd name="T3" fmla="*/ 9 h 10"/>
                  <a:gd name="T4" fmla="*/ 10 w 12"/>
                  <a:gd name="T5" fmla="*/ 9 h 10"/>
                  <a:gd name="T6" fmla="*/ 11 w 12"/>
                  <a:gd name="T7" fmla="*/ 9 h 10"/>
                  <a:gd name="T8" fmla="*/ 12 w 12"/>
                  <a:gd name="T9" fmla="*/ 7 h 10"/>
                  <a:gd name="T10" fmla="*/ 11 w 12"/>
                  <a:gd name="T11" fmla="*/ 5 h 10"/>
                  <a:gd name="T12" fmla="*/ 10 w 12"/>
                  <a:gd name="T13" fmla="*/ 3 h 10"/>
                  <a:gd name="T14" fmla="*/ 8 w 12"/>
                  <a:gd name="T15" fmla="*/ 2 h 10"/>
                  <a:gd name="T16" fmla="*/ 8 w 12"/>
                  <a:gd name="T17" fmla="*/ 2 h 10"/>
                  <a:gd name="T18" fmla="*/ 5 w 12"/>
                  <a:gd name="T19" fmla="*/ 0 h 10"/>
                  <a:gd name="T20" fmla="*/ 4 w 12"/>
                  <a:gd name="T21" fmla="*/ 0 h 10"/>
                  <a:gd name="T22" fmla="*/ 4 w 12"/>
                  <a:gd name="T23" fmla="*/ 2 h 10"/>
                  <a:gd name="T24" fmla="*/ 2 w 12"/>
                  <a:gd name="T25" fmla="*/ 2 h 10"/>
                  <a:gd name="T26" fmla="*/ 1 w 12"/>
                  <a:gd name="T27" fmla="*/ 2 h 10"/>
                  <a:gd name="T28" fmla="*/ 1 w 12"/>
                  <a:gd name="T29" fmla="*/ 3 h 10"/>
                  <a:gd name="T30" fmla="*/ 0 w 12"/>
                  <a:gd name="T31" fmla="*/ 3 h 10"/>
                  <a:gd name="T32" fmla="*/ 1 w 12"/>
                  <a:gd name="T33" fmla="*/ 7 h 10"/>
                  <a:gd name="T34" fmla="*/ 2 w 12"/>
                  <a:gd name="T35" fmla="*/ 8 h 10"/>
                  <a:gd name="T36" fmla="*/ 2 w 12"/>
                  <a:gd name="T37" fmla="*/ 9 h 10"/>
                  <a:gd name="T38" fmla="*/ 4 w 12"/>
                  <a:gd name="T39" fmla="*/ 10 h 10"/>
                  <a:gd name="T40" fmla="*/ 6 w 12"/>
                  <a:gd name="T41" fmla="*/ 10 h 10"/>
                  <a:gd name="T42" fmla="*/ 7 w 12"/>
                  <a:gd name="T43" fmla="*/ 10 h 10"/>
                  <a:gd name="T44" fmla="*/ 8 w 12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0">
                    <a:moveTo>
                      <a:pt x="8" y="10"/>
                    </a:moveTo>
                    <a:lnTo>
                      <a:pt x="10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0" name="Freeform 1314"/>
              <p:cNvSpPr>
                <a:spLocks/>
              </p:cNvSpPr>
              <p:nvPr/>
            </p:nvSpPr>
            <p:spPr bwMode="auto">
              <a:xfrm>
                <a:off x="1244" y="1470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1 w 12"/>
                  <a:gd name="T3" fmla="*/ 5 h 10"/>
                  <a:gd name="T4" fmla="*/ 0 w 12"/>
                  <a:gd name="T5" fmla="*/ 1 h 10"/>
                  <a:gd name="T6" fmla="*/ 1 w 12"/>
                  <a:gd name="T7" fmla="*/ 1 h 10"/>
                  <a:gd name="T8" fmla="*/ 1 w 12"/>
                  <a:gd name="T9" fmla="*/ 1 h 10"/>
                  <a:gd name="T10" fmla="*/ 2 w 12"/>
                  <a:gd name="T11" fmla="*/ 0 h 10"/>
                  <a:gd name="T12" fmla="*/ 3 w 12"/>
                  <a:gd name="T13" fmla="*/ 0 h 10"/>
                  <a:gd name="T14" fmla="*/ 6 w 12"/>
                  <a:gd name="T15" fmla="*/ 0 h 10"/>
                  <a:gd name="T16" fmla="*/ 8 w 12"/>
                  <a:gd name="T17" fmla="*/ 1 h 10"/>
                  <a:gd name="T18" fmla="*/ 11 w 12"/>
                  <a:gd name="T19" fmla="*/ 2 h 10"/>
                  <a:gd name="T20" fmla="*/ 12 w 12"/>
                  <a:gd name="T21" fmla="*/ 6 h 10"/>
                  <a:gd name="T22" fmla="*/ 12 w 12"/>
                  <a:gd name="T23" fmla="*/ 8 h 10"/>
                  <a:gd name="T24" fmla="*/ 12 w 12"/>
                  <a:gd name="T25" fmla="*/ 8 h 10"/>
                  <a:gd name="T26" fmla="*/ 11 w 12"/>
                  <a:gd name="T27" fmla="*/ 10 h 10"/>
                  <a:gd name="T28" fmla="*/ 11 w 12"/>
                  <a:gd name="T29" fmla="*/ 10 h 10"/>
                  <a:gd name="T30" fmla="*/ 8 w 12"/>
                  <a:gd name="T31" fmla="*/ 10 h 10"/>
                  <a:gd name="T32" fmla="*/ 6 w 12"/>
                  <a:gd name="T33" fmla="*/ 10 h 10"/>
                  <a:gd name="T34" fmla="*/ 3 w 12"/>
                  <a:gd name="T35" fmla="*/ 8 h 10"/>
                  <a:gd name="T36" fmla="*/ 2 w 12"/>
                  <a:gd name="T3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1" y="5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1" name="Freeform 1315"/>
              <p:cNvSpPr>
                <a:spLocks/>
              </p:cNvSpPr>
              <p:nvPr/>
            </p:nvSpPr>
            <p:spPr bwMode="auto">
              <a:xfrm>
                <a:off x="1230" y="1436"/>
                <a:ext cx="89" cy="40"/>
              </a:xfrm>
              <a:custGeom>
                <a:avLst/>
                <a:gdLst>
                  <a:gd name="T0" fmla="*/ 0 w 89"/>
                  <a:gd name="T1" fmla="*/ 8 h 40"/>
                  <a:gd name="T2" fmla="*/ 18 w 89"/>
                  <a:gd name="T3" fmla="*/ 0 h 40"/>
                  <a:gd name="T4" fmla="*/ 89 w 89"/>
                  <a:gd name="T5" fmla="*/ 32 h 40"/>
                  <a:gd name="T6" fmla="*/ 70 w 89"/>
                  <a:gd name="T7" fmla="*/ 40 h 40"/>
                  <a:gd name="T8" fmla="*/ 0 w 89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40">
                    <a:moveTo>
                      <a:pt x="0" y="8"/>
                    </a:moveTo>
                    <a:lnTo>
                      <a:pt x="18" y="0"/>
                    </a:lnTo>
                    <a:lnTo>
                      <a:pt x="89" y="32"/>
                    </a:lnTo>
                    <a:lnTo>
                      <a:pt x="70" y="4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2" name="Freeform 1316"/>
              <p:cNvSpPr>
                <a:spLocks/>
              </p:cNvSpPr>
              <p:nvPr/>
            </p:nvSpPr>
            <p:spPr bwMode="auto">
              <a:xfrm>
                <a:off x="1230" y="1444"/>
                <a:ext cx="70" cy="49"/>
              </a:xfrm>
              <a:custGeom>
                <a:avLst/>
                <a:gdLst>
                  <a:gd name="T0" fmla="*/ 0 w 70"/>
                  <a:gd name="T1" fmla="*/ 0 h 49"/>
                  <a:gd name="T2" fmla="*/ 70 w 70"/>
                  <a:gd name="T3" fmla="*/ 33 h 49"/>
                  <a:gd name="T4" fmla="*/ 70 w 70"/>
                  <a:gd name="T5" fmla="*/ 49 h 49"/>
                  <a:gd name="T6" fmla="*/ 0 w 70"/>
                  <a:gd name="T7" fmla="*/ 16 h 49"/>
                  <a:gd name="T8" fmla="*/ 0 w 7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9">
                    <a:moveTo>
                      <a:pt x="0" y="0"/>
                    </a:moveTo>
                    <a:lnTo>
                      <a:pt x="70" y="33"/>
                    </a:lnTo>
                    <a:lnTo>
                      <a:pt x="70" y="49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3" name="Freeform 1317"/>
              <p:cNvSpPr>
                <a:spLocks/>
              </p:cNvSpPr>
              <p:nvPr/>
            </p:nvSpPr>
            <p:spPr bwMode="auto">
              <a:xfrm>
                <a:off x="1164" y="1518"/>
                <a:ext cx="18" cy="25"/>
              </a:xfrm>
              <a:custGeom>
                <a:avLst/>
                <a:gdLst>
                  <a:gd name="T0" fmla="*/ 18 w 18"/>
                  <a:gd name="T1" fmla="*/ 8 h 26"/>
                  <a:gd name="T2" fmla="*/ 0 w 18"/>
                  <a:gd name="T3" fmla="*/ 0 h 26"/>
                  <a:gd name="T4" fmla="*/ 0 w 18"/>
                  <a:gd name="T5" fmla="*/ 17 h 26"/>
                  <a:gd name="T6" fmla="*/ 18 w 18"/>
                  <a:gd name="T7" fmla="*/ 26 h 26"/>
                  <a:gd name="T8" fmla="*/ 18 w 18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6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4" name="Freeform 1318"/>
              <p:cNvSpPr>
                <a:spLocks/>
              </p:cNvSpPr>
              <p:nvPr/>
            </p:nvSpPr>
            <p:spPr bwMode="auto">
              <a:xfrm>
                <a:off x="1259" y="1560"/>
                <a:ext cx="18" cy="26"/>
              </a:xfrm>
              <a:custGeom>
                <a:avLst/>
                <a:gdLst>
                  <a:gd name="T0" fmla="*/ 18 w 18"/>
                  <a:gd name="T1" fmla="*/ 8 h 26"/>
                  <a:gd name="T2" fmla="*/ 0 w 18"/>
                  <a:gd name="T3" fmla="*/ 0 h 26"/>
                  <a:gd name="T4" fmla="*/ 0 w 18"/>
                  <a:gd name="T5" fmla="*/ 17 h 26"/>
                  <a:gd name="T6" fmla="*/ 18 w 18"/>
                  <a:gd name="T7" fmla="*/ 26 h 26"/>
                  <a:gd name="T8" fmla="*/ 18 w 18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6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5" name="Freeform 1319"/>
              <p:cNvSpPr>
                <a:spLocks/>
              </p:cNvSpPr>
              <p:nvPr/>
            </p:nvSpPr>
            <p:spPr bwMode="auto">
              <a:xfrm>
                <a:off x="1182" y="1494"/>
                <a:ext cx="70" cy="49"/>
              </a:xfrm>
              <a:custGeom>
                <a:avLst/>
                <a:gdLst>
                  <a:gd name="T0" fmla="*/ 69 w 70"/>
                  <a:gd name="T1" fmla="*/ 0 h 50"/>
                  <a:gd name="T2" fmla="*/ 0 w 70"/>
                  <a:gd name="T3" fmla="*/ 33 h 50"/>
                  <a:gd name="T4" fmla="*/ 0 w 70"/>
                  <a:gd name="T5" fmla="*/ 50 h 50"/>
                  <a:gd name="T6" fmla="*/ 70 w 70"/>
                  <a:gd name="T7" fmla="*/ 17 h 50"/>
                  <a:gd name="T8" fmla="*/ 69 w 7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0">
                    <a:moveTo>
                      <a:pt x="69" y="0"/>
                    </a:moveTo>
                    <a:lnTo>
                      <a:pt x="0" y="33"/>
                    </a:lnTo>
                    <a:lnTo>
                      <a:pt x="0" y="50"/>
                    </a:lnTo>
                    <a:lnTo>
                      <a:pt x="70" y="1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6" name="Freeform 1320"/>
              <p:cNvSpPr>
                <a:spLocks/>
              </p:cNvSpPr>
              <p:nvPr/>
            </p:nvSpPr>
            <p:spPr bwMode="auto">
              <a:xfrm>
                <a:off x="1338" y="1497"/>
                <a:ext cx="11" cy="8"/>
              </a:xfrm>
              <a:custGeom>
                <a:avLst/>
                <a:gdLst>
                  <a:gd name="T0" fmla="*/ 3 w 11"/>
                  <a:gd name="T1" fmla="*/ 0 h 8"/>
                  <a:gd name="T2" fmla="*/ 11 w 11"/>
                  <a:gd name="T3" fmla="*/ 5 h 8"/>
                  <a:gd name="T4" fmla="*/ 8 w 11"/>
                  <a:gd name="T5" fmla="*/ 8 h 8"/>
                  <a:gd name="T6" fmla="*/ 0 w 11"/>
                  <a:gd name="T7" fmla="*/ 2 h 8"/>
                  <a:gd name="T8" fmla="*/ 3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lnTo>
                      <a:pt x="11" y="5"/>
                    </a:lnTo>
                    <a:lnTo>
                      <a:pt x="8" y="8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7" name="Freeform 1321"/>
              <p:cNvSpPr>
                <a:spLocks/>
              </p:cNvSpPr>
              <p:nvPr/>
            </p:nvSpPr>
            <p:spPr bwMode="auto">
              <a:xfrm>
                <a:off x="1307" y="1477"/>
                <a:ext cx="25" cy="12"/>
              </a:xfrm>
              <a:custGeom>
                <a:avLst/>
                <a:gdLst>
                  <a:gd name="T0" fmla="*/ 16 w 25"/>
                  <a:gd name="T1" fmla="*/ 0 h 11"/>
                  <a:gd name="T2" fmla="*/ 25 w 25"/>
                  <a:gd name="T3" fmla="*/ 4 h 11"/>
                  <a:gd name="T4" fmla="*/ 9 w 25"/>
                  <a:gd name="T5" fmla="*/ 11 h 11"/>
                  <a:gd name="T6" fmla="*/ 0 w 25"/>
                  <a:gd name="T7" fmla="*/ 7 h 11"/>
                  <a:gd name="T8" fmla="*/ 16 w 2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16" y="0"/>
                    </a:moveTo>
                    <a:lnTo>
                      <a:pt x="25" y="4"/>
                    </a:lnTo>
                    <a:lnTo>
                      <a:pt x="9" y="11"/>
                    </a:lnTo>
                    <a:lnTo>
                      <a:pt x="0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C677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8" name="Freeform 1322"/>
              <p:cNvSpPr>
                <a:spLocks/>
              </p:cNvSpPr>
              <p:nvPr/>
            </p:nvSpPr>
            <p:spPr bwMode="auto">
              <a:xfrm>
                <a:off x="1307" y="1484"/>
                <a:ext cx="12" cy="19"/>
              </a:xfrm>
              <a:custGeom>
                <a:avLst/>
                <a:gdLst>
                  <a:gd name="T0" fmla="*/ 0 w 12"/>
                  <a:gd name="T1" fmla="*/ 17 h 19"/>
                  <a:gd name="T2" fmla="*/ 12 w 12"/>
                  <a:gd name="T3" fmla="*/ 19 h 19"/>
                  <a:gd name="T4" fmla="*/ 12 w 12"/>
                  <a:gd name="T5" fmla="*/ 4 h 19"/>
                  <a:gd name="T6" fmla="*/ 0 w 12"/>
                  <a:gd name="T7" fmla="*/ 0 h 19"/>
                  <a:gd name="T8" fmla="*/ 0 w 12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0" y="17"/>
                    </a:moveTo>
                    <a:lnTo>
                      <a:pt x="12" y="19"/>
                    </a:lnTo>
                    <a:lnTo>
                      <a:pt x="12" y="4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19" name="Freeform 1323"/>
              <p:cNvSpPr>
                <a:spLocks/>
              </p:cNvSpPr>
              <p:nvPr/>
            </p:nvSpPr>
            <p:spPr bwMode="auto">
              <a:xfrm>
                <a:off x="1316" y="1482"/>
                <a:ext cx="16" cy="21"/>
              </a:xfrm>
              <a:custGeom>
                <a:avLst/>
                <a:gdLst>
                  <a:gd name="T0" fmla="*/ 16 w 16"/>
                  <a:gd name="T1" fmla="*/ 15 h 21"/>
                  <a:gd name="T2" fmla="*/ 0 w 16"/>
                  <a:gd name="T3" fmla="*/ 21 h 21"/>
                  <a:gd name="T4" fmla="*/ 0 w 16"/>
                  <a:gd name="T5" fmla="*/ 7 h 21"/>
                  <a:gd name="T6" fmla="*/ 16 w 16"/>
                  <a:gd name="T7" fmla="*/ 0 h 21"/>
                  <a:gd name="T8" fmla="*/ 16 w 16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16" y="15"/>
                    </a:moveTo>
                    <a:lnTo>
                      <a:pt x="0" y="21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0" name="Freeform 1324"/>
              <p:cNvSpPr>
                <a:spLocks/>
              </p:cNvSpPr>
              <p:nvPr/>
            </p:nvSpPr>
            <p:spPr bwMode="auto">
              <a:xfrm>
                <a:off x="1317" y="1486"/>
                <a:ext cx="19" cy="10"/>
              </a:xfrm>
              <a:custGeom>
                <a:avLst/>
                <a:gdLst>
                  <a:gd name="T0" fmla="*/ 13 w 19"/>
                  <a:gd name="T1" fmla="*/ 0 h 10"/>
                  <a:gd name="T2" fmla="*/ 19 w 19"/>
                  <a:gd name="T3" fmla="*/ 2 h 10"/>
                  <a:gd name="T4" fmla="*/ 15 w 19"/>
                  <a:gd name="T5" fmla="*/ 8 h 10"/>
                  <a:gd name="T6" fmla="*/ 7 w 19"/>
                  <a:gd name="T7" fmla="*/ 10 h 10"/>
                  <a:gd name="T8" fmla="*/ 0 w 19"/>
                  <a:gd name="T9" fmla="*/ 6 h 10"/>
                  <a:gd name="T10" fmla="*/ 13 w 1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13" y="0"/>
                    </a:moveTo>
                    <a:lnTo>
                      <a:pt x="19" y="2"/>
                    </a:lnTo>
                    <a:lnTo>
                      <a:pt x="15" y="8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1" name="Freeform 1325"/>
              <p:cNvSpPr>
                <a:spLocks/>
              </p:cNvSpPr>
              <p:nvPr/>
            </p:nvSpPr>
            <p:spPr bwMode="auto">
              <a:xfrm>
                <a:off x="1317" y="1492"/>
                <a:ext cx="11" cy="16"/>
              </a:xfrm>
              <a:custGeom>
                <a:avLst/>
                <a:gdLst>
                  <a:gd name="T0" fmla="*/ 0 w 11"/>
                  <a:gd name="T1" fmla="*/ 12 h 16"/>
                  <a:gd name="T2" fmla="*/ 10 w 11"/>
                  <a:gd name="T3" fmla="*/ 16 h 16"/>
                  <a:gd name="T4" fmla="*/ 11 w 11"/>
                  <a:gd name="T5" fmla="*/ 7 h 16"/>
                  <a:gd name="T6" fmla="*/ 8 w 11"/>
                  <a:gd name="T7" fmla="*/ 2 h 16"/>
                  <a:gd name="T8" fmla="*/ 0 w 11"/>
                  <a:gd name="T9" fmla="*/ 0 h 16"/>
                  <a:gd name="T10" fmla="*/ 0 w 11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6">
                    <a:moveTo>
                      <a:pt x="0" y="12"/>
                    </a:moveTo>
                    <a:lnTo>
                      <a:pt x="10" y="16"/>
                    </a:lnTo>
                    <a:lnTo>
                      <a:pt x="11" y="7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2" name="Freeform 1326"/>
              <p:cNvSpPr>
                <a:spLocks/>
              </p:cNvSpPr>
              <p:nvPr/>
            </p:nvSpPr>
            <p:spPr bwMode="auto">
              <a:xfrm>
                <a:off x="1326" y="1499"/>
                <a:ext cx="12" cy="13"/>
              </a:xfrm>
              <a:custGeom>
                <a:avLst/>
                <a:gdLst>
                  <a:gd name="T0" fmla="*/ 0 w 12"/>
                  <a:gd name="T1" fmla="*/ 9 h 13"/>
                  <a:gd name="T2" fmla="*/ 2 w 12"/>
                  <a:gd name="T3" fmla="*/ 6 h 13"/>
                  <a:gd name="T4" fmla="*/ 7 w 12"/>
                  <a:gd name="T5" fmla="*/ 8 h 13"/>
                  <a:gd name="T6" fmla="*/ 10 w 12"/>
                  <a:gd name="T7" fmla="*/ 13 h 13"/>
                  <a:gd name="T8" fmla="*/ 12 w 12"/>
                  <a:gd name="T9" fmla="*/ 13 h 13"/>
                  <a:gd name="T10" fmla="*/ 10 w 12"/>
                  <a:gd name="T11" fmla="*/ 5 h 13"/>
                  <a:gd name="T12" fmla="*/ 0 w 12"/>
                  <a:gd name="T13" fmla="*/ 0 h 13"/>
                  <a:gd name="T14" fmla="*/ 0 w 12"/>
                  <a:gd name="T1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0" y="9"/>
                    </a:moveTo>
                    <a:lnTo>
                      <a:pt x="2" y="6"/>
                    </a:lnTo>
                    <a:lnTo>
                      <a:pt x="7" y="8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0" y="5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3" name="Freeform 1327"/>
              <p:cNvSpPr>
                <a:spLocks/>
              </p:cNvSpPr>
              <p:nvPr/>
            </p:nvSpPr>
            <p:spPr bwMode="auto">
              <a:xfrm>
                <a:off x="1338" y="1502"/>
                <a:ext cx="11" cy="11"/>
              </a:xfrm>
              <a:custGeom>
                <a:avLst/>
                <a:gdLst>
                  <a:gd name="T0" fmla="*/ 11 w 11"/>
                  <a:gd name="T1" fmla="*/ 7 h 11"/>
                  <a:gd name="T2" fmla="*/ 1 w 11"/>
                  <a:gd name="T3" fmla="*/ 11 h 11"/>
                  <a:gd name="T4" fmla="*/ 0 w 11"/>
                  <a:gd name="T5" fmla="*/ 3 h 11"/>
                  <a:gd name="T6" fmla="*/ 6 w 11"/>
                  <a:gd name="T7" fmla="*/ 2 h 11"/>
                  <a:gd name="T8" fmla="*/ 10 w 11"/>
                  <a:gd name="T9" fmla="*/ 0 h 11"/>
                  <a:gd name="T10" fmla="*/ 11 w 11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7"/>
                    </a:moveTo>
                    <a:lnTo>
                      <a:pt x="1" y="11"/>
                    </a:lnTo>
                    <a:lnTo>
                      <a:pt x="0" y="3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4" name="Freeform 1328"/>
              <p:cNvSpPr>
                <a:spLocks/>
              </p:cNvSpPr>
              <p:nvPr/>
            </p:nvSpPr>
            <p:spPr bwMode="auto">
              <a:xfrm>
                <a:off x="1318" y="1494"/>
                <a:ext cx="11" cy="9"/>
              </a:xfrm>
              <a:custGeom>
                <a:avLst/>
                <a:gdLst>
                  <a:gd name="T0" fmla="*/ 0 w 11"/>
                  <a:gd name="T1" fmla="*/ 6 h 10"/>
                  <a:gd name="T2" fmla="*/ 11 w 11"/>
                  <a:gd name="T3" fmla="*/ 10 h 10"/>
                  <a:gd name="T4" fmla="*/ 7 w 11"/>
                  <a:gd name="T5" fmla="*/ 3 h 10"/>
                  <a:gd name="T6" fmla="*/ 0 w 11"/>
                  <a:gd name="T7" fmla="*/ 0 h 10"/>
                  <a:gd name="T8" fmla="*/ 0 w 11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11" y="10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EE1E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5" name="Freeform 1329"/>
              <p:cNvSpPr>
                <a:spLocks/>
              </p:cNvSpPr>
              <p:nvPr/>
            </p:nvSpPr>
            <p:spPr bwMode="auto">
              <a:xfrm>
                <a:off x="1326" y="1498"/>
                <a:ext cx="17" cy="10"/>
              </a:xfrm>
              <a:custGeom>
                <a:avLst/>
                <a:gdLst>
                  <a:gd name="T0" fmla="*/ 17 w 17"/>
                  <a:gd name="T1" fmla="*/ 9 h 10"/>
                  <a:gd name="T2" fmla="*/ 10 w 17"/>
                  <a:gd name="T3" fmla="*/ 10 h 10"/>
                  <a:gd name="T4" fmla="*/ 0 w 17"/>
                  <a:gd name="T5" fmla="*/ 1 h 10"/>
                  <a:gd name="T6" fmla="*/ 9 w 17"/>
                  <a:gd name="T7" fmla="*/ 0 h 10"/>
                  <a:gd name="T8" fmla="*/ 17 w 1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7" y="9"/>
                    </a:moveTo>
                    <a:lnTo>
                      <a:pt x="10" y="10"/>
                    </a:lnTo>
                    <a:lnTo>
                      <a:pt x="0" y="1"/>
                    </a:lnTo>
                    <a:lnTo>
                      <a:pt x="9" y="0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6" name="Freeform 1330"/>
              <p:cNvSpPr>
                <a:spLocks/>
              </p:cNvSpPr>
              <p:nvPr/>
            </p:nvSpPr>
            <p:spPr bwMode="auto">
              <a:xfrm>
                <a:off x="1336" y="1494"/>
                <a:ext cx="11" cy="9"/>
              </a:xfrm>
              <a:custGeom>
                <a:avLst/>
                <a:gdLst>
                  <a:gd name="T0" fmla="*/ 0 w 11"/>
                  <a:gd name="T1" fmla="*/ 4 h 9"/>
                  <a:gd name="T2" fmla="*/ 2 w 11"/>
                  <a:gd name="T3" fmla="*/ 0 h 9"/>
                  <a:gd name="T4" fmla="*/ 11 w 11"/>
                  <a:gd name="T5" fmla="*/ 8 h 9"/>
                  <a:gd name="T6" fmla="*/ 7 w 11"/>
                  <a:gd name="T7" fmla="*/ 9 h 9"/>
                  <a:gd name="T8" fmla="*/ 0 w 1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4"/>
                    </a:moveTo>
                    <a:lnTo>
                      <a:pt x="2" y="0"/>
                    </a:lnTo>
                    <a:lnTo>
                      <a:pt x="11" y="8"/>
                    </a:lnTo>
                    <a:lnTo>
                      <a:pt x="7" y="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7" name="Freeform 1331"/>
              <p:cNvSpPr>
                <a:spLocks/>
              </p:cNvSpPr>
              <p:nvPr/>
            </p:nvSpPr>
            <p:spPr bwMode="auto">
              <a:xfrm>
                <a:off x="1324" y="1491"/>
                <a:ext cx="16" cy="10"/>
              </a:xfrm>
              <a:custGeom>
                <a:avLst/>
                <a:gdLst>
                  <a:gd name="T0" fmla="*/ 16 w 16"/>
                  <a:gd name="T1" fmla="*/ 7 h 10"/>
                  <a:gd name="T2" fmla="*/ 3 w 16"/>
                  <a:gd name="T3" fmla="*/ 10 h 10"/>
                  <a:gd name="T4" fmla="*/ 0 w 16"/>
                  <a:gd name="T5" fmla="*/ 2 h 10"/>
                  <a:gd name="T6" fmla="*/ 12 w 16"/>
                  <a:gd name="T7" fmla="*/ 0 h 10"/>
                  <a:gd name="T8" fmla="*/ 16 w 16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6" y="7"/>
                    </a:moveTo>
                    <a:lnTo>
                      <a:pt x="3" y="10"/>
                    </a:lnTo>
                    <a:lnTo>
                      <a:pt x="0" y="2"/>
                    </a:lnTo>
                    <a:lnTo>
                      <a:pt x="12" y="0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9DB9DA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8" name="Freeform 1332"/>
              <p:cNvSpPr>
                <a:spLocks/>
              </p:cNvSpPr>
              <p:nvPr/>
            </p:nvSpPr>
            <p:spPr bwMode="auto">
              <a:xfrm>
                <a:off x="1227" y="1513"/>
                <a:ext cx="88" cy="41"/>
              </a:xfrm>
              <a:custGeom>
                <a:avLst/>
                <a:gdLst>
                  <a:gd name="T0" fmla="*/ 88 w 88"/>
                  <a:gd name="T1" fmla="*/ 9 h 41"/>
                  <a:gd name="T2" fmla="*/ 70 w 88"/>
                  <a:gd name="T3" fmla="*/ 0 h 41"/>
                  <a:gd name="T4" fmla="*/ 0 w 88"/>
                  <a:gd name="T5" fmla="*/ 33 h 41"/>
                  <a:gd name="T6" fmla="*/ 18 w 88"/>
                  <a:gd name="T7" fmla="*/ 41 h 41"/>
                  <a:gd name="T8" fmla="*/ 88 w 88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1">
                    <a:moveTo>
                      <a:pt x="88" y="9"/>
                    </a:moveTo>
                    <a:lnTo>
                      <a:pt x="70" y="0"/>
                    </a:lnTo>
                    <a:lnTo>
                      <a:pt x="0" y="33"/>
                    </a:lnTo>
                    <a:lnTo>
                      <a:pt x="18" y="41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29" name="Freeform 1333"/>
              <p:cNvSpPr>
                <a:spLocks/>
              </p:cNvSpPr>
              <p:nvPr/>
            </p:nvSpPr>
            <p:spPr bwMode="auto">
              <a:xfrm>
                <a:off x="1164" y="1484"/>
                <a:ext cx="88" cy="40"/>
              </a:xfrm>
              <a:custGeom>
                <a:avLst/>
                <a:gdLst>
                  <a:gd name="T0" fmla="*/ 88 w 88"/>
                  <a:gd name="T1" fmla="*/ 9 h 40"/>
                  <a:gd name="T2" fmla="*/ 70 w 88"/>
                  <a:gd name="T3" fmla="*/ 0 h 40"/>
                  <a:gd name="T4" fmla="*/ 0 w 88"/>
                  <a:gd name="T5" fmla="*/ 33 h 40"/>
                  <a:gd name="T6" fmla="*/ 17 w 88"/>
                  <a:gd name="T7" fmla="*/ 40 h 40"/>
                  <a:gd name="T8" fmla="*/ 88 w 88"/>
                  <a:gd name="T9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0">
                    <a:moveTo>
                      <a:pt x="88" y="9"/>
                    </a:moveTo>
                    <a:lnTo>
                      <a:pt x="70" y="0"/>
                    </a:lnTo>
                    <a:lnTo>
                      <a:pt x="0" y="33"/>
                    </a:lnTo>
                    <a:lnTo>
                      <a:pt x="17" y="40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0" name="Freeform 1334"/>
              <p:cNvSpPr>
                <a:spLocks/>
              </p:cNvSpPr>
              <p:nvPr/>
            </p:nvSpPr>
            <p:spPr bwMode="auto">
              <a:xfrm>
                <a:off x="948" y="1499"/>
                <a:ext cx="67" cy="103"/>
              </a:xfrm>
              <a:custGeom>
                <a:avLst/>
                <a:gdLst>
                  <a:gd name="T0" fmla="*/ 67 w 67"/>
                  <a:gd name="T1" fmla="*/ 31 h 103"/>
                  <a:gd name="T2" fmla="*/ 0 w 67"/>
                  <a:gd name="T3" fmla="*/ 0 h 103"/>
                  <a:gd name="T4" fmla="*/ 0 w 67"/>
                  <a:gd name="T5" fmla="*/ 72 h 103"/>
                  <a:gd name="T6" fmla="*/ 67 w 67"/>
                  <a:gd name="T7" fmla="*/ 103 h 103"/>
                  <a:gd name="T8" fmla="*/ 67 w 67"/>
                  <a:gd name="T9" fmla="*/ 3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03">
                    <a:moveTo>
                      <a:pt x="67" y="31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67" y="103"/>
                    </a:lnTo>
                    <a:lnTo>
                      <a:pt x="67" y="31"/>
                    </a:lnTo>
                    <a:close/>
                  </a:path>
                </a:pathLst>
              </a:custGeom>
              <a:solidFill>
                <a:srgbClr val="A19ACB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1" name="Freeform 1335"/>
              <p:cNvSpPr>
                <a:spLocks/>
              </p:cNvSpPr>
              <p:nvPr/>
            </p:nvSpPr>
            <p:spPr bwMode="auto">
              <a:xfrm>
                <a:off x="948" y="1428"/>
                <a:ext cx="223" cy="102"/>
              </a:xfrm>
              <a:custGeom>
                <a:avLst/>
                <a:gdLst>
                  <a:gd name="T0" fmla="*/ 223 w 223"/>
                  <a:gd name="T1" fmla="*/ 32 h 102"/>
                  <a:gd name="T2" fmla="*/ 154 w 223"/>
                  <a:gd name="T3" fmla="*/ 0 h 102"/>
                  <a:gd name="T4" fmla="*/ 0 w 223"/>
                  <a:gd name="T5" fmla="*/ 71 h 102"/>
                  <a:gd name="T6" fmla="*/ 67 w 223"/>
                  <a:gd name="T7" fmla="*/ 102 h 102"/>
                  <a:gd name="T8" fmla="*/ 223 w 223"/>
                  <a:gd name="T9" fmla="*/ 3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02">
                    <a:moveTo>
                      <a:pt x="223" y="32"/>
                    </a:moveTo>
                    <a:lnTo>
                      <a:pt x="154" y="0"/>
                    </a:lnTo>
                    <a:lnTo>
                      <a:pt x="0" y="71"/>
                    </a:lnTo>
                    <a:lnTo>
                      <a:pt x="67" y="102"/>
                    </a:lnTo>
                    <a:lnTo>
                      <a:pt x="223" y="32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2" name="Freeform 1336"/>
              <p:cNvSpPr>
                <a:spLocks/>
              </p:cNvSpPr>
              <p:nvPr/>
            </p:nvSpPr>
            <p:spPr bwMode="auto">
              <a:xfrm>
                <a:off x="1015" y="1460"/>
                <a:ext cx="156" cy="142"/>
              </a:xfrm>
              <a:custGeom>
                <a:avLst/>
                <a:gdLst>
                  <a:gd name="T0" fmla="*/ 156 w 156"/>
                  <a:gd name="T1" fmla="*/ 0 h 142"/>
                  <a:gd name="T2" fmla="*/ 0 w 156"/>
                  <a:gd name="T3" fmla="*/ 71 h 142"/>
                  <a:gd name="T4" fmla="*/ 0 w 156"/>
                  <a:gd name="T5" fmla="*/ 142 h 142"/>
                  <a:gd name="T6" fmla="*/ 156 w 156"/>
                  <a:gd name="T7" fmla="*/ 71 h 142"/>
                  <a:gd name="T8" fmla="*/ 156 w 156"/>
                  <a:gd name="T9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42">
                    <a:moveTo>
                      <a:pt x="156" y="0"/>
                    </a:moveTo>
                    <a:lnTo>
                      <a:pt x="0" y="71"/>
                    </a:lnTo>
                    <a:lnTo>
                      <a:pt x="0" y="142"/>
                    </a:lnTo>
                    <a:lnTo>
                      <a:pt x="156" y="7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3E347E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3" name="Freeform 1337"/>
              <p:cNvSpPr>
                <a:spLocks/>
              </p:cNvSpPr>
              <p:nvPr/>
            </p:nvSpPr>
            <p:spPr bwMode="auto">
              <a:xfrm>
                <a:off x="1032" y="1543"/>
                <a:ext cx="135" cy="113"/>
              </a:xfrm>
              <a:custGeom>
                <a:avLst/>
                <a:gdLst>
                  <a:gd name="T0" fmla="*/ 135 w 135"/>
                  <a:gd name="T1" fmla="*/ 61 h 113"/>
                  <a:gd name="T2" fmla="*/ 0 w 135"/>
                  <a:gd name="T3" fmla="*/ 0 h 113"/>
                  <a:gd name="T4" fmla="*/ 0 w 135"/>
                  <a:gd name="T5" fmla="*/ 51 h 113"/>
                  <a:gd name="T6" fmla="*/ 135 w 135"/>
                  <a:gd name="T7" fmla="*/ 113 h 113"/>
                  <a:gd name="T8" fmla="*/ 135 w 135"/>
                  <a:gd name="T9" fmla="*/ 6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13">
                    <a:moveTo>
                      <a:pt x="135" y="61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135" y="113"/>
                    </a:lnTo>
                    <a:lnTo>
                      <a:pt x="135" y="61"/>
                    </a:lnTo>
                    <a:close/>
                  </a:path>
                </a:pathLst>
              </a:custGeom>
              <a:solidFill>
                <a:srgbClr val="A19ACB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4" name="Freeform 1338"/>
              <p:cNvSpPr>
                <a:spLocks/>
              </p:cNvSpPr>
              <p:nvPr/>
            </p:nvSpPr>
            <p:spPr bwMode="auto">
              <a:xfrm>
                <a:off x="1032" y="1483"/>
                <a:ext cx="264" cy="123"/>
              </a:xfrm>
              <a:custGeom>
                <a:avLst/>
                <a:gdLst>
                  <a:gd name="T0" fmla="*/ 264 w 264"/>
                  <a:gd name="T1" fmla="*/ 63 h 123"/>
                  <a:gd name="T2" fmla="*/ 128 w 264"/>
                  <a:gd name="T3" fmla="*/ 0 h 123"/>
                  <a:gd name="T4" fmla="*/ 0 w 264"/>
                  <a:gd name="T5" fmla="*/ 60 h 123"/>
                  <a:gd name="T6" fmla="*/ 135 w 264"/>
                  <a:gd name="T7" fmla="*/ 123 h 123"/>
                  <a:gd name="T8" fmla="*/ 264 w 264"/>
                  <a:gd name="T9" fmla="*/ 6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123">
                    <a:moveTo>
                      <a:pt x="264" y="63"/>
                    </a:moveTo>
                    <a:lnTo>
                      <a:pt x="128" y="0"/>
                    </a:lnTo>
                    <a:lnTo>
                      <a:pt x="0" y="60"/>
                    </a:lnTo>
                    <a:lnTo>
                      <a:pt x="135" y="123"/>
                    </a:lnTo>
                    <a:lnTo>
                      <a:pt x="264" y="63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5" name="Freeform 1339"/>
              <p:cNvSpPr>
                <a:spLocks/>
              </p:cNvSpPr>
              <p:nvPr/>
            </p:nvSpPr>
            <p:spPr bwMode="auto">
              <a:xfrm>
                <a:off x="1167" y="1547"/>
                <a:ext cx="129" cy="110"/>
              </a:xfrm>
              <a:custGeom>
                <a:avLst/>
                <a:gdLst>
                  <a:gd name="T0" fmla="*/ 129 w 129"/>
                  <a:gd name="T1" fmla="*/ 0 h 110"/>
                  <a:gd name="T2" fmla="*/ 0 w 129"/>
                  <a:gd name="T3" fmla="*/ 60 h 110"/>
                  <a:gd name="T4" fmla="*/ 0 w 129"/>
                  <a:gd name="T5" fmla="*/ 110 h 110"/>
                  <a:gd name="T6" fmla="*/ 129 w 129"/>
                  <a:gd name="T7" fmla="*/ 51 h 110"/>
                  <a:gd name="T8" fmla="*/ 129 w 129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0">
                    <a:moveTo>
                      <a:pt x="129" y="0"/>
                    </a:moveTo>
                    <a:lnTo>
                      <a:pt x="0" y="60"/>
                    </a:lnTo>
                    <a:lnTo>
                      <a:pt x="0" y="110"/>
                    </a:lnTo>
                    <a:lnTo>
                      <a:pt x="129" y="51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3E347E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6" name="Freeform 1340"/>
              <p:cNvSpPr>
                <a:spLocks/>
              </p:cNvSpPr>
              <p:nvPr/>
            </p:nvSpPr>
            <p:spPr bwMode="auto">
              <a:xfrm>
                <a:off x="1041" y="1571"/>
                <a:ext cx="22" cy="36"/>
              </a:xfrm>
              <a:custGeom>
                <a:avLst/>
                <a:gdLst>
                  <a:gd name="T0" fmla="*/ 22 w 22"/>
                  <a:gd name="T1" fmla="*/ 36 h 36"/>
                  <a:gd name="T2" fmla="*/ 22 w 22"/>
                  <a:gd name="T3" fmla="*/ 11 h 36"/>
                  <a:gd name="T4" fmla="*/ 0 w 22"/>
                  <a:gd name="T5" fmla="*/ 0 h 36"/>
                  <a:gd name="T6" fmla="*/ 0 w 22"/>
                  <a:gd name="T7" fmla="*/ 24 h 36"/>
                  <a:gd name="T8" fmla="*/ 22 w 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6">
                    <a:moveTo>
                      <a:pt x="22" y="36"/>
                    </a:moveTo>
                    <a:lnTo>
                      <a:pt x="22" y="11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2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7" name="Freeform 1341"/>
              <p:cNvSpPr>
                <a:spLocks/>
              </p:cNvSpPr>
              <p:nvPr/>
            </p:nvSpPr>
            <p:spPr bwMode="auto">
              <a:xfrm>
                <a:off x="1041" y="1593"/>
                <a:ext cx="22" cy="13"/>
              </a:xfrm>
              <a:custGeom>
                <a:avLst/>
                <a:gdLst>
                  <a:gd name="T0" fmla="*/ 22 w 22"/>
                  <a:gd name="T1" fmla="*/ 9 h 13"/>
                  <a:gd name="T2" fmla="*/ 4 w 22"/>
                  <a:gd name="T3" fmla="*/ 0 h 13"/>
                  <a:gd name="T4" fmla="*/ 0 w 22"/>
                  <a:gd name="T5" fmla="*/ 3 h 13"/>
                  <a:gd name="T6" fmla="*/ 22 w 22"/>
                  <a:gd name="T7" fmla="*/ 13 h 13"/>
                  <a:gd name="T8" fmla="*/ 22 w 22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22" y="9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22" y="13"/>
                    </a:ln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8" name="Freeform 1342"/>
              <p:cNvSpPr>
                <a:spLocks/>
              </p:cNvSpPr>
              <p:nvPr/>
            </p:nvSpPr>
            <p:spPr bwMode="auto">
              <a:xfrm>
                <a:off x="1070" y="1584"/>
                <a:ext cx="23" cy="35"/>
              </a:xfrm>
              <a:custGeom>
                <a:avLst/>
                <a:gdLst>
                  <a:gd name="T0" fmla="*/ 23 w 23"/>
                  <a:gd name="T1" fmla="*/ 35 h 35"/>
                  <a:gd name="T2" fmla="*/ 23 w 23"/>
                  <a:gd name="T3" fmla="*/ 10 h 35"/>
                  <a:gd name="T4" fmla="*/ 0 w 23"/>
                  <a:gd name="T5" fmla="*/ 0 h 35"/>
                  <a:gd name="T6" fmla="*/ 0 w 23"/>
                  <a:gd name="T7" fmla="*/ 25 h 35"/>
                  <a:gd name="T8" fmla="*/ 23 w 2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23" y="35"/>
                    </a:moveTo>
                    <a:lnTo>
                      <a:pt x="23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3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39" name="Freeform 1343"/>
              <p:cNvSpPr>
                <a:spLocks/>
              </p:cNvSpPr>
              <p:nvPr/>
            </p:nvSpPr>
            <p:spPr bwMode="auto">
              <a:xfrm>
                <a:off x="1098" y="1597"/>
                <a:ext cx="23" cy="35"/>
              </a:xfrm>
              <a:custGeom>
                <a:avLst/>
                <a:gdLst>
                  <a:gd name="T0" fmla="*/ 23 w 23"/>
                  <a:gd name="T1" fmla="*/ 35 h 35"/>
                  <a:gd name="T2" fmla="*/ 23 w 23"/>
                  <a:gd name="T3" fmla="*/ 10 h 35"/>
                  <a:gd name="T4" fmla="*/ 0 w 23"/>
                  <a:gd name="T5" fmla="*/ 0 h 35"/>
                  <a:gd name="T6" fmla="*/ 0 w 23"/>
                  <a:gd name="T7" fmla="*/ 25 h 35"/>
                  <a:gd name="T8" fmla="*/ 23 w 2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23" y="35"/>
                    </a:moveTo>
                    <a:lnTo>
                      <a:pt x="23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3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0" name="Freeform 1344"/>
              <p:cNvSpPr>
                <a:spLocks/>
              </p:cNvSpPr>
              <p:nvPr/>
            </p:nvSpPr>
            <p:spPr bwMode="auto">
              <a:xfrm>
                <a:off x="1128" y="1611"/>
                <a:ext cx="24" cy="35"/>
              </a:xfrm>
              <a:custGeom>
                <a:avLst/>
                <a:gdLst>
                  <a:gd name="T0" fmla="*/ 24 w 24"/>
                  <a:gd name="T1" fmla="*/ 35 h 35"/>
                  <a:gd name="T2" fmla="*/ 24 w 24"/>
                  <a:gd name="T3" fmla="*/ 10 h 35"/>
                  <a:gd name="T4" fmla="*/ 0 w 24"/>
                  <a:gd name="T5" fmla="*/ 0 h 35"/>
                  <a:gd name="T6" fmla="*/ 0 w 24"/>
                  <a:gd name="T7" fmla="*/ 25 h 35"/>
                  <a:gd name="T8" fmla="*/ 24 w 24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lnTo>
                      <a:pt x="24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1" name="Line 1345"/>
              <p:cNvSpPr>
                <a:spLocks noChangeShapeType="1"/>
              </p:cNvSpPr>
              <p:nvPr/>
            </p:nvSpPr>
            <p:spPr bwMode="auto">
              <a:xfrm>
                <a:off x="952" y="1514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2" name="Line 1346"/>
              <p:cNvSpPr>
                <a:spLocks noChangeShapeType="1"/>
              </p:cNvSpPr>
              <p:nvPr/>
            </p:nvSpPr>
            <p:spPr bwMode="auto">
              <a:xfrm>
                <a:off x="952" y="1518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3" name="Line 1347"/>
              <p:cNvSpPr>
                <a:spLocks noChangeShapeType="1"/>
              </p:cNvSpPr>
              <p:nvPr/>
            </p:nvSpPr>
            <p:spPr bwMode="auto">
              <a:xfrm>
                <a:off x="952" y="1519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4" name="Line 1348"/>
              <p:cNvSpPr>
                <a:spLocks noChangeShapeType="1"/>
              </p:cNvSpPr>
              <p:nvPr/>
            </p:nvSpPr>
            <p:spPr bwMode="auto">
              <a:xfrm>
                <a:off x="952" y="1522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5" name="Line 1349"/>
              <p:cNvSpPr>
                <a:spLocks noChangeShapeType="1"/>
              </p:cNvSpPr>
              <p:nvPr/>
            </p:nvSpPr>
            <p:spPr bwMode="auto">
              <a:xfrm>
                <a:off x="952" y="1526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6" name="Line 1350"/>
              <p:cNvSpPr>
                <a:spLocks noChangeShapeType="1"/>
              </p:cNvSpPr>
              <p:nvPr/>
            </p:nvSpPr>
            <p:spPr bwMode="auto">
              <a:xfrm>
                <a:off x="952" y="1529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7" name="Line 1351"/>
              <p:cNvSpPr>
                <a:spLocks noChangeShapeType="1"/>
              </p:cNvSpPr>
              <p:nvPr/>
            </p:nvSpPr>
            <p:spPr bwMode="auto">
              <a:xfrm>
                <a:off x="952" y="1531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8" name="Line 1352"/>
              <p:cNvSpPr>
                <a:spLocks noChangeShapeType="1"/>
              </p:cNvSpPr>
              <p:nvPr/>
            </p:nvSpPr>
            <p:spPr bwMode="auto">
              <a:xfrm>
                <a:off x="952" y="1534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49" name="Line 1353"/>
              <p:cNvSpPr>
                <a:spLocks noChangeShapeType="1"/>
              </p:cNvSpPr>
              <p:nvPr/>
            </p:nvSpPr>
            <p:spPr bwMode="auto">
              <a:xfrm>
                <a:off x="952" y="1536"/>
                <a:ext cx="63" cy="26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0" name="Line 1354"/>
              <p:cNvSpPr>
                <a:spLocks noChangeShapeType="1"/>
              </p:cNvSpPr>
              <p:nvPr/>
            </p:nvSpPr>
            <p:spPr bwMode="auto">
              <a:xfrm>
                <a:off x="952" y="1539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1" name="Line 1355"/>
              <p:cNvSpPr>
                <a:spLocks noChangeShapeType="1"/>
              </p:cNvSpPr>
              <p:nvPr/>
            </p:nvSpPr>
            <p:spPr bwMode="auto">
              <a:xfrm>
                <a:off x="952" y="1542"/>
                <a:ext cx="63" cy="29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2" name="Line 1356"/>
              <p:cNvSpPr>
                <a:spLocks noChangeShapeType="1"/>
              </p:cNvSpPr>
              <p:nvPr/>
            </p:nvSpPr>
            <p:spPr bwMode="auto">
              <a:xfrm>
                <a:off x="952" y="1545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3" name="Line 1357"/>
              <p:cNvSpPr>
                <a:spLocks noChangeShapeType="1"/>
              </p:cNvSpPr>
              <p:nvPr/>
            </p:nvSpPr>
            <p:spPr bwMode="auto">
              <a:xfrm>
                <a:off x="952" y="1547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4" name="Line 1358"/>
              <p:cNvSpPr>
                <a:spLocks noChangeShapeType="1"/>
              </p:cNvSpPr>
              <p:nvPr/>
            </p:nvSpPr>
            <p:spPr bwMode="auto">
              <a:xfrm>
                <a:off x="952" y="1551"/>
                <a:ext cx="63" cy="26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5" name="Line 1359"/>
              <p:cNvSpPr>
                <a:spLocks noChangeShapeType="1"/>
              </p:cNvSpPr>
              <p:nvPr/>
            </p:nvSpPr>
            <p:spPr bwMode="auto">
              <a:xfrm>
                <a:off x="952" y="1555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6" name="Line 1360"/>
              <p:cNvSpPr>
                <a:spLocks noChangeShapeType="1"/>
              </p:cNvSpPr>
              <p:nvPr/>
            </p:nvSpPr>
            <p:spPr bwMode="auto">
              <a:xfrm>
                <a:off x="952" y="1556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7" name="Line 1361"/>
              <p:cNvSpPr>
                <a:spLocks noChangeShapeType="1"/>
              </p:cNvSpPr>
              <p:nvPr/>
            </p:nvSpPr>
            <p:spPr bwMode="auto">
              <a:xfrm>
                <a:off x="952" y="1559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8" name="Line 1362"/>
              <p:cNvSpPr>
                <a:spLocks noChangeShapeType="1"/>
              </p:cNvSpPr>
              <p:nvPr/>
            </p:nvSpPr>
            <p:spPr bwMode="auto">
              <a:xfrm>
                <a:off x="952" y="1561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59" name="Line 1363"/>
              <p:cNvSpPr>
                <a:spLocks noChangeShapeType="1"/>
              </p:cNvSpPr>
              <p:nvPr/>
            </p:nvSpPr>
            <p:spPr bwMode="auto">
              <a:xfrm>
                <a:off x="952" y="1566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0" name="Line 1364"/>
              <p:cNvSpPr>
                <a:spLocks noChangeShapeType="1"/>
              </p:cNvSpPr>
              <p:nvPr/>
            </p:nvSpPr>
            <p:spPr bwMode="auto">
              <a:xfrm>
                <a:off x="952" y="1566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1" name="Line 1365"/>
              <p:cNvSpPr>
                <a:spLocks noChangeShapeType="1"/>
              </p:cNvSpPr>
              <p:nvPr/>
            </p:nvSpPr>
            <p:spPr bwMode="auto">
              <a:xfrm>
                <a:off x="952" y="1571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2" name="Line 1366"/>
              <p:cNvSpPr>
                <a:spLocks noChangeShapeType="1"/>
              </p:cNvSpPr>
              <p:nvPr/>
            </p:nvSpPr>
            <p:spPr bwMode="auto">
              <a:xfrm>
                <a:off x="952" y="1572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3" name="Freeform 1367"/>
              <p:cNvSpPr>
                <a:spLocks/>
              </p:cNvSpPr>
              <p:nvPr/>
            </p:nvSpPr>
            <p:spPr bwMode="auto">
              <a:xfrm>
                <a:off x="946" y="1499"/>
                <a:ext cx="11" cy="74"/>
              </a:xfrm>
              <a:custGeom>
                <a:avLst/>
                <a:gdLst>
                  <a:gd name="T0" fmla="*/ 0 w 11"/>
                  <a:gd name="T1" fmla="*/ 73 h 74"/>
                  <a:gd name="T2" fmla="*/ 0 w 11"/>
                  <a:gd name="T3" fmla="*/ 0 h 74"/>
                  <a:gd name="T4" fmla="*/ 11 w 11"/>
                  <a:gd name="T5" fmla="*/ 3 h 74"/>
                  <a:gd name="T6" fmla="*/ 11 w 11"/>
                  <a:gd name="T7" fmla="*/ 74 h 74"/>
                  <a:gd name="T8" fmla="*/ 0 w 11"/>
                  <a:gd name="T9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0" y="73"/>
                    </a:moveTo>
                    <a:lnTo>
                      <a:pt x="0" y="0"/>
                    </a:lnTo>
                    <a:lnTo>
                      <a:pt x="11" y="3"/>
                    </a:lnTo>
                    <a:lnTo>
                      <a:pt x="11" y="74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4" name="Freeform 1368"/>
              <p:cNvSpPr>
                <a:spLocks/>
              </p:cNvSpPr>
              <p:nvPr/>
            </p:nvSpPr>
            <p:spPr bwMode="auto">
              <a:xfrm>
                <a:off x="961" y="1508"/>
                <a:ext cx="12" cy="73"/>
              </a:xfrm>
              <a:custGeom>
                <a:avLst/>
                <a:gdLst>
                  <a:gd name="T0" fmla="*/ 0 w 12"/>
                  <a:gd name="T1" fmla="*/ 70 h 73"/>
                  <a:gd name="T2" fmla="*/ 0 w 12"/>
                  <a:gd name="T3" fmla="*/ 0 h 73"/>
                  <a:gd name="T4" fmla="*/ 12 w 12"/>
                  <a:gd name="T5" fmla="*/ 2 h 73"/>
                  <a:gd name="T6" fmla="*/ 12 w 12"/>
                  <a:gd name="T7" fmla="*/ 73 h 73"/>
                  <a:gd name="T8" fmla="*/ 0 w 12"/>
                  <a:gd name="T9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3">
                    <a:moveTo>
                      <a:pt x="0" y="70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73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5" name="Freeform 1369"/>
              <p:cNvSpPr>
                <a:spLocks/>
              </p:cNvSpPr>
              <p:nvPr/>
            </p:nvSpPr>
            <p:spPr bwMode="auto">
              <a:xfrm>
                <a:off x="977" y="1514"/>
                <a:ext cx="12" cy="73"/>
              </a:xfrm>
              <a:custGeom>
                <a:avLst/>
                <a:gdLst>
                  <a:gd name="T0" fmla="*/ 0 w 12"/>
                  <a:gd name="T1" fmla="*/ 72 h 73"/>
                  <a:gd name="T2" fmla="*/ 0 w 12"/>
                  <a:gd name="T3" fmla="*/ 0 h 73"/>
                  <a:gd name="T4" fmla="*/ 12 w 12"/>
                  <a:gd name="T5" fmla="*/ 1 h 73"/>
                  <a:gd name="T6" fmla="*/ 12 w 12"/>
                  <a:gd name="T7" fmla="*/ 73 h 73"/>
                  <a:gd name="T8" fmla="*/ 0 w 12"/>
                  <a:gd name="T9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3">
                    <a:moveTo>
                      <a:pt x="0" y="72"/>
                    </a:moveTo>
                    <a:lnTo>
                      <a:pt x="0" y="0"/>
                    </a:lnTo>
                    <a:lnTo>
                      <a:pt x="12" y="1"/>
                    </a:lnTo>
                    <a:lnTo>
                      <a:pt x="12" y="73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" name="Freeform 1370"/>
              <p:cNvSpPr>
                <a:spLocks/>
              </p:cNvSpPr>
              <p:nvPr/>
            </p:nvSpPr>
            <p:spPr bwMode="auto">
              <a:xfrm>
                <a:off x="992" y="1522"/>
                <a:ext cx="12" cy="74"/>
              </a:xfrm>
              <a:custGeom>
                <a:avLst/>
                <a:gdLst>
                  <a:gd name="T0" fmla="*/ 1 w 12"/>
                  <a:gd name="T1" fmla="*/ 72 h 74"/>
                  <a:gd name="T2" fmla="*/ 0 w 12"/>
                  <a:gd name="T3" fmla="*/ 0 h 74"/>
                  <a:gd name="T4" fmla="*/ 12 w 12"/>
                  <a:gd name="T5" fmla="*/ 2 h 74"/>
                  <a:gd name="T6" fmla="*/ 12 w 12"/>
                  <a:gd name="T7" fmla="*/ 74 h 74"/>
                  <a:gd name="T8" fmla="*/ 1 w 12"/>
                  <a:gd name="T9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4">
                    <a:moveTo>
                      <a:pt x="1" y="72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74"/>
                    </a:lnTo>
                    <a:lnTo>
                      <a:pt x="1" y="7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7" name="Freeform 1371"/>
              <p:cNvSpPr>
                <a:spLocks/>
              </p:cNvSpPr>
              <p:nvPr/>
            </p:nvSpPr>
            <p:spPr bwMode="auto">
              <a:xfrm>
                <a:off x="1009" y="1529"/>
                <a:ext cx="11" cy="73"/>
              </a:xfrm>
              <a:custGeom>
                <a:avLst/>
                <a:gdLst>
                  <a:gd name="T0" fmla="*/ 0 w 11"/>
                  <a:gd name="T1" fmla="*/ 70 h 73"/>
                  <a:gd name="T2" fmla="*/ 0 w 11"/>
                  <a:gd name="T3" fmla="*/ 0 h 73"/>
                  <a:gd name="T4" fmla="*/ 11 w 11"/>
                  <a:gd name="T5" fmla="*/ 2 h 73"/>
                  <a:gd name="T6" fmla="*/ 11 w 11"/>
                  <a:gd name="T7" fmla="*/ 73 h 73"/>
                  <a:gd name="T8" fmla="*/ 0 w 11"/>
                  <a:gd name="T9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0" y="70"/>
                    </a:moveTo>
                    <a:lnTo>
                      <a:pt x="0" y="0"/>
                    </a:lnTo>
                    <a:lnTo>
                      <a:pt x="11" y="2"/>
                    </a:lnTo>
                    <a:lnTo>
                      <a:pt x="11" y="73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8" name="Freeform 1372"/>
              <p:cNvSpPr>
                <a:spLocks/>
              </p:cNvSpPr>
              <p:nvPr/>
            </p:nvSpPr>
            <p:spPr bwMode="auto">
              <a:xfrm>
                <a:off x="972" y="1579"/>
                <a:ext cx="88" cy="41"/>
              </a:xfrm>
              <a:custGeom>
                <a:avLst/>
                <a:gdLst>
                  <a:gd name="T0" fmla="*/ 88 w 88"/>
                  <a:gd name="T1" fmla="*/ 9 h 42"/>
                  <a:gd name="T2" fmla="*/ 71 w 88"/>
                  <a:gd name="T3" fmla="*/ 0 h 42"/>
                  <a:gd name="T4" fmla="*/ 0 w 88"/>
                  <a:gd name="T5" fmla="*/ 34 h 42"/>
                  <a:gd name="T6" fmla="*/ 17 w 88"/>
                  <a:gd name="T7" fmla="*/ 42 h 42"/>
                  <a:gd name="T8" fmla="*/ 88 w 8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2">
                    <a:moveTo>
                      <a:pt x="88" y="9"/>
                    </a:moveTo>
                    <a:lnTo>
                      <a:pt x="71" y="0"/>
                    </a:lnTo>
                    <a:lnTo>
                      <a:pt x="0" y="34"/>
                    </a:lnTo>
                    <a:lnTo>
                      <a:pt x="17" y="42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9" name="Freeform 1373"/>
              <p:cNvSpPr>
                <a:spLocks/>
              </p:cNvSpPr>
              <p:nvPr/>
            </p:nvSpPr>
            <p:spPr bwMode="auto">
              <a:xfrm>
                <a:off x="972" y="1612"/>
                <a:ext cx="18" cy="25"/>
              </a:xfrm>
              <a:custGeom>
                <a:avLst/>
                <a:gdLst>
                  <a:gd name="T0" fmla="*/ 17 w 17"/>
                  <a:gd name="T1" fmla="*/ 8 h 24"/>
                  <a:gd name="T2" fmla="*/ 0 w 17"/>
                  <a:gd name="T3" fmla="*/ 0 h 24"/>
                  <a:gd name="T4" fmla="*/ 0 w 17"/>
                  <a:gd name="T5" fmla="*/ 17 h 24"/>
                  <a:gd name="T6" fmla="*/ 17 w 17"/>
                  <a:gd name="T7" fmla="*/ 24 h 24"/>
                  <a:gd name="T8" fmla="*/ 17 w 17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7" y="24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0" name="Freeform 1374"/>
              <p:cNvSpPr>
                <a:spLocks/>
              </p:cNvSpPr>
              <p:nvPr/>
            </p:nvSpPr>
            <p:spPr bwMode="auto">
              <a:xfrm>
                <a:off x="989" y="1587"/>
                <a:ext cx="71" cy="49"/>
              </a:xfrm>
              <a:custGeom>
                <a:avLst/>
                <a:gdLst>
                  <a:gd name="T0" fmla="*/ 71 w 71"/>
                  <a:gd name="T1" fmla="*/ 0 h 49"/>
                  <a:gd name="T2" fmla="*/ 0 w 71"/>
                  <a:gd name="T3" fmla="*/ 33 h 49"/>
                  <a:gd name="T4" fmla="*/ 0 w 71"/>
                  <a:gd name="T5" fmla="*/ 49 h 49"/>
                  <a:gd name="T6" fmla="*/ 71 w 71"/>
                  <a:gd name="T7" fmla="*/ 16 h 49"/>
                  <a:gd name="T8" fmla="*/ 71 w 7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9">
                    <a:moveTo>
                      <a:pt x="71" y="0"/>
                    </a:moveTo>
                    <a:lnTo>
                      <a:pt x="0" y="33"/>
                    </a:lnTo>
                    <a:lnTo>
                      <a:pt x="0" y="49"/>
                    </a:lnTo>
                    <a:lnTo>
                      <a:pt x="71" y="16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1" name="Freeform 1375"/>
              <p:cNvSpPr>
                <a:spLocks/>
              </p:cNvSpPr>
              <p:nvPr/>
            </p:nvSpPr>
            <p:spPr bwMode="auto">
              <a:xfrm>
                <a:off x="1043" y="1608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7 h 9"/>
                  <a:gd name="T4" fmla="*/ 1 w 12"/>
                  <a:gd name="T5" fmla="*/ 7 h 9"/>
                  <a:gd name="T6" fmla="*/ 1 w 12"/>
                  <a:gd name="T7" fmla="*/ 6 h 9"/>
                  <a:gd name="T8" fmla="*/ 0 w 12"/>
                  <a:gd name="T9" fmla="*/ 5 h 9"/>
                  <a:gd name="T10" fmla="*/ 1 w 12"/>
                  <a:gd name="T11" fmla="*/ 4 h 9"/>
                  <a:gd name="T12" fmla="*/ 1 w 12"/>
                  <a:gd name="T13" fmla="*/ 2 h 9"/>
                  <a:gd name="T14" fmla="*/ 2 w 12"/>
                  <a:gd name="T15" fmla="*/ 1 h 9"/>
                  <a:gd name="T16" fmla="*/ 4 w 12"/>
                  <a:gd name="T17" fmla="*/ 1 h 9"/>
                  <a:gd name="T18" fmla="*/ 6 w 12"/>
                  <a:gd name="T19" fmla="*/ 0 h 9"/>
                  <a:gd name="T20" fmla="*/ 7 w 12"/>
                  <a:gd name="T21" fmla="*/ 0 h 9"/>
                  <a:gd name="T22" fmla="*/ 10 w 12"/>
                  <a:gd name="T23" fmla="*/ 1 h 9"/>
                  <a:gd name="T24" fmla="*/ 11 w 12"/>
                  <a:gd name="T25" fmla="*/ 2 h 9"/>
                  <a:gd name="T26" fmla="*/ 12 w 12"/>
                  <a:gd name="T27" fmla="*/ 2 h 9"/>
                  <a:gd name="T28" fmla="*/ 11 w 12"/>
                  <a:gd name="T29" fmla="*/ 5 h 9"/>
                  <a:gd name="T30" fmla="*/ 10 w 12"/>
                  <a:gd name="T31" fmla="*/ 6 h 9"/>
                  <a:gd name="T32" fmla="*/ 8 w 12"/>
                  <a:gd name="T33" fmla="*/ 7 h 9"/>
                  <a:gd name="T34" fmla="*/ 7 w 12"/>
                  <a:gd name="T35" fmla="*/ 9 h 9"/>
                  <a:gd name="T36" fmla="*/ 5 w 12"/>
                  <a:gd name="T37" fmla="*/ 9 h 9"/>
                  <a:gd name="T38" fmla="*/ 4 w 12"/>
                  <a:gd name="T39" fmla="*/ 9 h 9"/>
                  <a:gd name="T40" fmla="*/ 3 w 12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2" name="Freeform 1376"/>
              <p:cNvSpPr>
                <a:spLocks/>
              </p:cNvSpPr>
              <p:nvPr/>
            </p:nvSpPr>
            <p:spPr bwMode="auto">
              <a:xfrm>
                <a:off x="1044" y="1609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11 w 12"/>
                  <a:gd name="T3" fmla="*/ 4 h 9"/>
                  <a:gd name="T4" fmla="*/ 12 w 12"/>
                  <a:gd name="T5" fmla="*/ 1 h 9"/>
                  <a:gd name="T6" fmla="*/ 11 w 12"/>
                  <a:gd name="T7" fmla="*/ 1 h 9"/>
                  <a:gd name="T8" fmla="*/ 10 w 12"/>
                  <a:gd name="T9" fmla="*/ 1 h 9"/>
                  <a:gd name="T10" fmla="*/ 10 w 12"/>
                  <a:gd name="T11" fmla="*/ 0 h 9"/>
                  <a:gd name="T12" fmla="*/ 8 w 12"/>
                  <a:gd name="T13" fmla="*/ 0 h 9"/>
                  <a:gd name="T14" fmla="*/ 5 w 12"/>
                  <a:gd name="T15" fmla="*/ 0 h 9"/>
                  <a:gd name="T16" fmla="*/ 3 w 12"/>
                  <a:gd name="T17" fmla="*/ 1 h 9"/>
                  <a:gd name="T18" fmla="*/ 1 w 12"/>
                  <a:gd name="T19" fmla="*/ 3 h 9"/>
                  <a:gd name="T20" fmla="*/ 1 w 12"/>
                  <a:gd name="T21" fmla="*/ 5 h 9"/>
                  <a:gd name="T22" fmla="*/ 0 w 12"/>
                  <a:gd name="T23" fmla="*/ 6 h 9"/>
                  <a:gd name="T24" fmla="*/ 1 w 12"/>
                  <a:gd name="T25" fmla="*/ 8 h 9"/>
                  <a:gd name="T26" fmla="*/ 1 w 12"/>
                  <a:gd name="T27" fmla="*/ 9 h 9"/>
                  <a:gd name="T28" fmla="*/ 1 w 12"/>
                  <a:gd name="T29" fmla="*/ 9 h 9"/>
                  <a:gd name="T30" fmla="*/ 3 w 12"/>
                  <a:gd name="T31" fmla="*/ 9 h 9"/>
                  <a:gd name="T32" fmla="*/ 5 w 12"/>
                  <a:gd name="T33" fmla="*/ 9 h 9"/>
                  <a:gd name="T34" fmla="*/ 8 w 12"/>
                  <a:gd name="T35" fmla="*/ 8 h 9"/>
                  <a:gd name="T36" fmla="*/ 10 w 12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11" y="4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8" y="8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3" name="Freeform 1377"/>
              <p:cNvSpPr>
                <a:spLocks/>
              </p:cNvSpPr>
              <p:nvPr/>
            </p:nvSpPr>
            <p:spPr bwMode="auto">
              <a:xfrm>
                <a:off x="1046" y="1611"/>
                <a:ext cx="11" cy="9"/>
              </a:xfrm>
              <a:custGeom>
                <a:avLst/>
                <a:gdLst>
                  <a:gd name="T0" fmla="*/ 11 w 11"/>
                  <a:gd name="T1" fmla="*/ 7 h 10"/>
                  <a:gd name="T2" fmla="*/ 11 w 11"/>
                  <a:gd name="T3" fmla="*/ 5 h 10"/>
                  <a:gd name="T4" fmla="*/ 11 w 11"/>
                  <a:gd name="T5" fmla="*/ 3 h 10"/>
                  <a:gd name="T6" fmla="*/ 11 w 11"/>
                  <a:gd name="T7" fmla="*/ 2 h 10"/>
                  <a:gd name="T8" fmla="*/ 11 w 11"/>
                  <a:gd name="T9" fmla="*/ 0 h 10"/>
                  <a:gd name="T10" fmla="*/ 8 w 11"/>
                  <a:gd name="T11" fmla="*/ 0 h 10"/>
                  <a:gd name="T12" fmla="*/ 6 w 11"/>
                  <a:gd name="T13" fmla="*/ 0 h 10"/>
                  <a:gd name="T14" fmla="*/ 3 w 11"/>
                  <a:gd name="T15" fmla="*/ 5 h 10"/>
                  <a:gd name="T16" fmla="*/ 0 w 11"/>
                  <a:gd name="T17" fmla="*/ 5 h 10"/>
                  <a:gd name="T18" fmla="*/ 0 w 11"/>
                  <a:gd name="T19" fmla="*/ 9 h 10"/>
                  <a:gd name="T20" fmla="*/ 0 w 11"/>
                  <a:gd name="T21" fmla="*/ 10 h 10"/>
                  <a:gd name="T22" fmla="*/ 3 w 11"/>
                  <a:gd name="T23" fmla="*/ 10 h 10"/>
                  <a:gd name="T24" fmla="*/ 6 w 11"/>
                  <a:gd name="T25" fmla="*/ 10 h 10"/>
                  <a:gd name="T26" fmla="*/ 11 w 11"/>
                  <a:gd name="T2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4" name="Freeform 1378"/>
              <p:cNvSpPr>
                <a:spLocks/>
              </p:cNvSpPr>
              <p:nvPr/>
            </p:nvSpPr>
            <p:spPr bwMode="auto">
              <a:xfrm>
                <a:off x="1035" y="1612"/>
                <a:ext cx="11" cy="8"/>
              </a:xfrm>
              <a:custGeom>
                <a:avLst/>
                <a:gdLst>
                  <a:gd name="T0" fmla="*/ 4 w 11"/>
                  <a:gd name="T1" fmla="*/ 8 h 8"/>
                  <a:gd name="T2" fmla="*/ 1 w 11"/>
                  <a:gd name="T3" fmla="*/ 7 h 8"/>
                  <a:gd name="T4" fmla="*/ 1 w 11"/>
                  <a:gd name="T5" fmla="*/ 7 h 8"/>
                  <a:gd name="T6" fmla="*/ 0 w 11"/>
                  <a:gd name="T7" fmla="*/ 7 h 8"/>
                  <a:gd name="T8" fmla="*/ 0 w 11"/>
                  <a:gd name="T9" fmla="*/ 6 h 8"/>
                  <a:gd name="T10" fmla="*/ 0 w 11"/>
                  <a:gd name="T11" fmla="*/ 5 h 8"/>
                  <a:gd name="T12" fmla="*/ 1 w 11"/>
                  <a:gd name="T13" fmla="*/ 2 h 8"/>
                  <a:gd name="T14" fmla="*/ 2 w 11"/>
                  <a:gd name="T15" fmla="*/ 1 h 8"/>
                  <a:gd name="T16" fmla="*/ 4 w 11"/>
                  <a:gd name="T17" fmla="*/ 1 h 8"/>
                  <a:gd name="T18" fmla="*/ 6 w 11"/>
                  <a:gd name="T19" fmla="*/ 0 h 8"/>
                  <a:gd name="T20" fmla="*/ 7 w 11"/>
                  <a:gd name="T21" fmla="*/ 0 h 8"/>
                  <a:gd name="T22" fmla="*/ 10 w 11"/>
                  <a:gd name="T23" fmla="*/ 1 h 8"/>
                  <a:gd name="T24" fmla="*/ 11 w 11"/>
                  <a:gd name="T25" fmla="*/ 1 h 8"/>
                  <a:gd name="T26" fmla="*/ 11 w 11"/>
                  <a:gd name="T27" fmla="*/ 2 h 8"/>
                  <a:gd name="T28" fmla="*/ 11 w 11"/>
                  <a:gd name="T29" fmla="*/ 5 h 8"/>
                  <a:gd name="T30" fmla="*/ 10 w 11"/>
                  <a:gd name="T31" fmla="*/ 7 h 8"/>
                  <a:gd name="T32" fmla="*/ 8 w 11"/>
                  <a:gd name="T33" fmla="*/ 7 h 8"/>
                  <a:gd name="T34" fmla="*/ 6 w 11"/>
                  <a:gd name="T35" fmla="*/ 8 h 8"/>
                  <a:gd name="T36" fmla="*/ 5 w 11"/>
                  <a:gd name="T37" fmla="*/ 8 h 8"/>
                  <a:gd name="T38" fmla="*/ 4 w 11"/>
                  <a:gd name="T3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8">
                    <a:moveTo>
                      <a:pt x="4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5" name="Freeform 1379"/>
              <p:cNvSpPr>
                <a:spLocks/>
              </p:cNvSpPr>
              <p:nvPr/>
            </p:nvSpPr>
            <p:spPr bwMode="auto">
              <a:xfrm>
                <a:off x="1037" y="1612"/>
                <a:ext cx="11" cy="8"/>
              </a:xfrm>
              <a:custGeom>
                <a:avLst/>
                <a:gdLst>
                  <a:gd name="T0" fmla="*/ 10 w 11"/>
                  <a:gd name="T1" fmla="*/ 7 h 8"/>
                  <a:gd name="T2" fmla="*/ 11 w 11"/>
                  <a:gd name="T3" fmla="*/ 5 h 8"/>
                  <a:gd name="T4" fmla="*/ 11 w 11"/>
                  <a:gd name="T5" fmla="*/ 2 h 8"/>
                  <a:gd name="T6" fmla="*/ 11 w 11"/>
                  <a:gd name="T7" fmla="*/ 1 h 8"/>
                  <a:gd name="T8" fmla="*/ 10 w 11"/>
                  <a:gd name="T9" fmla="*/ 1 h 8"/>
                  <a:gd name="T10" fmla="*/ 7 w 11"/>
                  <a:gd name="T11" fmla="*/ 0 h 8"/>
                  <a:gd name="T12" fmla="*/ 6 w 11"/>
                  <a:gd name="T13" fmla="*/ 1 h 8"/>
                  <a:gd name="T14" fmla="*/ 3 w 11"/>
                  <a:gd name="T15" fmla="*/ 1 h 8"/>
                  <a:gd name="T16" fmla="*/ 2 w 11"/>
                  <a:gd name="T17" fmla="*/ 3 h 8"/>
                  <a:gd name="T18" fmla="*/ 0 w 11"/>
                  <a:gd name="T19" fmla="*/ 5 h 8"/>
                  <a:gd name="T20" fmla="*/ 0 w 11"/>
                  <a:gd name="T21" fmla="*/ 7 h 8"/>
                  <a:gd name="T22" fmla="*/ 0 w 11"/>
                  <a:gd name="T23" fmla="*/ 8 h 8"/>
                  <a:gd name="T24" fmla="*/ 1 w 11"/>
                  <a:gd name="T25" fmla="*/ 8 h 8"/>
                  <a:gd name="T26" fmla="*/ 2 w 11"/>
                  <a:gd name="T27" fmla="*/ 8 h 8"/>
                  <a:gd name="T28" fmla="*/ 3 w 11"/>
                  <a:gd name="T29" fmla="*/ 8 h 8"/>
                  <a:gd name="T30" fmla="*/ 6 w 11"/>
                  <a:gd name="T31" fmla="*/ 8 h 8"/>
                  <a:gd name="T32" fmla="*/ 7 w 11"/>
                  <a:gd name="T33" fmla="*/ 7 h 8"/>
                  <a:gd name="T34" fmla="*/ 10 w 11"/>
                  <a:gd name="T3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10" y="7"/>
                    </a:moveTo>
                    <a:lnTo>
                      <a:pt x="11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6" name="Freeform 1380"/>
              <p:cNvSpPr>
                <a:spLocks/>
              </p:cNvSpPr>
              <p:nvPr/>
            </p:nvSpPr>
            <p:spPr bwMode="auto">
              <a:xfrm>
                <a:off x="1038" y="1614"/>
                <a:ext cx="12" cy="9"/>
              </a:xfrm>
              <a:custGeom>
                <a:avLst/>
                <a:gdLst>
                  <a:gd name="T0" fmla="*/ 9 w 12"/>
                  <a:gd name="T1" fmla="*/ 6 h 9"/>
                  <a:gd name="T2" fmla="*/ 12 w 12"/>
                  <a:gd name="T3" fmla="*/ 5 h 9"/>
                  <a:gd name="T4" fmla="*/ 12 w 12"/>
                  <a:gd name="T5" fmla="*/ 3 h 9"/>
                  <a:gd name="T6" fmla="*/ 12 w 12"/>
                  <a:gd name="T7" fmla="*/ 1 h 9"/>
                  <a:gd name="T8" fmla="*/ 9 w 12"/>
                  <a:gd name="T9" fmla="*/ 0 h 9"/>
                  <a:gd name="T10" fmla="*/ 7 w 12"/>
                  <a:gd name="T11" fmla="*/ 0 h 9"/>
                  <a:gd name="T12" fmla="*/ 0 w 12"/>
                  <a:gd name="T13" fmla="*/ 5 h 9"/>
                  <a:gd name="T14" fmla="*/ 0 w 12"/>
                  <a:gd name="T15" fmla="*/ 8 h 9"/>
                  <a:gd name="T16" fmla="*/ 0 w 12"/>
                  <a:gd name="T17" fmla="*/ 9 h 9"/>
                  <a:gd name="T18" fmla="*/ 2 w 12"/>
                  <a:gd name="T19" fmla="*/ 9 h 9"/>
                  <a:gd name="T20" fmla="*/ 7 w 12"/>
                  <a:gd name="T21" fmla="*/ 9 h 9"/>
                  <a:gd name="T22" fmla="*/ 9 w 12"/>
                  <a:gd name="T2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9" y="6"/>
                    </a:move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7" y="9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7" name="Line 1381"/>
              <p:cNvSpPr>
                <a:spLocks noChangeShapeType="1"/>
              </p:cNvSpPr>
              <p:nvPr/>
            </p:nvSpPr>
            <p:spPr bwMode="auto">
              <a:xfrm flipV="1">
                <a:off x="1001" y="1630"/>
                <a:ext cx="1" cy="3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8" name="Freeform 1382"/>
              <p:cNvSpPr>
                <a:spLocks/>
              </p:cNvSpPr>
              <p:nvPr/>
            </p:nvSpPr>
            <p:spPr bwMode="auto">
              <a:xfrm>
                <a:off x="1045" y="1609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1 w 11"/>
                  <a:gd name="T3" fmla="*/ 8 h 9"/>
                  <a:gd name="T4" fmla="*/ 1 w 11"/>
                  <a:gd name="T5" fmla="*/ 8 h 9"/>
                  <a:gd name="T6" fmla="*/ 0 w 11"/>
                  <a:gd name="T7" fmla="*/ 5 h 9"/>
                  <a:gd name="T8" fmla="*/ 1 w 11"/>
                  <a:gd name="T9" fmla="*/ 4 h 9"/>
                  <a:gd name="T10" fmla="*/ 1 w 11"/>
                  <a:gd name="T11" fmla="*/ 3 h 9"/>
                  <a:gd name="T12" fmla="*/ 2 w 11"/>
                  <a:gd name="T13" fmla="*/ 1 h 9"/>
                  <a:gd name="T14" fmla="*/ 4 w 11"/>
                  <a:gd name="T15" fmla="*/ 1 h 9"/>
                  <a:gd name="T16" fmla="*/ 6 w 11"/>
                  <a:gd name="T17" fmla="*/ 0 h 9"/>
                  <a:gd name="T18" fmla="*/ 7 w 11"/>
                  <a:gd name="T19" fmla="*/ 1 h 9"/>
                  <a:gd name="T20" fmla="*/ 9 w 11"/>
                  <a:gd name="T21" fmla="*/ 1 h 9"/>
                  <a:gd name="T22" fmla="*/ 10 w 11"/>
                  <a:gd name="T23" fmla="*/ 3 h 9"/>
                  <a:gd name="T24" fmla="*/ 11 w 11"/>
                  <a:gd name="T25" fmla="*/ 3 h 9"/>
                  <a:gd name="T26" fmla="*/ 10 w 11"/>
                  <a:gd name="T27" fmla="*/ 5 h 9"/>
                  <a:gd name="T28" fmla="*/ 9 w 11"/>
                  <a:gd name="T29" fmla="*/ 6 h 9"/>
                  <a:gd name="T30" fmla="*/ 7 w 11"/>
                  <a:gd name="T31" fmla="*/ 8 h 9"/>
                  <a:gd name="T32" fmla="*/ 7 w 11"/>
                  <a:gd name="T33" fmla="*/ 9 h 9"/>
                  <a:gd name="T34" fmla="*/ 6 w 11"/>
                  <a:gd name="T35" fmla="*/ 9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1" y="8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79" name="Freeform 1383"/>
              <p:cNvSpPr>
                <a:spLocks/>
              </p:cNvSpPr>
              <p:nvPr/>
            </p:nvSpPr>
            <p:spPr bwMode="auto">
              <a:xfrm>
                <a:off x="1047" y="1611"/>
                <a:ext cx="12" cy="9"/>
              </a:xfrm>
              <a:custGeom>
                <a:avLst/>
                <a:gdLst>
                  <a:gd name="T0" fmla="*/ 10 w 12"/>
                  <a:gd name="T1" fmla="*/ 8 h 10"/>
                  <a:gd name="T2" fmla="*/ 11 w 12"/>
                  <a:gd name="T3" fmla="*/ 5 h 10"/>
                  <a:gd name="T4" fmla="*/ 12 w 12"/>
                  <a:gd name="T5" fmla="*/ 3 h 10"/>
                  <a:gd name="T6" fmla="*/ 11 w 12"/>
                  <a:gd name="T7" fmla="*/ 2 h 10"/>
                  <a:gd name="T8" fmla="*/ 10 w 12"/>
                  <a:gd name="T9" fmla="*/ 2 h 10"/>
                  <a:gd name="T10" fmla="*/ 10 w 12"/>
                  <a:gd name="T11" fmla="*/ 0 h 10"/>
                  <a:gd name="T12" fmla="*/ 7 w 12"/>
                  <a:gd name="T13" fmla="*/ 0 h 10"/>
                  <a:gd name="T14" fmla="*/ 6 w 12"/>
                  <a:gd name="T15" fmla="*/ 0 h 10"/>
                  <a:gd name="T16" fmla="*/ 4 w 12"/>
                  <a:gd name="T17" fmla="*/ 2 h 10"/>
                  <a:gd name="T18" fmla="*/ 2 w 12"/>
                  <a:gd name="T19" fmla="*/ 3 h 10"/>
                  <a:gd name="T20" fmla="*/ 1 w 12"/>
                  <a:gd name="T21" fmla="*/ 5 h 10"/>
                  <a:gd name="T22" fmla="*/ 0 w 12"/>
                  <a:gd name="T23" fmla="*/ 9 h 10"/>
                  <a:gd name="T24" fmla="*/ 1 w 12"/>
                  <a:gd name="T25" fmla="*/ 9 h 10"/>
                  <a:gd name="T26" fmla="*/ 2 w 12"/>
                  <a:gd name="T27" fmla="*/ 9 h 10"/>
                  <a:gd name="T28" fmla="*/ 2 w 12"/>
                  <a:gd name="T29" fmla="*/ 10 h 10"/>
                  <a:gd name="T30" fmla="*/ 4 w 12"/>
                  <a:gd name="T31" fmla="*/ 10 h 10"/>
                  <a:gd name="T32" fmla="*/ 6 w 12"/>
                  <a:gd name="T33" fmla="*/ 10 h 10"/>
                  <a:gd name="T34" fmla="*/ 7 w 12"/>
                  <a:gd name="T35" fmla="*/ 9 h 10"/>
                  <a:gd name="T36" fmla="*/ 10 w 12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0">
                    <a:moveTo>
                      <a:pt x="10" y="8"/>
                    </a:move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0" name="Freeform 1384"/>
              <p:cNvSpPr>
                <a:spLocks/>
              </p:cNvSpPr>
              <p:nvPr/>
            </p:nvSpPr>
            <p:spPr bwMode="auto">
              <a:xfrm>
                <a:off x="1049" y="1612"/>
                <a:ext cx="11" cy="8"/>
              </a:xfrm>
              <a:custGeom>
                <a:avLst/>
                <a:gdLst>
                  <a:gd name="T0" fmla="*/ 8 w 11"/>
                  <a:gd name="T1" fmla="*/ 6 h 8"/>
                  <a:gd name="T2" fmla="*/ 11 w 11"/>
                  <a:gd name="T3" fmla="*/ 3 h 8"/>
                  <a:gd name="T4" fmla="*/ 11 w 11"/>
                  <a:gd name="T5" fmla="*/ 2 h 8"/>
                  <a:gd name="T6" fmla="*/ 11 w 11"/>
                  <a:gd name="T7" fmla="*/ 1 h 8"/>
                  <a:gd name="T8" fmla="*/ 8 w 11"/>
                  <a:gd name="T9" fmla="*/ 0 h 8"/>
                  <a:gd name="T10" fmla="*/ 6 w 11"/>
                  <a:gd name="T11" fmla="*/ 0 h 8"/>
                  <a:gd name="T12" fmla="*/ 2 w 11"/>
                  <a:gd name="T13" fmla="*/ 3 h 8"/>
                  <a:gd name="T14" fmla="*/ 0 w 11"/>
                  <a:gd name="T15" fmla="*/ 3 h 8"/>
                  <a:gd name="T16" fmla="*/ 0 w 11"/>
                  <a:gd name="T17" fmla="*/ 6 h 8"/>
                  <a:gd name="T18" fmla="*/ 0 w 11"/>
                  <a:gd name="T19" fmla="*/ 7 h 8"/>
                  <a:gd name="T20" fmla="*/ 2 w 11"/>
                  <a:gd name="T21" fmla="*/ 8 h 8"/>
                  <a:gd name="T22" fmla="*/ 4 w 11"/>
                  <a:gd name="T23" fmla="*/ 8 h 8"/>
                  <a:gd name="T24" fmla="*/ 6 w 11"/>
                  <a:gd name="T25" fmla="*/ 8 h 8"/>
                  <a:gd name="T26" fmla="*/ 8 w 11"/>
                  <a:gd name="T2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8">
                    <a:moveTo>
                      <a:pt x="8" y="6"/>
                    </a:moveTo>
                    <a:lnTo>
                      <a:pt x="11" y="3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1" name="Freeform 1385"/>
              <p:cNvSpPr>
                <a:spLocks/>
              </p:cNvSpPr>
              <p:nvPr/>
            </p:nvSpPr>
            <p:spPr bwMode="auto">
              <a:xfrm>
                <a:off x="1038" y="1613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9 h 9"/>
                  <a:gd name="T4" fmla="*/ 0 w 12"/>
                  <a:gd name="T5" fmla="*/ 7 h 9"/>
                  <a:gd name="T6" fmla="*/ 0 w 12"/>
                  <a:gd name="T7" fmla="*/ 7 h 9"/>
                  <a:gd name="T8" fmla="*/ 0 w 12"/>
                  <a:gd name="T9" fmla="*/ 6 h 9"/>
                  <a:gd name="T10" fmla="*/ 0 w 12"/>
                  <a:gd name="T11" fmla="*/ 5 h 9"/>
                  <a:gd name="T12" fmla="*/ 1 w 12"/>
                  <a:gd name="T13" fmla="*/ 2 h 9"/>
                  <a:gd name="T14" fmla="*/ 2 w 12"/>
                  <a:gd name="T15" fmla="*/ 1 h 9"/>
                  <a:gd name="T16" fmla="*/ 3 w 12"/>
                  <a:gd name="T17" fmla="*/ 1 h 9"/>
                  <a:gd name="T18" fmla="*/ 6 w 12"/>
                  <a:gd name="T19" fmla="*/ 0 h 9"/>
                  <a:gd name="T20" fmla="*/ 7 w 12"/>
                  <a:gd name="T21" fmla="*/ 0 h 9"/>
                  <a:gd name="T22" fmla="*/ 10 w 12"/>
                  <a:gd name="T23" fmla="*/ 1 h 9"/>
                  <a:gd name="T24" fmla="*/ 11 w 12"/>
                  <a:gd name="T25" fmla="*/ 1 h 9"/>
                  <a:gd name="T26" fmla="*/ 12 w 12"/>
                  <a:gd name="T27" fmla="*/ 2 h 9"/>
                  <a:gd name="T28" fmla="*/ 12 w 12"/>
                  <a:gd name="T29" fmla="*/ 2 h 9"/>
                  <a:gd name="T30" fmla="*/ 12 w 12"/>
                  <a:gd name="T31" fmla="*/ 5 h 9"/>
                  <a:gd name="T32" fmla="*/ 10 w 12"/>
                  <a:gd name="T33" fmla="*/ 7 h 9"/>
                  <a:gd name="T34" fmla="*/ 9 w 12"/>
                  <a:gd name="T35" fmla="*/ 9 h 9"/>
                  <a:gd name="T36" fmla="*/ 7 w 12"/>
                  <a:gd name="T37" fmla="*/ 9 h 9"/>
                  <a:gd name="T38" fmla="*/ 5 w 12"/>
                  <a:gd name="T39" fmla="*/ 9 h 9"/>
                  <a:gd name="T40" fmla="*/ 5 w 12"/>
                  <a:gd name="T41" fmla="*/ 9 h 9"/>
                  <a:gd name="T42" fmla="*/ 3 w 12"/>
                  <a:gd name="T4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2" name="Freeform 1386"/>
              <p:cNvSpPr>
                <a:spLocks/>
              </p:cNvSpPr>
              <p:nvPr/>
            </p:nvSpPr>
            <p:spPr bwMode="auto">
              <a:xfrm>
                <a:off x="1041" y="1613"/>
                <a:ext cx="11" cy="9"/>
              </a:xfrm>
              <a:custGeom>
                <a:avLst/>
                <a:gdLst>
                  <a:gd name="T0" fmla="*/ 8 w 11"/>
                  <a:gd name="T1" fmla="*/ 7 h 9"/>
                  <a:gd name="T2" fmla="*/ 11 w 11"/>
                  <a:gd name="T3" fmla="*/ 5 h 9"/>
                  <a:gd name="T4" fmla="*/ 11 w 11"/>
                  <a:gd name="T5" fmla="*/ 2 h 9"/>
                  <a:gd name="T6" fmla="*/ 11 w 11"/>
                  <a:gd name="T7" fmla="*/ 1 h 9"/>
                  <a:gd name="T8" fmla="*/ 10 w 11"/>
                  <a:gd name="T9" fmla="*/ 1 h 9"/>
                  <a:gd name="T10" fmla="*/ 8 w 11"/>
                  <a:gd name="T11" fmla="*/ 1 h 9"/>
                  <a:gd name="T12" fmla="*/ 8 w 11"/>
                  <a:gd name="T13" fmla="*/ 0 h 9"/>
                  <a:gd name="T14" fmla="*/ 6 w 11"/>
                  <a:gd name="T15" fmla="*/ 1 h 9"/>
                  <a:gd name="T16" fmla="*/ 3 w 11"/>
                  <a:gd name="T17" fmla="*/ 1 h 9"/>
                  <a:gd name="T18" fmla="*/ 1 w 11"/>
                  <a:gd name="T19" fmla="*/ 4 h 9"/>
                  <a:gd name="T20" fmla="*/ 0 w 11"/>
                  <a:gd name="T21" fmla="*/ 5 h 9"/>
                  <a:gd name="T22" fmla="*/ 0 w 11"/>
                  <a:gd name="T23" fmla="*/ 7 h 9"/>
                  <a:gd name="T24" fmla="*/ 0 w 11"/>
                  <a:gd name="T25" fmla="*/ 9 h 9"/>
                  <a:gd name="T26" fmla="*/ 0 w 11"/>
                  <a:gd name="T27" fmla="*/ 9 h 9"/>
                  <a:gd name="T28" fmla="*/ 1 w 11"/>
                  <a:gd name="T29" fmla="*/ 9 h 9"/>
                  <a:gd name="T30" fmla="*/ 3 w 11"/>
                  <a:gd name="T31" fmla="*/ 9 h 9"/>
                  <a:gd name="T32" fmla="*/ 6 w 11"/>
                  <a:gd name="T33" fmla="*/ 9 h 9"/>
                  <a:gd name="T34" fmla="*/ 8 w 11"/>
                  <a:gd name="T35" fmla="*/ 9 h 9"/>
                  <a:gd name="T36" fmla="*/ 8 w 11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8" y="7"/>
                    </a:moveTo>
                    <a:lnTo>
                      <a:pt x="11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3" name="Freeform 1387"/>
              <p:cNvSpPr>
                <a:spLocks/>
              </p:cNvSpPr>
              <p:nvPr/>
            </p:nvSpPr>
            <p:spPr bwMode="auto">
              <a:xfrm>
                <a:off x="1041" y="1614"/>
                <a:ext cx="12" cy="10"/>
              </a:xfrm>
              <a:custGeom>
                <a:avLst/>
                <a:gdLst>
                  <a:gd name="T0" fmla="*/ 12 w 12"/>
                  <a:gd name="T1" fmla="*/ 6 h 10"/>
                  <a:gd name="T2" fmla="*/ 12 w 12"/>
                  <a:gd name="T3" fmla="*/ 5 h 10"/>
                  <a:gd name="T4" fmla="*/ 12 w 12"/>
                  <a:gd name="T5" fmla="*/ 3 h 10"/>
                  <a:gd name="T6" fmla="*/ 12 w 12"/>
                  <a:gd name="T7" fmla="*/ 1 h 10"/>
                  <a:gd name="T8" fmla="*/ 12 w 12"/>
                  <a:gd name="T9" fmla="*/ 0 h 10"/>
                  <a:gd name="T10" fmla="*/ 9 w 12"/>
                  <a:gd name="T11" fmla="*/ 0 h 10"/>
                  <a:gd name="T12" fmla="*/ 7 w 12"/>
                  <a:gd name="T13" fmla="*/ 0 h 10"/>
                  <a:gd name="T14" fmla="*/ 2 w 12"/>
                  <a:gd name="T15" fmla="*/ 5 h 10"/>
                  <a:gd name="T16" fmla="*/ 0 w 12"/>
                  <a:gd name="T17" fmla="*/ 5 h 10"/>
                  <a:gd name="T18" fmla="*/ 0 w 12"/>
                  <a:gd name="T19" fmla="*/ 9 h 10"/>
                  <a:gd name="T20" fmla="*/ 0 w 12"/>
                  <a:gd name="T21" fmla="*/ 10 h 10"/>
                  <a:gd name="T22" fmla="*/ 2 w 12"/>
                  <a:gd name="T23" fmla="*/ 10 h 10"/>
                  <a:gd name="T24" fmla="*/ 5 w 12"/>
                  <a:gd name="T25" fmla="*/ 10 h 10"/>
                  <a:gd name="T26" fmla="*/ 7 w 12"/>
                  <a:gd name="T27" fmla="*/ 10 h 10"/>
                  <a:gd name="T28" fmla="*/ 12 w 12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12" y="6"/>
                    </a:move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4" name="Freeform 1388"/>
              <p:cNvSpPr>
                <a:spLocks/>
              </p:cNvSpPr>
              <p:nvPr/>
            </p:nvSpPr>
            <p:spPr bwMode="auto">
              <a:xfrm>
                <a:off x="999" y="1635"/>
                <a:ext cx="12" cy="9"/>
              </a:xfrm>
              <a:custGeom>
                <a:avLst/>
                <a:gdLst>
                  <a:gd name="T0" fmla="*/ 6 w 12"/>
                  <a:gd name="T1" fmla="*/ 9 h 9"/>
                  <a:gd name="T2" fmla="*/ 2 w 12"/>
                  <a:gd name="T3" fmla="*/ 7 h 9"/>
                  <a:gd name="T4" fmla="*/ 0 w 12"/>
                  <a:gd name="T5" fmla="*/ 6 h 9"/>
                  <a:gd name="T6" fmla="*/ 2 w 12"/>
                  <a:gd name="T7" fmla="*/ 2 h 9"/>
                  <a:gd name="T8" fmla="*/ 4 w 12"/>
                  <a:gd name="T9" fmla="*/ 1 h 9"/>
                  <a:gd name="T10" fmla="*/ 6 w 12"/>
                  <a:gd name="T11" fmla="*/ 0 h 9"/>
                  <a:gd name="T12" fmla="*/ 8 w 12"/>
                  <a:gd name="T13" fmla="*/ 0 h 9"/>
                  <a:gd name="T14" fmla="*/ 12 w 12"/>
                  <a:gd name="T15" fmla="*/ 1 h 9"/>
                  <a:gd name="T16" fmla="*/ 12 w 12"/>
                  <a:gd name="T17" fmla="*/ 2 h 9"/>
                  <a:gd name="T18" fmla="*/ 12 w 12"/>
                  <a:gd name="T19" fmla="*/ 6 h 9"/>
                  <a:gd name="T20" fmla="*/ 10 w 12"/>
                  <a:gd name="T21" fmla="*/ 7 h 9"/>
                  <a:gd name="T22" fmla="*/ 8 w 12"/>
                  <a:gd name="T23" fmla="*/ 9 h 9"/>
                  <a:gd name="T24" fmla="*/ 6 w 12"/>
                  <a:gd name="T2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9">
                    <a:moveTo>
                      <a:pt x="6" y="9"/>
                    </a:moveTo>
                    <a:lnTo>
                      <a:pt x="2" y="7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1"/>
                    </a:lnTo>
                    <a:lnTo>
                      <a:pt x="12" y="2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5" name="Freeform 1389"/>
              <p:cNvSpPr>
                <a:spLocks/>
              </p:cNvSpPr>
              <p:nvPr/>
            </p:nvSpPr>
            <p:spPr bwMode="auto">
              <a:xfrm>
                <a:off x="1001" y="1635"/>
                <a:ext cx="12" cy="9"/>
              </a:xfrm>
              <a:custGeom>
                <a:avLst/>
                <a:gdLst>
                  <a:gd name="T0" fmla="*/ 12 w 12"/>
                  <a:gd name="T1" fmla="*/ 6 h 9"/>
                  <a:gd name="T2" fmla="*/ 12 w 12"/>
                  <a:gd name="T3" fmla="*/ 2 h 9"/>
                  <a:gd name="T4" fmla="*/ 12 w 12"/>
                  <a:gd name="T5" fmla="*/ 1 h 9"/>
                  <a:gd name="T6" fmla="*/ 9 w 12"/>
                  <a:gd name="T7" fmla="*/ 0 h 9"/>
                  <a:gd name="T8" fmla="*/ 6 w 12"/>
                  <a:gd name="T9" fmla="*/ 1 h 9"/>
                  <a:gd name="T10" fmla="*/ 3 w 12"/>
                  <a:gd name="T11" fmla="*/ 5 h 9"/>
                  <a:gd name="T12" fmla="*/ 0 w 12"/>
                  <a:gd name="T13" fmla="*/ 7 h 9"/>
                  <a:gd name="T14" fmla="*/ 0 w 12"/>
                  <a:gd name="T15" fmla="*/ 9 h 9"/>
                  <a:gd name="T16" fmla="*/ 3 w 12"/>
                  <a:gd name="T17" fmla="*/ 9 h 9"/>
                  <a:gd name="T18" fmla="*/ 6 w 12"/>
                  <a:gd name="T19" fmla="*/ 9 h 9"/>
                  <a:gd name="T20" fmla="*/ 12 w 12"/>
                  <a:gd name="T2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9">
                    <a:moveTo>
                      <a:pt x="12" y="6"/>
                    </a:moveTo>
                    <a:lnTo>
                      <a:pt x="12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6" name="Line 1390"/>
              <p:cNvSpPr>
                <a:spLocks noChangeShapeType="1"/>
              </p:cNvSpPr>
              <p:nvPr/>
            </p:nvSpPr>
            <p:spPr bwMode="auto">
              <a:xfrm flipV="1">
                <a:off x="1029" y="1645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7" name="Freeform 1391"/>
              <p:cNvSpPr>
                <a:spLocks/>
              </p:cNvSpPr>
              <p:nvPr/>
            </p:nvSpPr>
            <p:spPr bwMode="auto">
              <a:xfrm>
                <a:off x="1015" y="1646"/>
                <a:ext cx="12" cy="10"/>
              </a:xfrm>
              <a:custGeom>
                <a:avLst/>
                <a:gdLst>
                  <a:gd name="T0" fmla="*/ 4 w 12"/>
                  <a:gd name="T1" fmla="*/ 10 h 10"/>
                  <a:gd name="T2" fmla="*/ 2 w 12"/>
                  <a:gd name="T3" fmla="*/ 9 h 10"/>
                  <a:gd name="T4" fmla="*/ 1 w 12"/>
                  <a:gd name="T5" fmla="*/ 9 h 10"/>
                  <a:gd name="T6" fmla="*/ 1 w 12"/>
                  <a:gd name="T7" fmla="*/ 8 h 10"/>
                  <a:gd name="T8" fmla="*/ 0 w 12"/>
                  <a:gd name="T9" fmla="*/ 7 h 10"/>
                  <a:gd name="T10" fmla="*/ 1 w 12"/>
                  <a:gd name="T11" fmla="*/ 7 h 10"/>
                  <a:gd name="T12" fmla="*/ 2 w 12"/>
                  <a:gd name="T13" fmla="*/ 3 h 10"/>
                  <a:gd name="T14" fmla="*/ 3 w 12"/>
                  <a:gd name="T15" fmla="*/ 2 h 10"/>
                  <a:gd name="T16" fmla="*/ 5 w 12"/>
                  <a:gd name="T17" fmla="*/ 2 h 10"/>
                  <a:gd name="T18" fmla="*/ 6 w 12"/>
                  <a:gd name="T19" fmla="*/ 0 h 10"/>
                  <a:gd name="T20" fmla="*/ 7 w 12"/>
                  <a:gd name="T21" fmla="*/ 0 h 10"/>
                  <a:gd name="T22" fmla="*/ 8 w 12"/>
                  <a:gd name="T23" fmla="*/ 2 h 10"/>
                  <a:gd name="T24" fmla="*/ 11 w 12"/>
                  <a:gd name="T25" fmla="*/ 2 h 10"/>
                  <a:gd name="T26" fmla="*/ 11 w 12"/>
                  <a:gd name="T27" fmla="*/ 3 h 10"/>
                  <a:gd name="T28" fmla="*/ 12 w 12"/>
                  <a:gd name="T29" fmla="*/ 4 h 10"/>
                  <a:gd name="T30" fmla="*/ 11 w 12"/>
                  <a:gd name="T31" fmla="*/ 7 h 10"/>
                  <a:gd name="T32" fmla="*/ 11 w 12"/>
                  <a:gd name="T33" fmla="*/ 8 h 10"/>
                  <a:gd name="T34" fmla="*/ 9 w 12"/>
                  <a:gd name="T35" fmla="*/ 9 h 10"/>
                  <a:gd name="T36" fmla="*/ 7 w 12"/>
                  <a:gd name="T37" fmla="*/ 10 h 10"/>
                  <a:gd name="T38" fmla="*/ 6 w 12"/>
                  <a:gd name="T39" fmla="*/ 10 h 10"/>
                  <a:gd name="T40" fmla="*/ 5 w 12"/>
                  <a:gd name="T41" fmla="*/ 10 h 10"/>
                  <a:gd name="T42" fmla="*/ 4 w 1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0">
                    <a:moveTo>
                      <a:pt x="4" y="10"/>
                    </a:moveTo>
                    <a:lnTo>
                      <a:pt x="2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8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8" name="Freeform 1392"/>
              <p:cNvSpPr>
                <a:spLocks/>
              </p:cNvSpPr>
              <p:nvPr/>
            </p:nvSpPr>
            <p:spPr bwMode="auto">
              <a:xfrm>
                <a:off x="1018" y="1648"/>
                <a:ext cx="12" cy="9"/>
              </a:xfrm>
              <a:custGeom>
                <a:avLst/>
                <a:gdLst>
                  <a:gd name="T0" fmla="*/ 11 w 12"/>
                  <a:gd name="T1" fmla="*/ 7 h 9"/>
                  <a:gd name="T2" fmla="*/ 11 w 12"/>
                  <a:gd name="T3" fmla="*/ 5 h 9"/>
                  <a:gd name="T4" fmla="*/ 12 w 12"/>
                  <a:gd name="T5" fmla="*/ 2 h 9"/>
                  <a:gd name="T6" fmla="*/ 11 w 12"/>
                  <a:gd name="T7" fmla="*/ 1 h 9"/>
                  <a:gd name="T8" fmla="*/ 11 w 12"/>
                  <a:gd name="T9" fmla="*/ 1 h 9"/>
                  <a:gd name="T10" fmla="*/ 11 w 12"/>
                  <a:gd name="T11" fmla="*/ 0 h 9"/>
                  <a:gd name="T12" fmla="*/ 8 w 12"/>
                  <a:gd name="T13" fmla="*/ 0 h 9"/>
                  <a:gd name="T14" fmla="*/ 6 w 12"/>
                  <a:gd name="T15" fmla="*/ 1 h 9"/>
                  <a:gd name="T16" fmla="*/ 3 w 12"/>
                  <a:gd name="T17" fmla="*/ 2 h 9"/>
                  <a:gd name="T18" fmla="*/ 2 w 12"/>
                  <a:gd name="T19" fmla="*/ 3 h 9"/>
                  <a:gd name="T20" fmla="*/ 0 w 12"/>
                  <a:gd name="T21" fmla="*/ 5 h 9"/>
                  <a:gd name="T22" fmla="*/ 0 w 12"/>
                  <a:gd name="T23" fmla="*/ 7 h 9"/>
                  <a:gd name="T24" fmla="*/ 0 w 12"/>
                  <a:gd name="T25" fmla="*/ 8 h 9"/>
                  <a:gd name="T26" fmla="*/ 1 w 12"/>
                  <a:gd name="T27" fmla="*/ 9 h 9"/>
                  <a:gd name="T28" fmla="*/ 2 w 12"/>
                  <a:gd name="T29" fmla="*/ 9 h 9"/>
                  <a:gd name="T30" fmla="*/ 3 w 12"/>
                  <a:gd name="T31" fmla="*/ 9 h 9"/>
                  <a:gd name="T32" fmla="*/ 6 w 12"/>
                  <a:gd name="T33" fmla="*/ 9 h 9"/>
                  <a:gd name="T34" fmla="*/ 8 w 12"/>
                  <a:gd name="T35" fmla="*/ 8 h 9"/>
                  <a:gd name="T36" fmla="*/ 11 w 12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1" y="7"/>
                    </a:moveTo>
                    <a:lnTo>
                      <a:pt x="11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89" name="Freeform 1393"/>
              <p:cNvSpPr>
                <a:spLocks/>
              </p:cNvSpPr>
              <p:nvPr/>
            </p:nvSpPr>
            <p:spPr bwMode="auto">
              <a:xfrm>
                <a:off x="1018" y="1650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10 w 12"/>
                  <a:gd name="T3" fmla="*/ 4 h 9"/>
                  <a:gd name="T4" fmla="*/ 12 w 12"/>
                  <a:gd name="T5" fmla="*/ 4 h 9"/>
                  <a:gd name="T6" fmla="*/ 10 w 12"/>
                  <a:gd name="T7" fmla="*/ 1 h 9"/>
                  <a:gd name="T8" fmla="*/ 10 w 12"/>
                  <a:gd name="T9" fmla="*/ 0 h 9"/>
                  <a:gd name="T10" fmla="*/ 8 w 12"/>
                  <a:gd name="T11" fmla="*/ 0 h 9"/>
                  <a:gd name="T12" fmla="*/ 6 w 12"/>
                  <a:gd name="T13" fmla="*/ 1 h 9"/>
                  <a:gd name="T14" fmla="*/ 2 w 12"/>
                  <a:gd name="T15" fmla="*/ 4 h 9"/>
                  <a:gd name="T16" fmla="*/ 0 w 12"/>
                  <a:gd name="T17" fmla="*/ 5 h 9"/>
                  <a:gd name="T18" fmla="*/ 0 w 12"/>
                  <a:gd name="T19" fmla="*/ 6 h 9"/>
                  <a:gd name="T20" fmla="*/ 0 w 12"/>
                  <a:gd name="T21" fmla="*/ 7 h 9"/>
                  <a:gd name="T22" fmla="*/ 2 w 12"/>
                  <a:gd name="T23" fmla="*/ 9 h 9"/>
                  <a:gd name="T24" fmla="*/ 4 w 12"/>
                  <a:gd name="T25" fmla="*/ 9 h 9"/>
                  <a:gd name="T26" fmla="*/ 6 w 12"/>
                  <a:gd name="T27" fmla="*/ 7 h 9"/>
                  <a:gd name="T28" fmla="*/ 10 w 12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10" y="4"/>
                    </a:lnTo>
                    <a:lnTo>
                      <a:pt x="12" y="4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0" name="Freeform 1394"/>
              <p:cNvSpPr>
                <a:spLocks/>
              </p:cNvSpPr>
              <p:nvPr/>
            </p:nvSpPr>
            <p:spPr bwMode="auto">
              <a:xfrm>
                <a:off x="1009" y="1650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1 w 11"/>
                  <a:gd name="T3" fmla="*/ 7 h 9"/>
                  <a:gd name="T4" fmla="*/ 1 w 11"/>
                  <a:gd name="T5" fmla="*/ 7 h 9"/>
                  <a:gd name="T6" fmla="*/ 0 w 11"/>
                  <a:gd name="T7" fmla="*/ 6 h 9"/>
                  <a:gd name="T8" fmla="*/ 0 w 11"/>
                  <a:gd name="T9" fmla="*/ 6 h 9"/>
                  <a:gd name="T10" fmla="*/ 0 w 11"/>
                  <a:gd name="T11" fmla="*/ 5 h 9"/>
                  <a:gd name="T12" fmla="*/ 1 w 11"/>
                  <a:gd name="T13" fmla="*/ 3 h 9"/>
                  <a:gd name="T14" fmla="*/ 2 w 11"/>
                  <a:gd name="T15" fmla="*/ 1 h 9"/>
                  <a:gd name="T16" fmla="*/ 4 w 11"/>
                  <a:gd name="T17" fmla="*/ 1 h 9"/>
                  <a:gd name="T18" fmla="*/ 6 w 11"/>
                  <a:gd name="T19" fmla="*/ 0 h 9"/>
                  <a:gd name="T20" fmla="*/ 6 w 11"/>
                  <a:gd name="T21" fmla="*/ 1 h 9"/>
                  <a:gd name="T22" fmla="*/ 9 w 11"/>
                  <a:gd name="T23" fmla="*/ 1 h 9"/>
                  <a:gd name="T24" fmla="*/ 10 w 11"/>
                  <a:gd name="T25" fmla="*/ 1 h 9"/>
                  <a:gd name="T26" fmla="*/ 11 w 11"/>
                  <a:gd name="T27" fmla="*/ 3 h 9"/>
                  <a:gd name="T28" fmla="*/ 11 w 11"/>
                  <a:gd name="T29" fmla="*/ 3 h 9"/>
                  <a:gd name="T30" fmla="*/ 11 w 11"/>
                  <a:gd name="T31" fmla="*/ 5 h 9"/>
                  <a:gd name="T32" fmla="*/ 9 w 11"/>
                  <a:gd name="T33" fmla="*/ 6 h 9"/>
                  <a:gd name="T34" fmla="*/ 8 w 11"/>
                  <a:gd name="T35" fmla="*/ 7 h 9"/>
                  <a:gd name="T36" fmla="*/ 6 w 11"/>
                  <a:gd name="T37" fmla="*/ 9 h 9"/>
                  <a:gd name="T38" fmla="*/ 5 w 11"/>
                  <a:gd name="T39" fmla="*/ 9 h 9"/>
                  <a:gd name="T40" fmla="*/ 4 w 11"/>
                  <a:gd name="T41" fmla="*/ 9 h 9"/>
                  <a:gd name="T42" fmla="*/ 3 w 11"/>
                  <a:gd name="T4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9" y="1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1" name="Freeform 1395"/>
              <p:cNvSpPr>
                <a:spLocks/>
              </p:cNvSpPr>
              <p:nvPr/>
            </p:nvSpPr>
            <p:spPr bwMode="auto">
              <a:xfrm>
                <a:off x="1012" y="1651"/>
                <a:ext cx="11" cy="9"/>
              </a:xfrm>
              <a:custGeom>
                <a:avLst/>
                <a:gdLst>
                  <a:gd name="T0" fmla="*/ 8 w 11"/>
                  <a:gd name="T1" fmla="*/ 6 h 9"/>
                  <a:gd name="T2" fmla="*/ 11 w 11"/>
                  <a:gd name="T3" fmla="*/ 4 h 9"/>
                  <a:gd name="T4" fmla="*/ 11 w 11"/>
                  <a:gd name="T5" fmla="*/ 2 h 9"/>
                  <a:gd name="T6" fmla="*/ 10 w 11"/>
                  <a:gd name="T7" fmla="*/ 2 h 9"/>
                  <a:gd name="T8" fmla="*/ 8 w 11"/>
                  <a:gd name="T9" fmla="*/ 0 h 9"/>
                  <a:gd name="T10" fmla="*/ 7 w 11"/>
                  <a:gd name="T11" fmla="*/ 0 h 9"/>
                  <a:gd name="T12" fmla="*/ 6 w 11"/>
                  <a:gd name="T13" fmla="*/ 2 h 9"/>
                  <a:gd name="T14" fmla="*/ 3 w 11"/>
                  <a:gd name="T15" fmla="*/ 2 h 9"/>
                  <a:gd name="T16" fmla="*/ 1 w 11"/>
                  <a:gd name="T17" fmla="*/ 4 h 9"/>
                  <a:gd name="T18" fmla="*/ 1 w 11"/>
                  <a:gd name="T19" fmla="*/ 5 h 9"/>
                  <a:gd name="T20" fmla="*/ 0 w 11"/>
                  <a:gd name="T21" fmla="*/ 6 h 9"/>
                  <a:gd name="T22" fmla="*/ 1 w 11"/>
                  <a:gd name="T23" fmla="*/ 9 h 9"/>
                  <a:gd name="T24" fmla="*/ 3 w 11"/>
                  <a:gd name="T25" fmla="*/ 9 h 9"/>
                  <a:gd name="T26" fmla="*/ 6 w 11"/>
                  <a:gd name="T27" fmla="*/ 9 h 9"/>
                  <a:gd name="T28" fmla="*/ 7 w 11"/>
                  <a:gd name="T29" fmla="*/ 8 h 9"/>
                  <a:gd name="T30" fmla="*/ 8 w 11"/>
                  <a:gd name="T3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6"/>
                    </a:moveTo>
                    <a:lnTo>
                      <a:pt x="11" y="4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2" name="Freeform 1396"/>
              <p:cNvSpPr>
                <a:spLocks/>
              </p:cNvSpPr>
              <p:nvPr/>
            </p:nvSpPr>
            <p:spPr bwMode="auto">
              <a:xfrm>
                <a:off x="1012" y="1653"/>
                <a:ext cx="12" cy="9"/>
              </a:xfrm>
              <a:custGeom>
                <a:avLst/>
                <a:gdLst>
                  <a:gd name="T0" fmla="*/ 10 w 12"/>
                  <a:gd name="T1" fmla="*/ 7 h 9"/>
                  <a:gd name="T2" fmla="*/ 12 w 12"/>
                  <a:gd name="T3" fmla="*/ 3 h 9"/>
                  <a:gd name="T4" fmla="*/ 12 w 12"/>
                  <a:gd name="T5" fmla="*/ 2 h 9"/>
                  <a:gd name="T6" fmla="*/ 12 w 12"/>
                  <a:gd name="T7" fmla="*/ 1 h 9"/>
                  <a:gd name="T8" fmla="*/ 10 w 12"/>
                  <a:gd name="T9" fmla="*/ 0 h 9"/>
                  <a:gd name="T10" fmla="*/ 7 w 12"/>
                  <a:gd name="T11" fmla="*/ 0 h 9"/>
                  <a:gd name="T12" fmla="*/ 6 w 12"/>
                  <a:gd name="T13" fmla="*/ 1 h 9"/>
                  <a:gd name="T14" fmla="*/ 2 w 12"/>
                  <a:gd name="T15" fmla="*/ 3 h 9"/>
                  <a:gd name="T16" fmla="*/ 2 w 12"/>
                  <a:gd name="T17" fmla="*/ 6 h 9"/>
                  <a:gd name="T18" fmla="*/ 0 w 12"/>
                  <a:gd name="T19" fmla="*/ 7 h 9"/>
                  <a:gd name="T20" fmla="*/ 2 w 12"/>
                  <a:gd name="T21" fmla="*/ 8 h 9"/>
                  <a:gd name="T22" fmla="*/ 2 w 12"/>
                  <a:gd name="T23" fmla="*/ 9 h 9"/>
                  <a:gd name="T24" fmla="*/ 4 w 12"/>
                  <a:gd name="T25" fmla="*/ 9 h 9"/>
                  <a:gd name="T26" fmla="*/ 6 w 12"/>
                  <a:gd name="T27" fmla="*/ 8 h 9"/>
                  <a:gd name="T28" fmla="*/ 10 w 12"/>
                  <a:gd name="T2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10" y="7"/>
                    </a:moveTo>
                    <a:lnTo>
                      <a:pt x="12" y="3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3" name="Freeform 1397"/>
              <p:cNvSpPr>
                <a:spLocks/>
              </p:cNvSpPr>
              <p:nvPr/>
            </p:nvSpPr>
            <p:spPr bwMode="auto">
              <a:xfrm>
                <a:off x="1018" y="1649"/>
                <a:ext cx="12" cy="8"/>
              </a:xfrm>
              <a:custGeom>
                <a:avLst/>
                <a:gdLst>
                  <a:gd name="T0" fmla="*/ 5 w 12"/>
                  <a:gd name="T1" fmla="*/ 8 h 8"/>
                  <a:gd name="T2" fmla="*/ 1 w 12"/>
                  <a:gd name="T3" fmla="*/ 7 h 8"/>
                  <a:gd name="T4" fmla="*/ 1 w 12"/>
                  <a:gd name="T5" fmla="*/ 7 h 8"/>
                  <a:gd name="T6" fmla="*/ 0 w 12"/>
                  <a:gd name="T7" fmla="*/ 7 h 8"/>
                  <a:gd name="T8" fmla="*/ 0 w 12"/>
                  <a:gd name="T9" fmla="*/ 6 h 8"/>
                  <a:gd name="T10" fmla="*/ 0 w 12"/>
                  <a:gd name="T11" fmla="*/ 5 h 8"/>
                  <a:gd name="T12" fmla="*/ 1 w 12"/>
                  <a:gd name="T13" fmla="*/ 2 h 8"/>
                  <a:gd name="T14" fmla="*/ 3 w 12"/>
                  <a:gd name="T15" fmla="*/ 1 h 8"/>
                  <a:gd name="T16" fmla="*/ 5 w 12"/>
                  <a:gd name="T17" fmla="*/ 0 h 8"/>
                  <a:gd name="T18" fmla="*/ 6 w 12"/>
                  <a:gd name="T19" fmla="*/ 0 h 8"/>
                  <a:gd name="T20" fmla="*/ 7 w 12"/>
                  <a:gd name="T21" fmla="*/ 0 h 8"/>
                  <a:gd name="T22" fmla="*/ 8 w 12"/>
                  <a:gd name="T23" fmla="*/ 0 h 8"/>
                  <a:gd name="T24" fmla="*/ 11 w 12"/>
                  <a:gd name="T25" fmla="*/ 1 h 8"/>
                  <a:gd name="T26" fmla="*/ 12 w 12"/>
                  <a:gd name="T27" fmla="*/ 1 h 8"/>
                  <a:gd name="T28" fmla="*/ 12 w 12"/>
                  <a:gd name="T29" fmla="*/ 2 h 8"/>
                  <a:gd name="T30" fmla="*/ 12 w 12"/>
                  <a:gd name="T31" fmla="*/ 5 h 8"/>
                  <a:gd name="T32" fmla="*/ 11 w 12"/>
                  <a:gd name="T33" fmla="*/ 6 h 8"/>
                  <a:gd name="T34" fmla="*/ 9 w 12"/>
                  <a:gd name="T35" fmla="*/ 7 h 8"/>
                  <a:gd name="T36" fmla="*/ 7 w 12"/>
                  <a:gd name="T37" fmla="*/ 8 h 8"/>
                  <a:gd name="T38" fmla="*/ 6 w 12"/>
                  <a:gd name="T39" fmla="*/ 8 h 8"/>
                  <a:gd name="T40" fmla="*/ 5 w 12"/>
                  <a:gd name="T41" fmla="*/ 8 h 8"/>
                  <a:gd name="T42" fmla="*/ 5 w 12"/>
                  <a:gd name="T4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8">
                    <a:moveTo>
                      <a:pt x="5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4" name="Freeform 1398"/>
              <p:cNvSpPr>
                <a:spLocks/>
              </p:cNvSpPr>
              <p:nvPr/>
            </p:nvSpPr>
            <p:spPr bwMode="auto">
              <a:xfrm>
                <a:off x="1021" y="1650"/>
                <a:ext cx="12" cy="9"/>
              </a:xfrm>
              <a:custGeom>
                <a:avLst/>
                <a:gdLst>
                  <a:gd name="T0" fmla="*/ 11 w 12"/>
                  <a:gd name="T1" fmla="*/ 6 h 9"/>
                  <a:gd name="T2" fmla="*/ 12 w 12"/>
                  <a:gd name="T3" fmla="*/ 4 h 9"/>
                  <a:gd name="T4" fmla="*/ 12 w 12"/>
                  <a:gd name="T5" fmla="*/ 3 h 9"/>
                  <a:gd name="T6" fmla="*/ 12 w 12"/>
                  <a:gd name="T7" fmla="*/ 1 h 9"/>
                  <a:gd name="T8" fmla="*/ 12 w 12"/>
                  <a:gd name="T9" fmla="*/ 1 h 9"/>
                  <a:gd name="T10" fmla="*/ 11 w 12"/>
                  <a:gd name="T11" fmla="*/ 0 h 9"/>
                  <a:gd name="T12" fmla="*/ 8 w 12"/>
                  <a:gd name="T13" fmla="*/ 0 h 9"/>
                  <a:gd name="T14" fmla="*/ 5 w 12"/>
                  <a:gd name="T15" fmla="*/ 1 h 9"/>
                  <a:gd name="T16" fmla="*/ 4 w 12"/>
                  <a:gd name="T17" fmla="*/ 1 h 9"/>
                  <a:gd name="T18" fmla="*/ 1 w 12"/>
                  <a:gd name="T19" fmla="*/ 4 h 9"/>
                  <a:gd name="T20" fmla="*/ 0 w 12"/>
                  <a:gd name="T21" fmla="*/ 5 h 9"/>
                  <a:gd name="T22" fmla="*/ 0 w 12"/>
                  <a:gd name="T23" fmla="*/ 7 h 9"/>
                  <a:gd name="T24" fmla="*/ 0 w 12"/>
                  <a:gd name="T25" fmla="*/ 9 h 9"/>
                  <a:gd name="T26" fmla="*/ 0 w 12"/>
                  <a:gd name="T27" fmla="*/ 9 h 9"/>
                  <a:gd name="T28" fmla="*/ 1 w 12"/>
                  <a:gd name="T29" fmla="*/ 9 h 9"/>
                  <a:gd name="T30" fmla="*/ 4 w 12"/>
                  <a:gd name="T31" fmla="*/ 9 h 9"/>
                  <a:gd name="T32" fmla="*/ 5 w 12"/>
                  <a:gd name="T33" fmla="*/ 9 h 9"/>
                  <a:gd name="T34" fmla="*/ 8 w 12"/>
                  <a:gd name="T35" fmla="*/ 7 h 9"/>
                  <a:gd name="T36" fmla="*/ 11 w 12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1" y="6"/>
                    </a:moveTo>
                    <a:lnTo>
                      <a:pt x="12" y="4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7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5" name="Freeform 1399"/>
              <p:cNvSpPr>
                <a:spLocks/>
              </p:cNvSpPr>
              <p:nvPr/>
            </p:nvSpPr>
            <p:spPr bwMode="auto">
              <a:xfrm>
                <a:off x="1012" y="1651"/>
                <a:ext cx="12" cy="9"/>
              </a:xfrm>
              <a:custGeom>
                <a:avLst/>
                <a:gdLst>
                  <a:gd name="T0" fmla="*/ 5 w 12"/>
                  <a:gd name="T1" fmla="*/ 8 h 9"/>
                  <a:gd name="T2" fmla="*/ 2 w 12"/>
                  <a:gd name="T3" fmla="*/ 8 h 9"/>
                  <a:gd name="T4" fmla="*/ 1 w 12"/>
                  <a:gd name="T5" fmla="*/ 8 h 9"/>
                  <a:gd name="T6" fmla="*/ 0 w 12"/>
                  <a:gd name="T7" fmla="*/ 6 h 9"/>
                  <a:gd name="T8" fmla="*/ 0 w 12"/>
                  <a:gd name="T9" fmla="*/ 6 h 9"/>
                  <a:gd name="T10" fmla="*/ 0 w 12"/>
                  <a:gd name="T11" fmla="*/ 5 h 9"/>
                  <a:gd name="T12" fmla="*/ 2 w 12"/>
                  <a:gd name="T13" fmla="*/ 3 h 9"/>
                  <a:gd name="T14" fmla="*/ 2 w 12"/>
                  <a:gd name="T15" fmla="*/ 2 h 9"/>
                  <a:gd name="T16" fmla="*/ 6 w 12"/>
                  <a:gd name="T17" fmla="*/ 2 h 9"/>
                  <a:gd name="T18" fmla="*/ 6 w 12"/>
                  <a:gd name="T19" fmla="*/ 0 h 9"/>
                  <a:gd name="T20" fmla="*/ 8 w 12"/>
                  <a:gd name="T21" fmla="*/ 2 h 9"/>
                  <a:gd name="T22" fmla="*/ 11 w 12"/>
                  <a:gd name="T23" fmla="*/ 2 h 9"/>
                  <a:gd name="T24" fmla="*/ 11 w 12"/>
                  <a:gd name="T25" fmla="*/ 3 h 9"/>
                  <a:gd name="T26" fmla="*/ 12 w 12"/>
                  <a:gd name="T27" fmla="*/ 3 h 9"/>
                  <a:gd name="T28" fmla="*/ 12 w 12"/>
                  <a:gd name="T29" fmla="*/ 4 h 9"/>
                  <a:gd name="T30" fmla="*/ 12 w 12"/>
                  <a:gd name="T31" fmla="*/ 5 h 9"/>
                  <a:gd name="T32" fmla="*/ 11 w 12"/>
                  <a:gd name="T33" fmla="*/ 6 h 9"/>
                  <a:gd name="T34" fmla="*/ 9 w 12"/>
                  <a:gd name="T35" fmla="*/ 8 h 9"/>
                  <a:gd name="T36" fmla="*/ 8 w 12"/>
                  <a:gd name="T37" fmla="*/ 8 h 9"/>
                  <a:gd name="T38" fmla="*/ 6 w 12"/>
                  <a:gd name="T39" fmla="*/ 9 h 9"/>
                  <a:gd name="T40" fmla="*/ 5 w 12"/>
                  <a:gd name="T4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5" y="8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6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6" name="Freeform 1400"/>
              <p:cNvSpPr>
                <a:spLocks/>
              </p:cNvSpPr>
              <p:nvPr/>
            </p:nvSpPr>
            <p:spPr bwMode="auto">
              <a:xfrm>
                <a:off x="1014" y="1653"/>
                <a:ext cx="11" cy="9"/>
              </a:xfrm>
              <a:custGeom>
                <a:avLst/>
                <a:gdLst>
                  <a:gd name="T0" fmla="*/ 10 w 11"/>
                  <a:gd name="T1" fmla="*/ 7 h 9"/>
                  <a:gd name="T2" fmla="*/ 11 w 11"/>
                  <a:gd name="T3" fmla="*/ 4 h 9"/>
                  <a:gd name="T4" fmla="*/ 11 w 11"/>
                  <a:gd name="T5" fmla="*/ 2 h 9"/>
                  <a:gd name="T6" fmla="*/ 11 w 11"/>
                  <a:gd name="T7" fmla="*/ 1 h 9"/>
                  <a:gd name="T8" fmla="*/ 10 w 11"/>
                  <a:gd name="T9" fmla="*/ 1 h 9"/>
                  <a:gd name="T10" fmla="*/ 10 w 11"/>
                  <a:gd name="T11" fmla="*/ 0 h 9"/>
                  <a:gd name="T12" fmla="*/ 7 w 11"/>
                  <a:gd name="T13" fmla="*/ 0 h 9"/>
                  <a:gd name="T14" fmla="*/ 6 w 11"/>
                  <a:gd name="T15" fmla="*/ 1 h 9"/>
                  <a:gd name="T16" fmla="*/ 3 w 11"/>
                  <a:gd name="T17" fmla="*/ 1 h 9"/>
                  <a:gd name="T18" fmla="*/ 2 w 11"/>
                  <a:gd name="T19" fmla="*/ 3 h 9"/>
                  <a:gd name="T20" fmla="*/ 1 w 11"/>
                  <a:gd name="T21" fmla="*/ 6 h 9"/>
                  <a:gd name="T22" fmla="*/ 0 w 11"/>
                  <a:gd name="T23" fmla="*/ 7 h 9"/>
                  <a:gd name="T24" fmla="*/ 1 w 11"/>
                  <a:gd name="T25" fmla="*/ 9 h 9"/>
                  <a:gd name="T26" fmla="*/ 2 w 11"/>
                  <a:gd name="T27" fmla="*/ 9 h 9"/>
                  <a:gd name="T28" fmla="*/ 3 w 11"/>
                  <a:gd name="T29" fmla="*/ 9 h 9"/>
                  <a:gd name="T30" fmla="*/ 6 w 11"/>
                  <a:gd name="T31" fmla="*/ 9 h 9"/>
                  <a:gd name="T32" fmla="*/ 7 w 11"/>
                  <a:gd name="T33" fmla="*/ 8 h 9"/>
                  <a:gd name="T34" fmla="*/ 10 w 11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10" y="7"/>
                    </a:move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" name="Freeform 1401"/>
              <p:cNvSpPr>
                <a:spLocks/>
              </p:cNvSpPr>
              <p:nvPr/>
            </p:nvSpPr>
            <p:spPr bwMode="auto">
              <a:xfrm>
                <a:off x="1071" y="1622"/>
                <a:ext cx="11" cy="8"/>
              </a:xfrm>
              <a:custGeom>
                <a:avLst/>
                <a:gdLst>
                  <a:gd name="T0" fmla="*/ 4 w 11"/>
                  <a:gd name="T1" fmla="*/ 8 h 8"/>
                  <a:gd name="T2" fmla="*/ 1 w 11"/>
                  <a:gd name="T3" fmla="*/ 7 h 8"/>
                  <a:gd name="T4" fmla="*/ 1 w 11"/>
                  <a:gd name="T5" fmla="*/ 7 h 8"/>
                  <a:gd name="T6" fmla="*/ 0 w 11"/>
                  <a:gd name="T7" fmla="*/ 7 h 8"/>
                  <a:gd name="T8" fmla="*/ 0 w 11"/>
                  <a:gd name="T9" fmla="*/ 5 h 8"/>
                  <a:gd name="T10" fmla="*/ 0 w 11"/>
                  <a:gd name="T11" fmla="*/ 3 h 8"/>
                  <a:gd name="T12" fmla="*/ 1 w 11"/>
                  <a:gd name="T13" fmla="*/ 2 h 8"/>
                  <a:gd name="T14" fmla="*/ 2 w 11"/>
                  <a:gd name="T15" fmla="*/ 2 h 8"/>
                  <a:gd name="T16" fmla="*/ 4 w 11"/>
                  <a:gd name="T17" fmla="*/ 1 h 8"/>
                  <a:gd name="T18" fmla="*/ 6 w 11"/>
                  <a:gd name="T19" fmla="*/ 0 h 8"/>
                  <a:gd name="T20" fmla="*/ 9 w 11"/>
                  <a:gd name="T21" fmla="*/ 2 h 8"/>
                  <a:gd name="T22" fmla="*/ 10 w 11"/>
                  <a:gd name="T23" fmla="*/ 2 h 8"/>
                  <a:gd name="T24" fmla="*/ 11 w 11"/>
                  <a:gd name="T25" fmla="*/ 3 h 8"/>
                  <a:gd name="T26" fmla="*/ 10 w 11"/>
                  <a:gd name="T27" fmla="*/ 5 h 8"/>
                  <a:gd name="T28" fmla="*/ 9 w 11"/>
                  <a:gd name="T29" fmla="*/ 6 h 8"/>
                  <a:gd name="T30" fmla="*/ 8 w 11"/>
                  <a:gd name="T31" fmla="*/ 7 h 8"/>
                  <a:gd name="T32" fmla="*/ 6 w 11"/>
                  <a:gd name="T33" fmla="*/ 7 h 8"/>
                  <a:gd name="T34" fmla="*/ 5 w 11"/>
                  <a:gd name="T35" fmla="*/ 8 h 8"/>
                  <a:gd name="T36" fmla="*/ 4 w 11"/>
                  <a:gd name="T3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4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8" name="Freeform 1402"/>
              <p:cNvSpPr>
                <a:spLocks/>
              </p:cNvSpPr>
              <p:nvPr/>
            </p:nvSpPr>
            <p:spPr bwMode="auto">
              <a:xfrm>
                <a:off x="1073" y="1624"/>
                <a:ext cx="11" cy="9"/>
              </a:xfrm>
              <a:custGeom>
                <a:avLst/>
                <a:gdLst>
                  <a:gd name="T0" fmla="*/ 8 w 11"/>
                  <a:gd name="T1" fmla="*/ 5 h 9"/>
                  <a:gd name="T2" fmla="*/ 10 w 11"/>
                  <a:gd name="T3" fmla="*/ 4 h 9"/>
                  <a:gd name="T4" fmla="*/ 11 w 11"/>
                  <a:gd name="T5" fmla="*/ 2 h 9"/>
                  <a:gd name="T6" fmla="*/ 10 w 11"/>
                  <a:gd name="T7" fmla="*/ 1 h 9"/>
                  <a:gd name="T8" fmla="*/ 8 w 11"/>
                  <a:gd name="T9" fmla="*/ 1 h 9"/>
                  <a:gd name="T10" fmla="*/ 7 w 11"/>
                  <a:gd name="T11" fmla="*/ 0 h 9"/>
                  <a:gd name="T12" fmla="*/ 6 w 11"/>
                  <a:gd name="T13" fmla="*/ 1 h 9"/>
                  <a:gd name="T14" fmla="*/ 3 w 11"/>
                  <a:gd name="T15" fmla="*/ 1 h 9"/>
                  <a:gd name="T16" fmla="*/ 2 w 11"/>
                  <a:gd name="T17" fmla="*/ 2 h 9"/>
                  <a:gd name="T18" fmla="*/ 0 w 11"/>
                  <a:gd name="T19" fmla="*/ 5 h 9"/>
                  <a:gd name="T20" fmla="*/ 0 w 11"/>
                  <a:gd name="T21" fmla="*/ 7 h 9"/>
                  <a:gd name="T22" fmla="*/ 0 w 11"/>
                  <a:gd name="T23" fmla="*/ 7 h 9"/>
                  <a:gd name="T24" fmla="*/ 1 w 11"/>
                  <a:gd name="T25" fmla="*/ 9 h 9"/>
                  <a:gd name="T26" fmla="*/ 2 w 11"/>
                  <a:gd name="T27" fmla="*/ 9 h 9"/>
                  <a:gd name="T28" fmla="*/ 3 w 11"/>
                  <a:gd name="T29" fmla="*/ 9 h 9"/>
                  <a:gd name="T30" fmla="*/ 6 w 11"/>
                  <a:gd name="T31" fmla="*/ 9 h 9"/>
                  <a:gd name="T32" fmla="*/ 7 w 11"/>
                  <a:gd name="T33" fmla="*/ 7 h 9"/>
                  <a:gd name="T34" fmla="*/ 8 w 11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8" y="5"/>
                    </a:moveTo>
                    <a:lnTo>
                      <a:pt x="10" y="4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7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9" name="Freeform 1403"/>
              <p:cNvSpPr>
                <a:spLocks/>
              </p:cNvSpPr>
              <p:nvPr/>
            </p:nvSpPr>
            <p:spPr bwMode="auto">
              <a:xfrm>
                <a:off x="1074" y="1624"/>
                <a:ext cx="11" cy="10"/>
              </a:xfrm>
              <a:custGeom>
                <a:avLst/>
                <a:gdLst>
                  <a:gd name="T0" fmla="*/ 9 w 11"/>
                  <a:gd name="T1" fmla="*/ 6 h 10"/>
                  <a:gd name="T2" fmla="*/ 11 w 11"/>
                  <a:gd name="T3" fmla="*/ 6 h 10"/>
                  <a:gd name="T4" fmla="*/ 11 w 11"/>
                  <a:gd name="T5" fmla="*/ 1 h 10"/>
                  <a:gd name="T6" fmla="*/ 11 w 11"/>
                  <a:gd name="T7" fmla="*/ 0 h 10"/>
                  <a:gd name="T8" fmla="*/ 9 w 11"/>
                  <a:gd name="T9" fmla="*/ 0 h 10"/>
                  <a:gd name="T10" fmla="*/ 7 w 11"/>
                  <a:gd name="T11" fmla="*/ 0 h 10"/>
                  <a:gd name="T12" fmla="*/ 6 w 11"/>
                  <a:gd name="T13" fmla="*/ 0 h 10"/>
                  <a:gd name="T14" fmla="*/ 1 w 11"/>
                  <a:gd name="T15" fmla="*/ 3 h 10"/>
                  <a:gd name="T16" fmla="*/ 0 w 11"/>
                  <a:gd name="T17" fmla="*/ 6 h 10"/>
                  <a:gd name="T18" fmla="*/ 0 w 11"/>
                  <a:gd name="T19" fmla="*/ 6 h 10"/>
                  <a:gd name="T20" fmla="*/ 0 w 11"/>
                  <a:gd name="T21" fmla="*/ 9 h 10"/>
                  <a:gd name="T22" fmla="*/ 1 w 11"/>
                  <a:gd name="T23" fmla="*/ 10 h 10"/>
                  <a:gd name="T24" fmla="*/ 4 w 11"/>
                  <a:gd name="T25" fmla="*/ 10 h 10"/>
                  <a:gd name="T26" fmla="*/ 6 w 11"/>
                  <a:gd name="T27" fmla="*/ 10 h 10"/>
                  <a:gd name="T28" fmla="*/ 9 w 11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9" y="6"/>
                    </a:moveTo>
                    <a:lnTo>
                      <a:pt x="11" y="6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0" name="Freeform 1404"/>
              <p:cNvSpPr>
                <a:spLocks/>
              </p:cNvSpPr>
              <p:nvPr/>
            </p:nvSpPr>
            <p:spPr bwMode="auto">
              <a:xfrm>
                <a:off x="1063" y="1625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8 h 9"/>
                  <a:gd name="T4" fmla="*/ 0 w 12"/>
                  <a:gd name="T5" fmla="*/ 8 h 9"/>
                  <a:gd name="T6" fmla="*/ 0 w 12"/>
                  <a:gd name="T7" fmla="*/ 5 h 9"/>
                  <a:gd name="T8" fmla="*/ 0 w 12"/>
                  <a:gd name="T9" fmla="*/ 4 h 9"/>
                  <a:gd name="T10" fmla="*/ 1 w 12"/>
                  <a:gd name="T11" fmla="*/ 3 h 9"/>
                  <a:gd name="T12" fmla="*/ 2 w 12"/>
                  <a:gd name="T13" fmla="*/ 2 h 9"/>
                  <a:gd name="T14" fmla="*/ 5 w 12"/>
                  <a:gd name="T15" fmla="*/ 2 h 9"/>
                  <a:gd name="T16" fmla="*/ 6 w 12"/>
                  <a:gd name="T17" fmla="*/ 0 h 9"/>
                  <a:gd name="T18" fmla="*/ 7 w 12"/>
                  <a:gd name="T19" fmla="*/ 0 h 9"/>
                  <a:gd name="T20" fmla="*/ 11 w 12"/>
                  <a:gd name="T21" fmla="*/ 2 h 9"/>
                  <a:gd name="T22" fmla="*/ 12 w 12"/>
                  <a:gd name="T23" fmla="*/ 2 h 9"/>
                  <a:gd name="T24" fmla="*/ 12 w 12"/>
                  <a:gd name="T25" fmla="*/ 4 h 9"/>
                  <a:gd name="T26" fmla="*/ 12 w 12"/>
                  <a:gd name="T27" fmla="*/ 5 h 9"/>
                  <a:gd name="T28" fmla="*/ 11 w 12"/>
                  <a:gd name="T29" fmla="*/ 7 h 9"/>
                  <a:gd name="T30" fmla="*/ 9 w 12"/>
                  <a:gd name="T31" fmla="*/ 8 h 9"/>
                  <a:gd name="T32" fmla="*/ 7 w 12"/>
                  <a:gd name="T33" fmla="*/ 9 h 9"/>
                  <a:gd name="T34" fmla="*/ 5 w 12"/>
                  <a:gd name="T35" fmla="*/ 9 h 9"/>
                  <a:gd name="T36" fmla="*/ 5 w 12"/>
                  <a:gd name="T37" fmla="*/ 9 h 9"/>
                  <a:gd name="T38" fmla="*/ 3 w 12"/>
                  <a:gd name="T3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8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1" name="Freeform 1405"/>
              <p:cNvSpPr>
                <a:spLocks/>
              </p:cNvSpPr>
              <p:nvPr/>
            </p:nvSpPr>
            <p:spPr bwMode="auto">
              <a:xfrm>
                <a:off x="1066" y="1625"/>
                <a:ext cx="11" cy="9"/>
              </a:xfrm>
              <a:custGeom>
                <a:avLst/>
                <a:gdLst>
                  <a:gd name="T0" fmla="*/ 10 w 11"/>
                  <a:gd name="T1" fmla="*/ 5 h 9"/>
                  <a:gd name="T2" fmla="*/ 11 w 11"/>
                  <a:gd name="T3" fmla="*/ 4 h 9"/>
                  <a:gd name="T4" fmla="*/ 11 w 11"/>
                  <a:gd name="T5" fmla="*/ 3 h 9"/>
                  <a:gd name="T6" fmla="*/ 11 w 11"/>
                  <a:gd name="T7" fmla="*/ 2 h 9"/>
                  <a:gd name="T8" fmla="*/ 10 w 11"/>
                  <a:gd name="T9" fmla="*/ 0 h 9"/>
                  <a:gd name="T10" fmla="*/ 7 w 11"/>
                  <a:gd name="T11" fmla="*/ 0 h 9"/>
                  <a:gd name="T12" fmla="*/ 6 w 11"/>
                  <a:gd name="T13" fmla="*/ 0 h 9"/>
                  <a:gd name="T14" fmla="*/ 3 w 11"/>
                  <a:gd name="T15" fmla="*/ 2 h 9"/>
                  <a:gd name="T16" fmla="*/ 1 w 11"/>
                  <a:gd name="T17" fmla="*/ 3 h 9"/>
                  <a:gd name="T18" fmla="*/ 1 w 11"/>
                  <a:gd name="T19" fmla="*/ 5 h 9"/>
                  <a:gd name="T20" fmla="*/ 0 w 11"/>
                  <a:gd name="T21" fmla="*/ 8 h 9"/>
                  <a:gd name="T22" fmla="*/ 1 w 11"/>
                  <a:gd name="T23" fmla="*/ 8 h 9"/>
                  <a:gd name="T24" fmla="*/ 1 w 11"/>
                  <a:gd name="T25" fmla="*/ 8 h 9"/>
                  <a:gd name="T26" fmla="*/ 1 w 11"/>
                  <a:gd name="T27" fmla="*/ 9 h 9"/>
                  <a:gd name="T28" fmla="*/ 3 w 11"/>
                  <a:gd name="T29" fmla="*/ 9 h 9"/>
                  <a:gd name="T30" fmla="*/ 6 w 11"/>
                  <a:gd name="T31" fmla="*/ 8 h 9"/>
                  <a:gd name="T32" fmla="*/ 7 w 11"/>
                  <a:gd name="T33" fmla="*/ 8 h 9"/>
                  <a:gd name="T34" fmla="*/ 10 w 11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10" y="5"/>
                    </a:moveTo>
                    <a:lnTo>
                      <a:pt x="11" y="4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2" name="Freeform 1406"/>
              <p:cNvSpPr>
                <a:spLocks/>
              </p:cNvSpPr>
              <p:nvPr/>
            </p:nvSpPr>
            <p:spPr bwMode="auto">
              <a:xfrm>
                <a:off x="1067" y="1629"/>
                <a:ext cx="11" cy="8"/>
              </a:xfrm>
              <a:custGeom>
                <a:avLst/>
                <a:gdLst>
                  <a:gd name="T0" fmla="*/ 11 w 11"/>
                  <a:gd name="T1" fmla="*/ 5 h 8"/>
                  <a:gd name="T2" fmla="*/ 11 w 11"/>
                  <a:gd name="T3" fmla="*/ 5 h 8"/>
                  <a:gd name="T4" fmla="*/ 11 w 11"/>
                  <a:gd name="T5" fmla="*/ 1 h 8"/>
                  <a:gd name="T6" fmla="*/ 11 w 11"/>
                  <a:gd name="T7" fmla="*/ 0 h 8"/>
                  <a:gd name="T8" fmla="*/ 8 w 11"/>
                  <a:gd name="T9" fmla="*/ 0 h 8"/>
                  <a:gd name="T10" fmla="*/ 6 w 11"/>
                  <a:gd name="T11" fmla="*/ 0 h 8"/>
                  <a:gd name="T12" fmla="*/ 3 w 11"/>
                  <a:gd name="T13" fmla="*/ 1 h 8"/>
                  <a:gd name="T14" fmla="*/ 0 w 11"/>
                  <a:gd name="T15" fmla="*/ 5 h 8"/>
                  <a:gd name="T16" fmla="*/ 0 w 11"/>
                  <a:gd name="T17" fmla="*/ 6 h 8"/>
                  <a:gd name="T18" fmla="*/ 0 w 11"/>
                  <a:gd name="T19" fmla="*/ 7 h 8"/>
                  <a:gd name="T20" fmla="*/ 3 w 11"/>
                  <a:gd name="T21" fmla="*/ 8 h 8"/>
                  <a:gd name="T22" fmla="*/ 6 w 11"/>
                  <a:gd name="T23" fmla="*/ 8 h 8"/>
                  <a:gd name="T24" fmla="*/ 11 w 11"/>
                  <a:gd name="T2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8">
                    <a:moveTo>
                      <a:pt x="11" y="5"/>
                    </a:moveTo>
                    <a:lnTo>
                      <a:pt x="11" y="5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3" name="Freeform 1407"/>
              <p:cNvSpPr>
                <a:spLocks/>
              </p:cNvSpPr>
              <p:nvPr/>
            </p:nvSpPr>
            <p:spPr bwMode="auto">
              <a:xfrm>
                <a:off x="1074" y="1624"/>
                <a:ext cx="11" cy="9"/>
              </a:xfrm>
              <a:custGeom>
                <a:avLst/>
                <a:gdLst>
                  <a:gd name="T0" fmla="*/ 4 w 11"/>
                  <a:gd name="T1" fmla="*/ 10 h 10"/>
                  <a:gd name="T2" fmla="*/ 1 w 11"/>
                  <a:gd name="T3" fmla="*/ 9 h 10"/>
                  <a:gd name="T4" fmla="*/ 1 w 11"/>
                  <a:gd name="T5" fmla="*/ 9 h 10"/>
                  <a:gd name="T6" fmla="*/ 0 w 11"/>
                  <a:gd name="T7" fmla="*/ 9 h 10"/>
                  <a:gd name="T8" fmla="*/ 0 w 11"/>
                  <a:gd name="T9" fmla="*/ 6 h 10"/>
                  <a:gd name="T10" fmla="*/ 0 w 11"/>
                  <a:gd name="T11" fmla="*/ 5 h 10"/>
                  <a:gd name="T12" fmla="*/ 1 w 11"/>
                  <a:gd name="T13" fmla="*/ 2 h 10"/>
                  <a:gd name="T14" fmla="*/ 2 w 11"/>
                  <a:gd name="T15" fmla="*/ 1 h 10"/>
                  <a:gd name="T16" fmla="*/ 4 w 11"/>
                  <a:gd name="T17" fmla="*/ 1 h 10"/>
                  <a:gd name="T18" fmla="*/ 6 w 11"/>
                  <a:gd name="T19" fmla="*/ 0 h 10"/>
                  <a:gd name="T20" fmla="*/ 7 w 11"/>
                  <a:gd name="T21" fmla="*/ 0 h 10"/>
                  <a:gd name="T22" fmla="*/ 10 w 11"/>
                  <a:gd name="T23" fmla="*/ 1 h 10"/>
                  <a:gd name="T24" fmla="*/ 11 w 11"/>
                  <a:gd name="T25" fmla="*/ 1 h 10"/>
                  <a:gd name="T26" fmla="*/ 11 w 11"/>
                  <a:gd name="T27" fmla="*/ 4 h 10"/>
                  <a:gd name="T28" fmla="*/ 11 w 11"/>
                  <a:gd name="T29" fmla="*/ 6 h 10"/>
                  <a:gd name="T30" fmla="*/ 10 w 11"/>
                  <a:gd name="T31" fmla="*/ 7 h 10"/>
                  <a:gd name="T32" fmla="*/ 8 w 11"/>
                  <a:gd name="T33" fmla="*/ 9 h 10"/>
                  <a:gd name="T34" fmla="*/ 6 w 11"/>
                  <a:gd name="T35" fmla="*/ 10 h 10"/>
                  <a:gd name="T36" fmla="*/ 5 w 11"/>
                  <a:gd name="T37" fmla="*/ 10 h 10"/>
                  <a:gd name="T38" fmla="*/ 4 w 11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0">
                    <a:moveTo>
                      <a:pt x="4" y="10"/>
                    </a:moveTo>
                    <a:lnTo>
                      <a:pt x="1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4" name="Freeform 1408"/>
              <p:cNvSpPr>
                <a:spLocks/>
              </p:cNvSpPr>
              <p:nvPr/>
            </p:nvSpPr>
            <p:spPr bwMode="auto">
              <a:xfrm>
                <a:off x="1069" y="1629"/>
                <a:ext cx="11" cy="8"/>
              </a:xfrm>
              <a:custGeom>
                <a:avLst/>
                <a:gdLst>
                  <a:gd name="T0" fmla="*/ 9 w 11"/>
                  <a:gd name="T1" fmla="*/ 5 h 8"/>
                  <a:gd name="T2" fmla="*/ 10 w 11"/>
                  <a:gd name="T3" fmla="*/ 4 h 8"/>
                  <a:gd name="T4" fmla="*/ 11 w 11"/>
                  <a:gd name="T5" fmla="*/ 2 h 8"/>
                  <a:gd name="T6" fmla="*/ 10 w 11"/>
                  <a:gd name="T7" fmla="*/ 1 h 8"/>
                  <a:gd name="T8" fmla="*/ 9 w 11"/>
                  <a:gd name="T9" fmla="*/ 1 h 8"/>
                  <a:gd name="T10" fmla="*/ 7 w 11"/>
                  <a:gd name="T11" fmla="*/ 0 h 8"/>
                  <a:gd name="T12" fmla="*/ 6 w 11"/>
                  <a:gd name="T13" fmla="*/ 1 h 8"/>
                  <a:gd name="T14" fmla="*/ 4 w 11"/>
                  <a:gd name="T15" fmla="*/ 1 h 8"/>
                  <a:gd name="T16" fmla="*/ 1 w 11"/>
                  <a:gd name="T17" fmla="*/ 2 h 8"/>
                  <a:gd name="T18" fmla="*/ 1 w 11"/>
                  <a:gd name="T19" fmla="*/ 5 h 8"/>
                  <a:gd name="T20" fmla="*/ 0 w 11"/>
                  <a:gd name="T21" fmla="*/ 7 h 8"/>
                  <a:gd name="T22" fmla="*/ 1 w 11"/>
                  <a:gd name="T23" fmla="*/ 7 h 8"/>
                  <a:gd name="T24" fmla="*/ 1 w 11"/>
                  <a:gd name="T25" fmla="*/ 8 h 8"/>
                  <a:gd name="T26" fmla="*/ 1 w 11"/>
                  <a:gd name="T27" fmla="*/ 8 h 8"/>
                  <a:gd name="T28" fmla="*/ 3 w 11"/>
                  <a:gd name="T29" fmla="*/ 8 h 8"/>
                  <a:gd name="T30" fmla="*/ 6 w 11"/>
                  <a:gd name="T31" fmla="*/ 8 h 8"/>
                  <a:gd name="T32" fmla="*/ 7 w 11"/>
                  <a:gd name="T33" fmla="*/ 7 h 8"/>
                  <a:gd name="T34" fmla="*/ 9 w 11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9" y="5"/>
                    </a:moveTo>
                    <a:lnTo>
                      <a:pt x="10" y="4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5" name="Freeform 1409"/>
              <p:cNvSpPr>
                <a:spLocks/>
              </p:cNvSpPr>
              <p:nvPr/>
            </p:nvSpPr>
            <p:spPr bwMode="auto">
              <a:xfrm>
                <a:off x="987" y="1638"/>
                <a:ext cx="16" cy="23"/>
              </a:xfrm>
              <a:custGeom>
                <a:avLst/>
                <a:gdLst>
                  <a:gd name="T0" fmla="*/ 0 w 16"/>
                  <a:gd name="T1" fmla="*/ 16 h 23"/>
                  <a:gd name="T2" fmla="*/ 16 w 16"/>
                  <a:gd name="T3" fmla="*/ 23 h 23"/>
                  <a:gd name="T4" fmla="*/ 16 w 16"/>
                  <a:gd name="T5" fmla="*/ 7 h 23"/>
                  <a:gd name="T6" fmla="*/ 0 w 16"/>
                  <a:gd name="T7" fmla="*/ 0 h 23"/>
                  <a:gd name="T8" fmla="*/ 0 w 16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3">
                    <a:moveTo>
                      <a:pt x="0" y="16"/>
                    </a:moveTo>
                    <a:lnTo>
                      <a:pt x="16" y="23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6" name="Freeform 1410"/>
              <p:cNvSpPr>
                <a:spLocks/>
              </p:cNvSpPr>
              <p:nvPr/>
            </p:nvSpPr>
            <p:spPr bwMode="auto">
              <a:xfrm>
                <a:off x="983" y="1645"/>
                <a:ext cx="19" cy="9"/>
              </a:xfrm>
              <a:custGeom>
                <a:avLst/>
                <a:gdLst>
                  <a:gd name="T0" fmla="*/ 6 w 19"/>
                  <a:gd name="T1" fmla="*/ 0 h 9"/>
                  <a:gd name="T2" fmla="*/ 0 w 19"/>
                  <a:gd name="T3" fmla="*/ 2 h 9"/>
                  <a:gd name="T4" fmla="*/ 3 w 19"/>
                  <a:gd name="T5" fmla="*/ 7 h 9"/>
                  <a:gd name="T6" fmla="*/ 12 w 19"/>
                  <a:gd name="T7" fmla="*/ 9 h 9"/>
                  <a:gd name="T8" fmla="*/ 19 w 19"/>
                  <a:gd name="T9" fmla="*/ 6 h 9"/>
                  <a:gd name="T10" fmla="*/ 6 w 1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9">
                    <a:moveTo>
                      <a:pt x="6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12" y="9"/>
                    </a:lnTo>
                    <a:lnTo>
                      <a:pt x="19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7" name="Freeform 1411"/>
              <p:cNvSpPr>
                <a:spLocks/>
              </p:cNvSpPr>
              <p:nvPr/>
            </p:nvSpPr>
            <p:spPr bwMode="auto">
              <a:xfrm>
                <a:off x="993" y="1650"/>
                <a:ext cx="11" cy="15"/>
              </a:xfrm>
              <a:custGeom>
                <a:avLst/>
                <a:gdLst>
                  <a:gd name="T0" fmla="*/ 11 w 11"/>
                  <a:gd name="T1" fmla="*/ 11 h 15"/>
                  <a:gd name="T2" fmla="*/ 0 w 11"/>
                  <a:gd name="T3" fmla="*/ 15 h 15"/>
                  <a:gd name="T4" fmla="*/ 0 w 11"/>
                  <a:gd name="T5" fmla="*/ 7 h 15"/>
                  <a:gd name="T6" fmla="*/ 3 w 11"/>
                  <a:gd name="T7" fmla="*/ 3 h 15"/>
                  <a:gd name="T8" fmla="*/ 11 w 11"/>
                  <a:gd name="T9" fmla="*/ 0 h 15"/>
                  <a:gd name="T10" fmla="*/ 11 w 11"/>
                  <a:gd name="T1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11" y="11"/>
                    </a:moveTo>
                    <a:lnTo>
                      <a:pt x="0" y="15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11" y="0"/>
                    </a:ln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8" name="Freeform 1412"/>
              <p:cNvSpPr>
                <a:spLocks/>
              </p:cNvSpPr>
              <p:nvPr/>
            </p:nvSpPr>
            <p:spPr bwMode="auto">
              <a:xfrm>
                <a:off x="977" y="1656"/>
                <a:ext cx="16" cy="13"/>
              </a:xfrm>
              <a:custGeom>
                <a:avLst/>
                <a:gdLst>
                  <a:gd name="T0" fmla="*/ 16 w 16"/>
                  <a:gd name="T1" fmla="*/ 9 h 13"/>
                  <a:gd name="T2" fmla="*/ 15 w 16"/>
                  <a:gd name="T3" fmla="*/ 6 h 13"/>
                  <a:gd name="T4" fmla="*/ 7 w 16"/>
                  <a:gd name="T5" fmla="*/ 8 h 13"/>
                  <a:gd name="T6" fmla="*/ 2 w 16"/>
                  <a:gd name="T7" fmla="*/ 13 h 13"/>
                  <a:gd name="T8" fmla="*/ 0 w 16"/>
                  <a:gd name="T9" fmla="*/ 13 h 13"/>
                  <a:gd name="T10" fmla="*/ 2 w 16"/>
                  <a:gd name="T11" fmla="*/ 5 h 13"/>
                  <a:gd name="T12" fmla="*/ 16 w 16"/>
                  <a:gd name="T13" fmla="*/ 0 h 13"/>
                  <a:gd name="T14" fmla="*/ 16 w 16"/>
                  <a:gd name="T1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16" y="9"/>
                    </a:moveTo>
                    <a:lnTo>
                      <a:pt x="15" y="6"/>
                    </a:lnTo>
                    <a:lnTo>
                      <a:pt x="7" y="8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2" y="5"/>
                    </a:lnTo>
                    <a:lnTo>
                      <a:pt x="16" y="0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09" name="Freeform 1413"/>
              <p:cNvSpPr>
                <a:spLocks/>
              </p:cNvSpPr>
              <p:nvPr/>
            </p:nvSpPr>
            <p:spPr bwMode="auto">
              <a:xfrm>
                <a:off x="970" y="1659"/>
                <a:ext cx="12" cy="10"/>
              </a:xfrm>
              <a:custGeom>
                <a:avLst/>
                <a:gdLst>
                  <a:gd name="T0" fmla="*/ 0 w 12"/>
                  <a:gd name="T1" fmla="*/ 7 h 10"/>
                  <a:gd name="T2" fmla="*/ 9 w 12"/>
                  <a:gd name="T3" fmla="*/ 10 h 10"/>
                  <a:gd name="T4" fmla="*/ 12 w 12"/>
                  <a:gd name="T5" fmla="*/ 3 h 10"/>
                  <a:gd name="T6" fmla="*/ 5 w 12"/>
                  <a:gd name="T7" fmla="*/ 2 h 10"/>
                  <a:gd name="T8" fmla="*/ 0 w 12"/>
                  <a:gd name="T9" fmla="*/ 0 h 10"/>
                  <a:gd name="T10" fmla="*/ 0 w 12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0" y="7"/>
                    </a:moveTo>
                    <a:lnTo>
                      <a:pt x="9" y="10"/>
                    </a:lnTo>
                    <a:lnTo>
                      <a:pt x="12" y="3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0" name="Freeform 1414"/>
              <p:cNvSpPr>
                <a:spLocks/>
              </p:cNvSpPr>
              <p:nvPr/>
            </p:nvSpPr>
            <p:spPr bwMode="auto">
              <a:xfrm>
                <a:off x="995" y="1650"/>
                <a:ext cx="11" cy="10"/>
              </a:xfrm>
              <a:custGeom>
                <a:avLst/>
                <a:gdLst>
                  <a:gd name="T0" fmla="*/ 11 w 11"/>
                  <a:gd name="T1" fmla="*/ 6 h 10"/>
                  <a:gd name="T2" fmla="*/ 0 w 11"/>
                  <a:gd name="T3" fmla="*/ 10 h 10"/>
                  <a:gd name="T4" fmla="*/ 3 w 11"/>
                  <a:gd name="T5" fmla="*/ 3 h 10"/>
                  <a:gd name="T6" fmla="*/ 11 w 11"/>
                  <a:gd name="T7" fmla="*/ 0 h 10"/>
                  <a:gd name="T8" fmla="*/ 11 w 11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6"/>
                    </a:moveTo>
                    <a:lnTo>
                      <a:pt x="0" y="10"/>
                    </a:lnTo>
                    <a:lnTo>
                      <a:pt x="3" y="3"/>
                    </a:lnTo>
                    <a:lnTo>
                      <a:pt x="11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6E87C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1" name="Freeform 1415"/>
              <p:cNvSpPr>
                <a:spLocks/>
              </p:cNvSpPr>
              <p:nvPr/>
            </p:nvSpPr>
            <p:spPr bwMode="auto">
              <a:xfrm>
                <a:off x="969" y="1653"/>
                <a:ext cx="24" cy="9"/>
              </a:xfrm>
              <a:custGeom>
                <a:avLst/>
                <a:gdLst>
                  <a:gd name="T0" fmla="*/ 0 w 24"/>
                  <a:gd name="T1" fmla="*/ 8 h 9"/>
                  <a:gd name="T2" fmla="*/ 8 w 24"/>
                  <a:gd name="T3" fmla="*/ 9 h 9"/>
                  <a:gd name="T4" fmla="*/ 24 w 24"/>
                  <a:gd name="T5" fmla="*/ 1 h 9"/>
                  <a:gd name="T6" fmla="*/ 11 w 24"/>
                  <a:gd name="T7" fmla="*/ 0 h 9"/>
                  <a:gd name="T8" fmla="*/ 0 w 24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8"/>
                    </a:moveTo>
                    <a:lnTo>
                      <a:pt x="8" y="9"/>
                    </a:lnTo>
                    <a:lnTo>
                      <a:pt x="24" y="1"/>
                    </a:lnTo>
                    <a:lnTo>
                      <a:pt x="11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2" name="Freeform 1416"/>
              <p:cNvSpPr>
                <a:spLocks/>
              </p:cNvSpPr>
              <p:nvPr/>
            </p:nvSpPr>
            <p:spPr bwMode="auto">
              <a:xfrm>
                <a:off x="981" y="1645"/>
                <a:ext cx="15" cy="12"/>
              </a:xfrm>
              <a:custGeom>
                <a:avLst/>
                <a:gdLst>
                  <a:gd name="T0" fmla="*/ 15 w 15"/>
                  <a:gd name="T1" fmla="*/ 6 h 12"/>
                  <a:gd name="T2" fmla="*/ 5 w 15"/>
                  <a:gd name="T3" fmla="*/ 0 h 12"/>
                  <a:gd name="T4" fmla="*/ 0 w 15"/>
                  <a:gd name="T5" fmla="*/ 6 h 12"/>
                  <a:gd name="T6" fmla="*/ 8 w 15"/>
                  <a:gd name="T7" fmla="*/ 12 h 12"/>
                  <a:gd name="T8" fmla="*/ 15 w 15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5" y="6"/>
                    </a:moveTo>
                    <a:lnTo>
                      <a:pt x="5" y="0"/>
                    </a:lnTo>
                    <a:lnTo>
                      <a:pt x="0" y="6"/>
                    </a:lnTo>
                    <a:lnTo>
                      <a:pt x="8" y="12"/>
                    </a:ln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EE1E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3" name="Freeform 1417"/>
              <p:cNvSpPr>
                <a:spLocks/>
              </p:cNvSpPr>
              <p:nvPr/>
            </p:nvSpPr>
            <p:spPr bwMode="auto">
              <a:xfrm>
                <a:off x="1000" y="1593"/>
                <a:ext cx="89" cy="40"/>
              </a:xfrm>
              <a:custGeom>
                <a:avLst/>
                <a:gdLst>
                  <a:gd name="T0" fmla="*/ 89 w 89"/>
                  <a:gd name="T1" fmla="*/ 8 h 40"/>
                  <a:gd name="T2" fmla="*/ 70 w 89"/>
                  <a:gd name="T3" fmla="*/ 0 h 40"/>
                  <a:gd name="T4" fmla="*/ 0 w 89"/>
                  <a:gd name="T5" fmla="*/ 32 h 40"/>
                  <a:gd name="T6" fmla="*/ 18 w 89"/>
                  <a:gd name="T7" fmla="*/ 40 h 40"/>
                  <a:gd name="T8" fmla="*/ 89 w 89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40">
                    <a:moveTo>
                      <a:pt x="89" y="8"/>
                    </a:moveTo>
                    <a:lnTo>
                      <a:pt x="70" y="0"/>
                    </a:lnTo>
                    <a:lnTo>
                      <a:pt x="0" y="32"/>
                    </a:lnTo>
                    <a:lnTo>
                      <a:pt x="18" y="4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4" name="Freeform 1418"/>
              <p:cNvSpPr>
                <a:spLocks/>
              </p:cNvSpPr>
              <p:nvPr/>
            </p:nvSpPr>
            <p:spPr bwMode="auto">
              <a:xfrm>
                <a:off x="1018" y="1603"/>
                <a:ext cx="71" cy="48"/>
              </a:xfrm>
              <a:custGeom>
                <a:avLst/>
                <a:gdLst>
                  <a:gd name="T0" fmla="*/ 71 w 71"/>
                  <a:gd name="T1" fmla="*/ 0 h 48"/>
                  <a:gd name="T2" fmla="*/ 0 w 71"/>
                  <a:gd name="T3" fmla="*/ 32 h 48"/>
                  <a:gd name="T4" fmla="*/ 0 w 71"/>
                  <a:gd name="T5" fmla="*/ 48 h 48"/>
                  <a:gd name="T6" fmla="*/ 71 w 71"/>
                  <a:gd name="T7" fmla="*/ 17 h 48"/>
                  <a:gd name="T8" fmla="*/ 71 w 7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8">
                    <a:moveTo>
                      <a:pt x="71" y="0"/>
                    </a:moveTo>
                    <a:lnTo>
                      <a:pt x="0" y="32"/>
                    </a:lnTo>
                    <a:lnTo>
                      <a:pt x="0" y="48"/>
                    </a:lnTo>
                    <a:lnTo>
                      <a:pt x="71" y="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5" name="Freeform 1419"/>
              <p:cNvSpPr>
                <a:spLocks/>
              </p:cNvSpPr>
              <p:nvPr/>
            </p:nvSpPr>
            <p:spPr bwMode="auto">
              <a:xfrm>
                <a:off x="1000" y="1625"/>
                <a:ext cx="18" cy="25"/>
              </a:xfrm>
              <a:custGeom>
                <a:avLst/>
                <a:gdLst>
                  <a:gd name="T0" fmla="*/ 18 w 18"/>
                  <a:gd name="T1" fmla="*/ 8 h 25"/>
                  <a:gd name="T2" fmla="*/ 0 w 18"/>
                  <a:gd name="T3" fmla="*/ 0 h 25"/>
                  <a:gd name="T4" fmla="*/ 0 w 18"/>
                  <a:gd name="T5" fmla="*/ 18 h 25"/>
                  <a:gd name="T6" fmla="*/ 18 w 18"/>
                  <a:gd name="T7" fmla="*/ 25 h 25"/>
                  <a:gd name="T8" fmla="*/ 18 w 18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8" y="8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8" y="25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6" name="Freeform 1420"/>
              <p:cNvSpPr>
                <a:spLocks/>
              </p:cNvSpPr>
              <p:nvPr/>
            </p:nvSpPr>
            <p:spPr bwMode="auto">
              <a:xfrm>
                <a:off x="987" y="1635"/>
                <a:ext cx="25" cy="10"/>
              </a:xfrm>
              <a:custGeom>
                <a:avLst/>
                <a:gdLst>
                  <a:gd name="T0" fmla="*/ 8 w 25"/>
                  <a:gd name="T1" fmla="*/ 0 h 10"/>
                  <a:gd name="T2" fmla="*/ 0 w 25"/>
                  <a:gd name="T3" fmla="*/ 4 h 10"/>
                  <a:gd name="T4" fmla="*/ 15 w 25"/>
                  <a:gd name="T5" fmla="*/ 10 h 10"/>
                  <a:gd name="T6" fmla="*/ 25 w 25"/>
                  <a:gd name="T7" fmla="*/ 8 h 10"/>
                  <a:gd name="T8" fmla="*/ 8 w 2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8" y="0"/>
                    </a:moveTo>
                    <a:lnTo>
                      <a:pt x="0" y="4"/>
                    </a:lnTo>
                    <a:lnTo>
                      <a:pt x="15" y="10"/>
                    </a:lnTo>
                    <a:lnTo>
                      <a:pt x="25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C677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7" name="Freeform 1421"/>
              <p:cNvSpPr>
                <a:spLocks/>
              </p:cNvSpPr>
              <p:nvPr/>
            </p:nvSpPr>
            <p:spPr bwMode="auto">
              <a:xfrm>
                <a:off x="1003" y="1643"/>
                <a:ext cx="12" cy="18"/>
              </a:xfrm>
              <a:custGeom>
                <a:avLst/>
                <a:gdLst>
                  <a:gd name="T0" fmla="*/ 12 w 12"/>
                  <a:gd name="T1" fmla="*/ 14 h 18"/>
                  <a:gd name="T2" fmla="*/ 0 w 12"/>
                  <a:gd name="T3" fmla="*/ 18 h 18"/>
                  <a:gd name="T4" fmla="*/ 0 w 12"/>
                  <a:gd name="T5" fmla="*/ 3 h 18"/>
                  <a:gd name="T6" fmla="*/ 12 w 12"/>
                  <a:gd name="T7" fmla="*/ 0 h 18"/>
                  <a:gd name="T8" fmla="*/ 12 w 12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8">
                    <a:moveTo>
                      <a:pt x="12" y="14"/>
                    </a:moveTo>
                    <a:lnTo>
                      <a:pt x="0" y="18"/>
                    </a:lnTo>
                    <a:lnTo>
                      <a:pt x="0" y="3"/>
                    </a:lnTo>
                    <a:lnTo>
                      <a:pt x="12" y="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8" name="Freeform 1422"/>
              <p:cNvSpPr>
                <a:spLocks/>
              </p:cNvSpPr>
              <p:nvPr/>
            </p:nvSpPr>
            <p:spPr bwMode="auto">
              <a:xfrm>
                <a:off x="1059" y="1619"/>
                <a:ext cx="90" cy="41"/>
              </a:xfrm>
              <a:custGeom>
                <a:avLst/>
                <a:gdLst>
                  <a:gd name="T0" fmla="*/ 90 w 90"/>
                  <a:gd name="T1" fmla="*/ 9 h 41"/>
                  <a:gd name="T2" fmla="*/ 72 w 90"/>
                  <a:gd name="T3" fmla="*/ 0 h 41"/>
                  <a:gd name="T4" fmla="*/ 0 w 90"/>
                  <a:gd name="T5" fmla="*/ 34 h 41"/>
                  <a:gd name="T6" fmla="*/ 18 w 90"/>
                  <a:gd name="T7" fmla="*/ 41 h 41"/>
                  <a:gd name="T8" fmla="*/ 90 w 9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1">
                    <a:moveTo>
                      <a:pt x="90" y="9"/>
                    </a:moveTo>
                    <a:lnTo>
                      <a:pt x="72" y="0"/>
                    </a:lnTo>
                    <a:lnTo>
                      <a:pt x="0" y="34"/>
                    </a:lnTo>
                    <a:lnTo>
                      <a:pt x="18" y="41"/>
                    </a:lnTo>
                    <a:lnTo>
                      <a:pt x="90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19" name="Freeform 1423"/>
              <p:cNvSpPr>
                <a:spLocks/>
              </p:cNvSpPr>
              <p:nvPr/>
            </p:nvSpPr>
            <p:spPr bwMode="auto">
              <a:xfrm>
                <a:off x="1059" y="1653"/>
                <a:ext cx="18" cy="24"/>
              </a:xfrm>
              <a:custGeom>
                <a:avLst/>
                <a:gdLst>
                  <a:gd name="T0" fmla="*/ 18 w 18"/>
                  <a:gd name="T1" fmla="*/ 8 h 24"/>
                  <a:gd name="T2" fmla="*/ 0 w 18"/>
                  <a:gd name="T3" fmla="*/ 0 h 24"/>
                  <a:gd name="T4" fmla="*/ 0 w 18"/>
                  <a:gd name="T5" fmla="*/ 17 h 24"/>
                  <a:gd name="T6" fmla="*/ 18 w 18"/>
                  <a:gd name="T7" fmla="*/ 24 h 24"/>
                  <a:gd name="T8" fmla="*/ 18 w 1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4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20" name="Freeform 1424"/>
              <p:cNvSpPr>
                <a:spLocks/>
              </p:cNvSpPr>
              <p:nvPr/>
            </p:nvSpPr>
            <p:spPr bwMode="auto">
              <a:xfrm>
                <a:off x="1077" y="1629"/>
                <a:ext cx="72" cy="48"/>
              </a:xfrm>
              <a:custGeom>
                <a:avLst/>
                <a:gdLst>
                  <a:gd name="T0" fmla="*/ 72 w 72"/>
                  <a:gd name="T1" fmla="*/ 0 h 48"/>
                  <a:gd name="T2" fmla="*/ 0 w 72"/>
                  <a:gd name="T3" fmla="*/ 32 h 48"/>
                  <a:gd name="T4" fmla="*/ 0 w 72"/>
                  <a:gd name="T5" fmla="*/ 48 h 48"/>
                  <a:gd name="T6" fmla="*/ 72 w 72"/>
                  <a:gd name="T7" fmla="*/ 16 h 48"/>
                  <a:gd name="T8" fmla="*/ 72 w 7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8">
                    <a:moveTo>
                      <a:pt x="72" y="0"/>
                    </a:moveTo>
                    <a:lnTo>
                      <a:pt x="0" y="32"/>
                    </a:lnTo>
                    <a:lnTo>
                      <a:pt x="0" y="48"/>
                    </a:lnTo>
                    <a:lnTo>
                      <a:pt x="72" y="1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4" name="Group 1281"/>
            <p:cNvGrpSpPr>
              <a:grpSpLocks/>
            </p:cNvGrpSpPr>
            <p:nvPr/>
          </p:nvGrpSpPr>
          <p:grpSpPr bwMode="auto">
            <a:xfrm>
              <a:off x="4212218" y="3141358"/>
              <a:ext cx="1176760" cy="727080"/>
              <a:chOff x="946" y="1428"/>
              <a:chExt cx="403" cy="249"/>
            </a:xfrm>
          </p:grpSpPr>
          <p:sp>
            <p:nvSpPr>
              <p:cNvPr id="35" name="Line 1282"/>
              <p:cNvSpPr>
                <a:spLocks noChangeShapeType="1"/>
              </p:cNvSpPr>
              <p:nvPr/>
            </p:nvSpPr>
            <p:spPr bwMode="auto">
              <a:xfrm flipV="1">
                <a:off x="1332" y="1559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6" name="Freeform 1283"/>
              <p:cNvSpPr>
                <a:spLocks/>
              </p:cNvSpPr>
              <p:nvPr/>
            </p:nvSpPr>
            <p:spPr bwMode="auto">
              <a:xfrm>
                <a:off x="1227" y="1547"/>
                <a:ext cx="18" cy="25"/>
              </a:xfrm>
              <a:custGeom>
                <a:avLst/>
                <a:gdLst>
                  <a:gd name="T0" fmla="*/ 18 w 18"/>
                  <a:gd name="T1" fmla="*/ 8 h 25"/>
                  <a:gd name="T2" fmla="*/ 0 w 18"/>
                  <a:gd name="T3" fmla="*/ 0 h 25"/>
                  <a:gd name="T4" fmla="*/ 0 w 18"/>
                  <a:gd name="T5" fmla="*/ 18 h 25"/>
                  <a:gd name="T6" fmla="*/ 18 w 18"/>
                  <a:gd name="T7" fmla="*/ 25 h 25"/>
                  <a:gd name="T8" fmla="*/ 18 w 18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8" y="8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8" y="25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7" name="Freeform 1284"/>
              <p:cNvSpPr>
                <a:spLocks/>
              </p:cNvSpPr>
              <p:nvPr/>
            </p:nvSpPr>
            <p:spPr bwMode="auto">
              <a:xfrm>
                <a:off x="1245" y="1522"/>
                <a:ext cx="70" cy="49"/>
              </a:xfrm>
              <a:custGeom>
                <a:avLst/>
                <a:gdLst>
                  <a:gd name="T0" fmla="*/ 70 w 70"/>
                  <a:gd name="T1" fmla="*/ 0 h 49"/>
                  <a:gd name="T2" fmla="*/ 0 w 70"/>
                  <a:gd name="T3" fmla="*/ 32 h 49"/>
                  <a:gd name="T4" fmla="*/ 0 w 70"/>
                  <a:gd name="T5" fmla="*/ 49 h 49"/>
                  <a:gd name="T6" fmla="*/ 70 w 70"/>
                  <a:gd name="T7" fmla="*/ 17 h 49"/>
                  <a:gd name="T8" fmla="*/ 70 w 7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9">
                    <a:moveTo>
                      <a:pt x="70" y="0"/>
                    </a:moveTo>
                    <a:lnTo>
                      <a:pt x="0" y="32"/>
                    </a:lnTo>
                    <a:lnTo>
                      <a:pt x="0" y="49"/>
                    </a:lnTo>
                    <a:lnTo>
                      <a:pt x="70" y="17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8" name="Line 1285"/>
              <p:cNvSpPr>
                <a:spLocks noChangeShapeType="1"/>
              </p:cNvSpPr>
              <p:nvPr/>
            </p:nvSpPr>
            <p:spPr bwMode="auto">
              <a:xfrm flipV="1">
                <a:off x="1300" y="1544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39" name="Freeform 1286"/>
              <p:cNvSpPr>
                <a:spLocks/>
              </p:cNvSpPr>
              <p:nvPr/>
            </p:nvSpPr>
            <p:spPr bwMode="auto">
              <a:xfrm>
                <a:off x="1300" y="1547"/>
                <a:ext cx="12" cy="9"/>
              </a:xfrm>
              <a:custGeom>
                <a:avLst/>
                <a:gdLst>
                  <a:gd name="T0" fmla="*/ 2 w 12"/>
                  <a:gd name="T1" fmla="*/ 9 h 9"/>
                  <a:gd name="T2" fmla="*/ 0 w 12"/>
                  <a:gd name="T3" fmla="*/ 8 h 9"/>
                  <a:gd name="T4" fmla="*/ 0 w 12"/>
                  <a:gd name="T5" fmla="*/ 7 h 9"/>
                  <a:gd name="T6" fmla="*/ 0 w 12"/>
                  <a:gd name="T7" fmla="*/ 3 h 9"/>
                  <a:gd name="T8" fmla="*/ 0 w 12"/>
                  <a:gd name="T9" fmla="*/ 2 h 9"/>
                  <a:gd name="T10" fmla="*/ 2 w 12"/>
                  <a:gd name="T11" fmla="*/ 2 h 9"/>
                  <a:gd name="T12" fmla="*/ 5 w 12"/>
                  <a:gd name="T13" fmla="*/ 0 h 9"/>
                  <a:gd name="T14" fmla="*/ 7 w 12"/>
                  <a:gd name="T15" fmla="*/ 0 h 9"/>
                  <a:gd name="T16" fmla="*/ 9 w 12"/>
                  <a:gd name="T17" fmla="*/ 2 h 9"/>
                  <a:gd name="T18" fmla="*/ 12 w 12"/>
                  <a:gd name="T19" fmla="*/ 3 h 9"/>
                  <a:gd name="T20" fmla="*/ 9 w 12"/>
                  <a:gd name="T21" fmla="*/ 8 h 9"/>
                  <a:gd name="T22" fmla="*/ 7 w 12"/>
                  <a:gd name="T23" fmla="*/ 9 h 9"/>
                  <a:gd name="T24" fmla="*/ 5 w 12"/>
                  <a:gd name="T25" fmla="*/ 9 h 9"/>
                  <a:gd name="T26" fmla="*/ 2 w 1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2" y="9"/>
                    </a:moveTo>
                    <a:lnTo>
                      <a:pt x="0" y="8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2" y="3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0" name="Freeform 1287"/>
              <p:cNvSpPr>
                <a:spLocks/>
              </p:cNvSpPr>
              <p:nvPr/>
            </p:nvSpPr>
            <p:spPr bwMode="auto">
              <a:xfrm>
                <a:off x="1300" y="1547"/>
                <a:ext cx="12" cy="9"/>
              </a:xfrm>
              <a:custGeom>
                <a:avLst/>
                <a:gdLst>
                  <a:gd name="T0" fmla="*/ 9 w 12"/>
                  <a:gd name="T1" fmla="*/ 8 h 9"/>
                  <a:gd name="T2" fmla="*/ 12 w 12"/>
                  <a:gd name="T3" fmla="*/ 2 h 9"/>
                  <a:gd name="T4" fmla="*/ 9 w 12"/>
                  <a:gd name="T5" fmla="*/ 0 h 9"/>
                  <a:gd name="T6" fmla="*/ 7 w 12"/>
                  <a:gd name="T7" fmla="*/ 2 h 9"/>
                  <a:gd name="T8" fmla="*/ 2 w 12"/>
                  <a:gd name="T9" fmla="*/ 4 h 9"/>
                  <a:gd name="T10" fmla="*/ 0 w 12"/>
                  <a:gd name="T11" fmla="*/ 8 h 9"/>
                  <a:gd name="T12" fmla="*/ 2 w 12"/>
                  <a:gd name="T13" fmla="*/ 9 h 9"/>
                  <a:gd name="T14" fmla="*/ 5 w 12"/>
                  <a:gd name="T15" fmla="*/ 9 h 9"/>
                  <a:gd name="T16" fmla="*/ 7 w 12"/>
                  <a:gd name="T17" fmla="*/ 9 h 9"/>
                  <a:gd name="T18" fmla="*/ 9 w 12"/>
                  <a:gd name="T1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9" y="8"/>
                    </a:move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1" name="Freeform 1288"/>
              <p:cNvSpPr>
                <a:spLocks/>
              </p:cNvSpPr>
              <p:nvPr/>
            </p:nvSpPr>
            <p:spPr bwMode="auto">
              <a:xfrm>
                <a:off x="1259" y="1528"/>
                <a:ext cx="88" cy="40"/>
              </a:xfrm>
              <a:custGeom>
                <a:avLst/>
                <a:gdLst>
                  <a:gd name="T0" fmla="*/ 88 w 88"/>
                  <a:gd name="T1" fmla="*/ 8 h 40"/>
                  <a:gd name="T2" fmla="*/ 70 w 88"/>
                  <a:gd name="T3" fmla="*/ 0 h 40"/>
                  <a:gd name="T4" fmla="*/ 0 w 88"/>
                  <a:gd name="T5" fmla="*/ 32 h 40"/>
                  <a:gd name="T6" fmla="*/ 18 w 88"/>
                  <a:gd name="T7" fmla="*/ 40 h 40"/>
                  <a:gd name="T8" fmla="*/ 88 w 88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0">
                    <a:moveTo>
                      <a:pt x="88" y="8"/>
                    </a:moveTo>
                    <a:lnTo>
                      <a:pt x="70" y="0"/>
                    </a:lnTo>
                    <a:lnTo>
                      <a:pt x="0" y="32"/>
                    </a:lnTo>
                    <a:lnTo>
                      <a:pt x="18" y="40"/>
                    </a:lnTo>
                    <a:lnTo>
                      <a:pt x="88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2" name="Freeform 1289"/>
              <p:cNvSpPr>
                <a:spLocks/>
              </p:cNvSpPr>
              <p:nvPr/>
            </p:nvSpPr>
            <p:spPr bwMode="auto">
              <a:xfrm>
                <a:off x="1277" y="1536"/>
                <a:ext cx="70" cy="50"/>
              </a:xfrm>
              <a:custGeom>
                <a:avLst/>
                <a:gdLst>
                  <a:gd name="T0" fmla="*/ 70 w 70"/>
                  <a:gd name="T1" fmla="*/ 0 h 50"/>
                  <a:gd name="T2" fmla="*/ 0 w 70"/>
                  <a:gd name="T3" fmla="*/ 34 h 50"/>
                  <a:gd name="T4" fmla="*/ 0 w 70"/>
                  <a:gd name="T5" fmla="*/ 50 h 50"/>
                  <a:gd name="T6" fmla="*/ 70 w 70"/>
                  <a:gd name="T7" fmla="*/ 18 h 50"/>
                  <a:gd name="T8" fmla="*/ 70 w 7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0">
                    <a:moveTo>
                      <a:pt x="70" y="0"/>
                    </a:moveTo>
                    <a:lnTo>
                      <a:pt x="0" y="34"/>
                    </a:lnTo>
                    <a:lnTo>
                      <a:pt x="0" y="50"/>
                    </a:lnTo>
                    <a:lnTo>
                      <a:pt x="70" y="18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3" name="Line 1290"/>
              <p:cNvSpPr>
                <a:spLocks noChangeShapeType="1"/>
              </p:cNvSpPr>
              <p:nvPr/>
            </p:nvSpPr>
            <p:spPr bwMode="auto">
              <a:xfrm flipV="1">
                <a:off x="1291" y="1487"/>
                <a:ext cx="1" cy="2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4" name="Freeform 1291"/>
              <p:cNvSpPr>
                <a:spLocks/>
              </p:cNvSpPr>
              <p:nvPr/>
            </p:nvSpPr>
            <p:spPr bwMode="auto">
              <a:xfrm>
                <a:off x="1287" y="1489"/>
                <a:ext cx="12" cy="10"/>
              </a:xfrm>
              <a:custGeom>
                <a:avLst/>
                <a:gdLst>
                  <a:gd name="T0" fmla="*/ 6 w 12"/>
                  <a:gd name="T1" fmla="*/ 9 h 10"/>
                  <a:gd name="T2" fmla="*/ 12 w 12"/>
                  <a:gd name="T3" fmla="*/ 8 h 10"/>
                  <a:gd name="T4" fmla="*/ 12 w 12"/>
                  <a:gd name="T5" fmla="*/ 7 h 10"/>
                  <a:gd name="T6" fmla="*/ 12 w 12"/>
                  <a:gd name="T7" fmla="*/ 3 h 10"/>
                  <a:gd name="T8" fmla="*/ 9 w 12"/>
                  <a:gd name="T9" fmla="*/ 2 h 10"/>
                  <a:gd name="T10" fmla="*/ 6 w 12"/>
                  <a:gd name="T11" fmla="*/ 0 h 10"/>
                  <a:gd name="T12" fmla="*/ 5 w 12"/>
                  <a:gd name="T13" fmla="*/ 0 h 10"/>
                  <a:gd name="T14" fmla="*/ 0 w 12"/>
                  <a:gd name="T15" fmla="*/ 2 h 10"/>
                  <a:gd name="T16" fmla="*/ 0 w 12"/>
                  <a:gd name="T17" fmla="*/ 3 h 10"/>
                  <a:gd name="T18" fmla="*/ 0 w 12"/>
                  <a:gd name="T19" fmla="*/ 7 h 10"/>
                  <a:gd name="T20" fmla="*/ 2 w 12"/>
                  <a:gd name="T21" fmla="*/ 8 h 10"/>
                  <a:gd name="T22" fmla="*/ 5 w 12"/>
                  <a:gd name="T23" fmla="*/ 9 h 10"/>
                  <a:gd name="T24" fmla="*/ 5 w 12"/>
                  <a:gd name="T25" fmla="*/ 10 h 10"/>
                  <a:gd name="T26" fmla="*/ 6 w 12"/>
                  <a:gd name="T2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6" y="9"/>
                    </a:moveTo>
                    <a:lnTo>
                      <a:pt x="12" y="8"/>
                    </a:lnTo>
                    <a:lnTo>
                      <a:pt x="12" y="7"/>
                    </a:lnTo>
                    <a:lnTo>
                      <a:pt x="12" y="3"/>
                    </a:lnTo>
                    <a:lnTo>
                      <a:pt x="9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5" name="Freeform 1292"/>
              <p:cNvSpPr>
                <a:spLocks/>
              </p:cNvSpPr>
              <p:nvPr/>
            </p:nvSpPr>
            <p:spPr bwMode="auto">
              <a:xfrm>
                <a:off x="1287" y="1491"/>
                <a:ext cx="12" cy="10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 h 10"/>
                  <a:gd name="T4" fmla="*/ 0 w 12"/>
                  <a:gd name="T5" fmla="*/ 0 h 10"/>
                  <a:gd name="T6" fmla="*/ 3 w 12"/>
                  <a:gd name="T7" fmla="*/ 0 h 10"/>
                  <a:gd name="T8" fmla="*/ 6 w 12"/>
                  <a:gd name="T9" fmla="*/ 0 h 10"/>
                  <a:gd name="T10" fmla="*/ 9 w 12"/>
                  <a:gd name="T11" fmla="*/ 2 h 10"/>
                  <a:gd name="T12" fmla="*/ 12 w 12"/>
                  <a:gd name="T13" fmla="*/ 6 h 10"/>
                  <a:gd name="T14" fmla="*/ 12 w 12"/>
                  <a:gd name="T15" fmla="*/ 8 h 10"/>
                  <a:gd name="T16" fmla="*/ 9 w 12"/>
                  <a:gd name="T17" fmla="*/ 8 h 10"/>
                  <a:gd name="T18" fmla="*/ 6 w 12"/>
                  <a:gd name="T19" fmla="*/ 10 h 10"/>
                  <a:gd name="T20" fmla="*/ 6 w 12"/>
                  <a:gd name="T21" fmla="*/ 8 h 10"/>
                  <a:gd name="T22" fmla="*/ 0 w 12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6" name="Freeform 1293"/>
              <p:cNvSpPr>
                <a:spLocks/>
              </p:cNvSpPr>
              <p:nvPr/>
            </p:nvSpPr>
            <p:spPr bwMode="auto">
              <a:xfrm>
                <a:off x="1296" y="1489"/>
                <a:ext cx="11" cy="10"/>
              </a:xfrm>
              <a:custGeom>
                <a:avLst/>
                <a:gdLst>
                  <a:gd name="T0" fmla="*/ 6 w 11"/>
                  <a:gd name="T1" fmla="*/ 10 h 10"/>
                  <a:gd name="T2" fmla="*/ 9 w 11"/>
                  <a:gd name="T3" fmla="*/ 9 h 10"/>
                  <a:gd name="T4" fmla="*/ 10 w 11"/>
                  <a:gd name="T5" fmla="*/ 9 h 10"/>
                  <a:gd name="T6" fmla="*/ 11 w 11"/>
                  <a:gd name="T7" fmla="*/ 9 h 10"/>
                  <a:gd name="T8" fmla="*/ 11 w 11"/>
                  <a:gd name="T9" fmla="*/ 7 h 10"/>
                  <a:gd name="T10" fmla="*/ 11 w 11"/>
                  <a:gd name="T11" fmla="*/ 7 h 10"/>
                  <a:gd name="T12" fmla="*/ 9 w 11"/>
                  <a:gd name="T13" fmla="*/ 2 h 10"/>
                  <a:gd name="T14" fmla="*/ 8 w 11"/>
                  <a:gd name="T15" fmla="*/ 2 h 10"/>
                  <a:gd name="T16" fmla="*/ 6 w 11"/>
                  <a:gd name="T17" fmla="*/ 0 h 10"/>
                  <a:gd name="T18" fmla="*/ 5 w 11"/>
                  <a:gd name="T19" fmla="*/ 0 h 10"/>
                  <a:gd name="T20" fmla="*/ 4 w 11"/>
                  <a:gd name="T21" fmla="*/ 0 h 10"/>
                  <a:gd name="T22" fmla="*/ 3 w 11"/>
                  <a:gd name="T23" fmla="*/ 0 h 10"/>
                  <a:gd name="T24" fmla="*/ 1 w 11"/>
                  <a:gd name="T25" fmla="*/ 2 h 10"/>
                  <a:gd name="T26" fmla="*/ 1 w 11"/>
                  <a:gd name="T27" fmla="*/ 2 h 10"/>
                  <a:gd name="T28" fmla="*/ 0 w 11"/>
                  <a:gd name="T29" fmla="*/ 2 h 10"/>
                  <a:gd name="T30" fmla="*/ 0 w 11"/>
                  <a:gd name="T31" fmla="*/ 3 h 10"/>
                  <a:gd name="T32" fmla="*/ 0 w 11"/>
                  <a:gd name="T33" fmla="*/ 7 h 10"/>
                  <a:gd name="T34" fmla="*/ 1 w 11"/>
                  <a:gd name="T35" fmla="*/ 8 h 10"/>
                  <a:gd name="T36" fmla="*/ 2 w 11"/>
                  <a:gd name="T37" fmla="*/ 9 h 10"/>
                  <a:gd name="T38" fmla="*/ 4 w 11"/>
                  <a:gd name="T39" fmla="*/ 10 h 10"/>
                  <a:gd name="T40" fmla="*/ 6 w 11"/>
                  <a:gd name="T4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7" name="Freeform 1294"/>
              <p:cNvSpPr>
                <a:spLocks/>
              </p:cNvSpPr>
              <p:nvPr/>
            </p:nvSpPr>
            <p:spPr bwMode="auto">
              <a:xfrm>
                <a:off x="1296" y="1491"/>
                <a:ext cx="11" cy="10"/>
              </a:xfrm>
              <a:custGeom>
                <a:avLst/>
                <a:gdLst>
                  <a:gd name="T0" fmla="*/ 1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1 w 11"/>
                  <a:gd name="T9" fmla="*/ 1 h 10"/>
                  <a:gd name="T10" fmla="*/ 3 w 11"/>
                  <a:gd name="T11" fmla="*/ 0 h 10"/>
                  <a:gd name="T12" fmla="*/ 6 w 11"/>
                  <a:gd name="T13" fmla="*/ 1 h 10"/>
                  <a:gd name="T14" fmla="*/ 7 w 11"/>
                  <a:gd name="T15" fmla="*/ 1 h 10"/>
                  <a:gd name="T16" fmla="*/ 8 w 11"/>
                  <a:gd name="T17" fmla="*/ 3 h 10"/>
                  <a:gd name="T18" fmla="*/ 11 w 11"/>
                  <a:gd name="T19" fmla="*/ 6 h 10"/>
                  <a:gd name="T20" fmla="*/ 11 w 11"/>
                  <a:gd name="T21" fmla="*/ 7 h 10"/>
                  <a:gd name="T22" fmla="*/ 11 w 11"/>
                  <a:gd name="T23" fmla="*/ 10 h 10"/>
                  <a:gd name="T24" fmla="*/ 10 w 11"/>
                  <a:gd name="T25" fmla="*/ 10 h 10"/>
                  <a:gd name="T26" fmla="*/ 8 w 11"/>
                  <a:gd name="T27" fmla="*/ 10 h 10"/>
                  <a:gd name="T28" fmla="*/ 7 w 11"/>
                  <a:gd name="T29" fmla="*/ 10 h 10"/>
                  <a:gd name="T30" fmla="*/ 6 w 11"/>
                  <a:gd name="T31" fmla="*/ 10 h 10"/>
                  <a:gd name="T32" fmla="*/ 3 w 11"/>
                  <a:gd name="T33" fmla="*/ 8 h 10"/>
                  <a:gd name="T34" fmla="*/ 1 w 11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8" name="Freeform 1295"/>
              <p:cNvSpPr>
                <a:spLocks/>
              </p:cNvSpPr>
              <p:nvPr/>
            </p:nvSpPr>
            <p:spPr bwMode="auto">
              <a:xfrm>
                <a:off x="1297" y="1492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0 w 12"/>
                  <a:gd name="T3" fmla="*/ 4 h 10"/>
                  <a:gd name="T4" fmla="*/ 0 w 12"/>
                  <a:gd name="T5" fmla="*/ 1 h 10"/>
                  <a:gd name="T6" fmla="*/ 2 w 12"/>
                  <a:gd name="T7" fmla="*/ 1 h 10"/>
                  <a:gd name="T8" fmla="*/ 5 w 12"/>
                  <a:gd name="T9" fmla="*/ 0 h 10"/>
                  <a:gd name="T10" fmla="*/ 5 w 12"/>
                  <a:gd name="T11" fmla="*/ 1 h 10"/>
                  <a:gd name="T12" fmla="*/ 12 w 12"/>
                  <a:gd name="T13" fmla="*/ 4 h 10"/>
                  <a:gd name="T14" fmla="*/ 12 w 12"/>
                  <a:gd name="T15" fmla="*/ 6 h 10"/>
                  <a:gd name="T16" fmla="*/ 12 w 12"/>
                  <a:gd name="T17" fmla="*/ 9 h 10"/>
                  <a:gd name="T18" fmla="*/ 12 w 12"/>
                  <a:gd name="T19" fmla="*/ 10 h 10"/>
                  <a:gd name="T20" fmla="*/ 9 w 12"/>
                  <a:gd name="T21" fmla="*/ 10 h 10"/>
                  <a:gd name="T22" fmla="*/ 6 w 12"/>
                  <a:gd name="T23" fmla="*/ 10 h 10"/>
                  <a:gd name="T24" fmla="*/ 2 w 12"/>
                  <a:gd name="T2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9" name="Freeform 1296"/>
              <p:cNvSpPr>
                <a:spLocks/>
              </p:cNvSpPr>
              <p:nvPr/>
            </p:nvSpPr>
            <p:spPr bwMode="auto">
              <a:xfrm>
                <a:off x="1302" y="1494"/>
                <a:ext cx="12" cy="9"/>
              </a:xfrm>
              <a:custGeom>
                <a:avLst/>
                <a:gdLst>
                  <a:gd name="T0" fmla="*/ 8 w 12"/>
                  <a:gd name="T1" fmla="*/ 10 h 10"/>
                  <a:gd name="T2" fmla="*/ 11 w 12"/>
                  <a:gd name="T3" fmla="*/ 9 h 10"/>
                  <a:gd name="T4" fmla="*/ 11 w 12"/>
                  <a:gd name="T5" fmla="*/ 9 h 10"/>
                  <a:gd name="T6" fmla="*/ 11 w 12"/>
                  <a:gd name="T7" fmla="*/ 8 h 10"/>
                  <a:gd name="T8" fmla="*/ 12 w 12"/>
                  <a:gd name="T9" fmla="*/ 6 h 10"/>
                  <a:gd name="T10" fmla="*/ 11 w 12"/>
                  <a:gd name="T11" fmla="*/ 4 h 10"/>
                  <a:gd name="T12" fmla="*/ 11 w 12"/>
                  <a:gd name="T13" fmla="*/ 1 h 10"/>
                  <a:gd name="T14" fmla="*/ 9 w 12"/>
                  <a:gd name="T15" fmla="*/ 1 h 10"/>
                  <a:gd name="T16" fmla="*/ 8 w 12"/>
                  <a:gd name="T17" fmla="*/ 0 h 10"/>
                  <a:gd name="T18" fmla="*/ 6 w 12"/>
                  <a:gd name="T19" fmla="*/ 0 h 10"/>
                  <a:gd name="T20" fmla="*/ 5 w 12"/>
                  <a:gd name="T21" fmla="*/ 0 h 10"/>
                  <a:gd name="T22" fmla="*/ 2 w 12"/>
                  <a:gd name="T23" fmla="*/ 1 h 10"/>
                  <a:gd name="T24" fmla="*/ 2 w 12"/>
                  <a:gd name="T25" fmla="*/ 1 h 10"/>
                  <a:gd name="T26" fmla="*/ 1 w 12"/>
                  <a:gd name="T27" fmla="*/ 1 h 10"/>
                  <a:gd name="T28" fmla="*/ 0 w 12"/>
                  <a:gd name="T29" fmla="*/ 3 h 10"/>
                  <a:gd name="T30" fmla="*/ 1 w 12"/>
                  <a:gd name="T31" fmla="*/ 6 h 10"/>
                  <a:gd name="T32" fmla="*/ 2 w 12"/>
                  <a:gd name="T33" fmla="*/ 6 h 10"/>
                  <a:gd name="T34" fmla="*/ 3 w 12"/>
                  <a:gd name="T35" fmla="*/ 9 h 10"/>
                  <a:gd name="T36" fmla="*/ 5 w 12"/>
                  <a:gd name="T37" fmla="*/ 10 h 10"/>
                  <a:gd name="T38" fmla="*/ 7 w 12"/>
                  <a:gd name="T39" fmla="*/ 10 h 10"/>
                  <a:gd name="T40" fmla="*/ 8 w 12"/>
                  <a:gd name="T41" fmla="*/ 10 h 10"/>
                  <a:gd name="T42" fmla="*/ 8 w 1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0">
                    <a:moveTo>
                      <a:pt x="8" y="10"/>
                    </a:moveTo>
                    <a:lnTo>
                      <a:pt x="11" y="9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0" name="Freeform 1297"/>
              <p:cNvSpPr>
                <a:spLocks/>
              </p:cNvSpPr>
              <p:nvPr/>
            </p:nvSpPr>
            <p:spPr bwMode="auto">
              <a:xfrm>
                <a:off x="1302" y="1494"/>
                <a:ext cx="12" cy="9"/>
              </a:xfrm>
              <a:custGeom>
                <a:avLst/>
                <a:gdLst>
                  <a:gd name="T0" fmla="*/ 2 w 12"/>
                  <a:gd name="T1" fmla="*/ 5 h 9"/>
                  <a:gd name="T2" fmla="*/ 1 w 12"/>
                  <a:gd name="T3" fmla="*/ 4 h 9"/>
                  <a:gd name="T4" fmla="*/ 0 w 12"/>
                  <a:gd name="T5" fmla="*/ 3 h 9"/>
                  <a:gd name="T6" fmla="*/ 1 w 12"/>
                  <a:gd name="T7" fmla="*/ 2 h 9"/>
                  <a:gd name="T8" fmla="*/ 2 w 12"/>
                  <a:gd name="T9" fmla="*/ 2 h 9"/>
                  <a:gd name="T10" fmla="*/ 2 w 12"/>
                  <a:gd name="T11" fmla="*/ 0 h 9"/>
                  <a:gd name="T12" fmla="*/ 4 w 12"/>
                  <a:gd name="T13" fmla="*/ 0 h 9"/>
                  <a:gd name="T14" fmla="*/ 6 w 12"/>
                  <a:gd name="T15" fmla="*/ 2 h 9"/>
                  <a:gd name="T16" fmla="*/ 8 w 12"/>
                  <a:gd name="T17" fmla="*/ 2 h 9"/>
                  <a:gd name="T18" fmla="*/ 11 w 12"/>
                  <a:gd name="T19" fmla="*/ 4 h 9"/>
                  <a:gd name="T20" fmla="*/ 11 w 12"/>
                  <a:gd name="T21" fmla="*/ 5 h 9"/>
                  <a:gd name="T22" fmla="*/ 12 w 12"/>
                  <a:gd name="T23" fmla="*/ 7 h 9"/>
                  <a:gd name="T24" fmla="*/ 11 w 12"/>
                  <a:gd name="T25" fmla="*/ 9 h 9"/>
                  <a:gd name="T26" fmla="*/ 11 w 12"/>
                  <a:gd name="T27" fmla="*/ 9 h 9"/>
                  <a:gd name="T28" fmla="*/ 8 w 12"/>
                  <a:gd name="T29" fmla="*/ 9 h 9"/>
                  <a:gd name="T30" fmla="*/ 6 w 12"/>
                  <a:gd name="T31" fmla="*/ 9 h 9"/>
                  <a:gd name="T32" fmla="*/ 4 w 12"/>
                  <a:gd name="T33" fmla="*/ 8 h 9"/>
                  <a:gd name="T34" fmla="*/ 2 w 12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9">
                    <a:moveTo>
                      <a:pt x="2" y="5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1" name="Freeform 1298"/>
              <p:cNvSpPr>
                <a:spLocks/>
              </p:cNvSpPr>
              <p:nvPr/>
            </p:nvSpPr>
            <p:spPr bwMode="auto">
              <a:xfrm>
                <a:off x="1304" y="1494"/>
                <a:ext cx="12" cy="10"/>
              </a:xfrm>
              <a:custGeom>
                <a:avLst/>
                <a:gdLst>
                  <a:gd name="T0" fmla="*/ 2 w 12"/>
                  <a:gd name="T1" fmla="*/ 8 h 10"/>
                  <a:gd name="T2" fmla="*/ 0 w 12"/>
                  <a:gd name="T3" fmla="*/ 4 h 10"/>
                  <a:gd name="T4" fmla="*/ 0 w 12"/>
                  <a:gd name="T5" fmla="*/ 3 h 10"/>
                  <a:gd name="T6" fmla="*/ 0 w 12"/>
                  <a:gd name="T7" fmla="*/ 2 h 10"/>
                  <a:gd name="T8" fmla="*/ 2 w 12"/>
                  <a:gd name="T9" fmla="*/ 2 h 10"/>
                  <a:gd name="T10" fmla="*/ 5 w 12"/>
                  <a:gd name="T11" fmla="*/ 0 h 10"/>
                  <a:gd name="T12" fmla="*/ 7 w 12"/>
                  <a:gd name="T13" fmla="*/ 2 h 10"/>
                  <a:gd name="T14" fmla="*/ 9 w 12"/>
                  <a:gd name="T15" fmla="*/ 3 h 10"/>
                  <a:gd name="T16" fmla="*/ 12 w 12"/>
                  <a:gd name="T17" fmla="*/ 7 h 10"/>
                  <a:gd name="T18" fmla="*/ 12 w 12"/>
                  <a:gd name="T19" fmla="*/ 8 h 10"/>
                  <a:gd name="T20" fmla="*/ 12 w 12"/>
                  <a:gd name="T21" fmla="*/ 9 h 10"/>
                  <a:gd name="T22" fmla="*/ 9 w 12"/>
                  <a:gd name="T23" fmla="*/ 10 h 10"/>
                  <a:gd name="T24" fmla="*/ 7 w 12"/>
                  <a:gd name="T25" fmla="*/ 10 h 10"/>
                  <a:gd name="T26" fmla="*/ 2 w 12"/>
                  <a:gd name="T2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2" y="8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9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" name="Freeform 1299"/>
              <p:cNvSpPr>
                <a:spLocks/>
              </p:cNvSpPr>
              <p:nvPr/>
            </p:nvSpPr>
            <p:spPr bwMode="auto">
              <a:xfrm>
                <a:off x="1292" y="1492"/>
                <a:ext cx="11" cy="10"/>
              </a:xfrm>
              <a:custGeom>
                <a:avLst/>
                <a:gdLst>
                  <a:gd name="T0" fmla="*/ 7 w 11"/>
                  <a:gd name="T1" fmla="*/ 10 h 10"/>
                  <a:gd name="T2" fmla="*/ 10 w 11"/>
                  <a:gd name="T3" fmla="*/ 9 h 10"/>
                  <a:gd name="T4" fmla="*/ 11 w 11"/>
                  <a:gd name="T5" fmla="*/ 9 h 10"/>
                  <a:gd name="T6" fmla="*/ 11 w 11"/>
                  <a:gd name="T7" fmla="*/ 9 h 10"/>
                  <a:gd name="T8" fmla="*/ 11 w 11"/>
                  <a:gd name="T9" fmla="*/ 6 h 10"/>
                  <a:gd name="T10" fmla="*/ 11 w 11"/>
                  <a:gd name="T11" fmla="*/ 6 h 10"/>
                  <a:gd name="T12" fmla="*/ 10 w 11"/>
                  <a:gd name="T13" fmla="*/ 2 h 10"/>
                  <a:gd name="T14" fmla="*/ 8 w 11"/>
                  <a:gd name="T15" fmla="*/ 1 h 10"/>
                  <a:gd name="T16" fmla="*/ 7 w 11"/>
                  <a:gd name="T17" fmla="*/ 0 h 10"/>
                  <a:gd name="T18" fmla="*/ 6 w 11"/>
                  <a:gd name="T19" fmla="*/ 0 h 10"/>
                  <a:gd name="T20" fmla="*/ 5 w 11"/>
                  <a:gd name="T21" fmla="*/ 0 h 10"/>
                  <a:gd name="T22" fmla="*/ 4 w 11"/>
                  <a:gd name="T23" fmla="*/ 0 h 10"/>
                  <a:gd name="T24" fmla="*/ 1 w 11"/>
                  <a:gd name="T25" fmla="*/ 1 h 10"/>
                  <a:gd name="T26" fmla="*/ 1 w 11"/>
                  <a:gd name="T27" fmla="*/ 1 h 10"/>
                  <a:gd name="T28" fmla="*/ 0 w 11"/>
                  <a:gd name="T29" fmla="*/ 1 h 10"/>
                  <a:gd name="T30" fmla="*/ 0 w 11"/>
                  <a:gd name="T31" fmla="*/ 2 h 10"/>
                  <a:gd name="T32" fmla="*/ 0 w 11"/>
                  <a:gd name="T33" fmla="*/ 6 h 10"/>
                  <a:gd name="T34" fmla="*/ 1 w 11"/>
                  <a:gd name="T35" fmla="*/ 7 h 10"/>
                  <a:gd name="T36" fmla="*/ 3 w 11"/>
                  <a:gd name="T37" fmla="*/ 9 h 10"/>
                  <a:gd name="T38" fmla="*/ 5 w 11"/>
                  <a:gd name="T39" fmla="*/ 10 h 10"/>
                  <a:gd name="T40" fmla="*/ 6 w 11"/>
                  <a:gd name="T41" fmla="*/ 10 h 10"/>
                  <a:gd name="T42" fmla="*/ 7 w 11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10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3" name="Freeform 1300"/>
              <p:cNvSpPr>
                <a:spLocks/>
              </p:cNvSpPr>
              <p:nvPr/>
            </p:nvSpPr>
            <p:spPr bwMode="auto">
              <a:xfrm>
                <a:off x="1292" y="1492"/>
                <a:ext cx="11" cy="10"/>
              </a:xfrm>
              <a:custGeom>
                <a:avLst/>
                <a:gdLst>
                  <a:gd name="T0" fmla="*/ 2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1 w 11"/>
                  <a:gd name="T9" fmla="*/ 1 h 10"/>
                  <a:gd name="T10" fmla="*/ 2 w 11"/>
                  <a:gd name="T11" fmla="*/ 1 h 10"/>
                  <a:gd name="T12" fmla="*/ 4 w 11"/>
                  <a:gd name="T13" fmla="*/ 0 h 10"/>
                  <a:gd name="T14" fmla="*/ 6 w 11"/>
                  <a:gd name="T15" fmla="*/ 1 h 10"/>
                  <a:gd name="T16" fmla="*/ 7 w 11"/>
                  <a:gd name="T17" fmla="*/ 1 h 10"/>
                  <a:gd name="T18" fmla="*/ 10 w 11"/>
                  <a:gd name="T19" fmla="*/ 4 h 10"/>
                  <a:gd name="T20" fmla="*/ 11 w 11"/>
                  <a:gd name="T21" fmla="*/ 6 h 10"/>
                  <a:gd name="T22" fmla="*/ 11 w 11"/>
                  <a:gd name="T23" fmla="*/ 7 h 10"/>
                  <a:gd name="T24" fmla="*/ 11 w 11"/>
                  <a:gd name="T25" fmla="*/ 10 h 10"/>
                  <a:gd name="T26" fmla="*/ 10 w 11"/>
                  <a:gd name="T27" fmla="*/ 10 h 10"/>
                  <a:gd name="T28" fmla="*/ 7 w 11"/>
                  <a:gd name="T29" fmla="*/ 10 h 10"/>
                  <a:gd name="T30" fmla="*/ 6 w 11"/>
                  <a:gd name="T31" fmla="*/ 10 h 10"/>
                  <a:gd name="T32" fmla="*/ 4 w 11"/>
                  <a:gd name="T33" fmla="*/ 9 h 10"/>
                  <a:gd name="T34" fmla="*/ 2 w 11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2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1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9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4" name="Freeform 1301"/>
              <p:cNvSpPr>
                <a:spLocks/>
              </p:cNvSpPr>
              <p:nvPr/>
            </p:nvSpPr>
            <p:spPr bwMode="auto">
              <a:xfrm>
                <a:off x="1300" y="1494"/>
                <a:ext cx="11" cy="10"/>
              </a:xfrm>
              <a:custGeom>
                <a:avLst/>
                <a:gdLst>
                  <a:gd name="T0" fmla="*/ 7 w 11"/>
                  <a:gd name="T1" fmla="*/ 10 h 10"/>
                  <a:gd name="T2" fmla="*/ 9 w 11"/>
                  <a:gd name="T3" fmla="*/ 9 h 10"/>
                  <a:gd name="T4" fmla="*/ 10 w 11"/>
                  <a:gd name="T5" fmla="*/ 9 h 10"/>
                  <a:gd name="T6" fmla="*/ 11 w 11"/>
                  <a:gd name="T7" fmla="*/ 7 h 10"/>
                  <a:gd name="T8" fmla="*/ 10 w 11"/>
                  <a:gd name="T9" fmla="*/ 4 h 10"/>
                  <a:gd name="T10" fmla="*/ 9 w 11"/>
                  <a:gd name="T11" fmla="*/ 2 h 10"/>
                  <a:gd name="T12" fmla="*/ 8 w 11"/>
                  <a:gd name="T13" fmla="*/ 2 h 10"/>
                  <a:gd name="T14" fmla="*/ 6 w 11"/>
                  <a:gd name="T15" fmla="*/ 0 h 10"/>
                  <a:gd name="T16" fmla="*/ 4 w 11"/>
                  <a:gd name="T17" fmla="*/ 0 h 10"/>
                  <a:gd name="T18" fmla="*/ 4 w 11"/>
                  <a:gd name="T19" fmla="*/ 0 h 10"/>
                  <a:gd name="T20" fmla="*/ 1 w 11"/>
                  <a:gd name="T21" fmla="*/ 2 h 10"/>
                  <a:gd name="T22" fmla="*/ 1 w 11"/>
                  <a:gd name="T23" fmla="*/ 2 h 10"/>
                  <a:gd name="T24" fmla="*/ 0 w 11"/>
                  <a:gd name="T25" fmla="*/ 3 h 10"/>
                  <a:gd name="T26" fmla="*/ 1 w 11"/>
                  <a:gd name="T27" fmla="*/ 7 h 10"/>
                  <a:gd name="T28" fmla="*/ 1 w 11"/>
                  <a:gd name="T29" fmla="*/ 8 h 10"/>
                  <a:gd name="T30" fmla="*/ 3 w 11"/>
                  <a:gd name="T31" fmla="*/ 9 h 10"/>
                  <a:gd name="T32" fmla="*/ 4 w 11"/>
                  <a:gd name="T33" fmla="*/ 10 h 10"/>
                  <a:gd name="T34" fmla="*/ 6 w 11"/>
                  <a:gd name="T35" fmla="*/ 10 h 10"/>
                  <a:gd name="T36" fmla="*/ 7 w 11"/>
                  <a:gd name="T3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9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Freeform 1302"/>
              <p:cNvSpPr>
                <a:spLocks/>
              </p:cNvSpPr>
              <p:nvPr/>
            </p:nvSpPr>
            <p:spPr bwMode="auto">
              <a:xfrm>
                <a:off x="1300" y="1494"/>
                <a:ext cx="11" cy="10"/>
              </a:xfrm>
              <a:custGeom>
                <a:avLst/>
                <a:gdLst>
                  <a:gd name="T0" fmla="*/ 1 w 11"/>
                  <a:gd name="T1" fmla="*/ 8 h 10"/>
                  <a:gd name="T2" fmla="*/ 1 w 11"/>
                  <a:gd name="T3" fmla="*/ 5 h 10"/>
                  <a:gd name="T4" fmla="*/ 0 w 11"/>
                  <a:gd name="T5" fmla="*/ 3 h 10"/>
                  <a:gd name="T6" fmla="*/ 1 w 11"/>
                  <a:gd name="T7" fmla="*/ 2 h 10"/>
                  <a:gd name="T8" fmla="*/ 1 w 11"/>
                  <a:gd name="T9" fmla="*/ 2 h 10"/>
                  <a:gd name="T10" fmla="*/ 4 w 11"/>
                  <a:gd name="T11" fmla="*/ 0 h 10"/>
                  <a:gd name="T12" fmla="*/ 5 w 11"/>
                  <a:gd name="T13" fmla="*/ 2 h 10"/>
                  <a:gd name="T14" fmla="*/ 7 w 11"/>
                  <a:gd name="T15" fmla="*/ 2 h 10"/>
                  <a:gd name="T16" fmla="*/ 9 w 11"/>
                  <a:gd name="T17" fmla="*/ 4 h 10"/>
                  <a:gd name="T18" fmla="*/ 10 w 11"/>
                  <a:gd name="T19" fmla="*/ 7 h 10"/>
                  <a:gd name="T20" fmla="*/ 11 w 11"/>
                  <a:gd name="T21" fmla="*/ 8 h 10"/>
                  <a:gd name="T22" fmla="*/ 10 w 11"/>
                  <a:gd name="T23" fmla="*/ 10 h 10"/>
                  <a:gd name="T24" fmla="*/ 9 w 11"/>
                  <a:gd name="T25" fmla="*/ 10 h 10"/>
                  <a:gd name="T26" fmla="*/ 9 w 11"/>
                  <a:gd name="T27" fmla="*/ 10 h 10"/>
                  <a:gd name="T28" fmla="*/ 7 w 11"/>
                  <a:gd name="T29" fmla="*/ 10 h 10"/>
                  <a:gd name="T30" fmla="*/ 5 w 11"/>
                  <a:gd name="T31" fmla="*/ 10 h 10"/>
                  <a:gd name="T32" fmla="*/ 4 w 11"/>
                  <a:gd name="T33" fmla="*/ 9 h 10"/>
                  <a:gd name="T34" fmla="*/ 1 w 11"/>
                  <a:gd name="T3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0">
                    <a:moveTo>
                      <a:pt x="1" y="8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9" y="4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6" name="Freeform 1303"/>
              <p:cNvSpPr>
                <a:spLocks/>
              </p:cNvSpPr>
              <p:nvPr/>
            </p:nvSpPr>
            <p:spPr bwMode="auto">
              <a:xfrm>
                <a:off x="1326" y="1507"/>
                <a:ext cx="12" cy="10"/>
              </a:xfrm>
              <a:custGeom>
                <a:avLst/>
                <a:gdLst>
                  <a:gd name="T0" fmla="*/ 1 w 12"/>
                  <a:gd name="T1" fmla="*/ 6 h 10"/>
                  <a:gd name="T2" fmla="*/ 1 w 12"/>
                  <a:gd name="T3" fmla="*/ 3 h 10"/>
                  <a:gd name="T4" fmla="*/ 0 w 12"/>
                  <a:gd name="T5" fmla="*/ 1 h 10"/>
                  <a:gd name="T6" fmla="*/ 1 w 12"/>
                  <a:gd name="T7" fmla="*/ 1 h 10"/>
                  <a:gd name="T8" fmla="*/ 1 w 12"/>
                  <a:gd name="T9" fmla="*/ 0 h 10"/>
                  <a:gd name="T10" fmla="*/ 3 w 12"/>
                  <a:gd name="T11" fmla="*/ 0 h 10"/>
                  <a:gd name="T12" fmla="*/ 6 w 12"/>
                  <a:gd name="T13" fmla="*/ 0 h 10"/>
                  <a:gd name="T14" fmla="*/ 8 w 12"/>
                  <a:gd name="T15" fmla="*/ 1 h 10"/>
                  <a:gd name="T16" fmla="*/ 9 w 12"/>
                  <a:gd name="T17" fmla="*/ 2 h 10"/>
                  <a:gd name="T18" fmla="*/ 12 w 12"/>
                  <a:gd name="T19" fmla="*/ 6 h 10"/>
                  <a:gd name="T20" fmla="*/ 12 w 12"/>
                  <a:gd name="T21" fmla="*/ 7 h 10"/>
                  <a:gd name="T22" fmla="*/ 12 w 12"/>
                  <a:gd name="T23" fmla="*/ 8 h 10"/>
                  <a:gd name="T24" fmla="*/ 11 w 12"/>
                  <a:gd name="T25" fmla="*/ 8 h 10"/>
                  <a:gd name="T26" fmla="*/ 9 w 12"/>
                  <a:gd name="T27" fmla="*/ 10 h 10"/>
                  <a:gd name="T28" fmla="*/ 8 w 12"/>
                  <a:gd name="T29" fmla="*/ 10 h 10"/>
                  <a:gd name="T30" fmla="*/ 6 w 12"/>
                  <a:gd name="T31" fmla="*/ 10 h 10"/>
                  <a:gd name="T32" fmla="*/ 3 w 12"/>
                  <a:gd name="T33" fmla="*/ 8 h 10"/>
                  <a:gd name="T34" fmla="*/ 1 w 12"/>
                  <a:gd name="T3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0">
                    <a:moveTo>
                      <a:pt x="1" y="6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1300" y="1468"/>
                <a:ext cx="19" cy="25"/>
              </a:xfrm>
              <a:custGeom>
                <a:avLst/>
                <a:gdLst>
                  <a:gd name="T0" fmla="*/ 0 w 19"/>
                  <a:gd name="T1" fmla="*/ 9 h 25"/>
                  <a:gd name="T2" fmla="*/ 19 w 19"/>
                  <a:gd name="T3" fmla="*/ 0 h 25"/>
                  <a:gd name="T4" fmla="*/ 19 w 19"/>
                  <a:gd name="T5" fmla="*/ 16 h 25"/>
                  <a:gd name="T6" fmla="*/ 0 w 19"/>
                  <a:gd name="T7" fmla="*/ 25 h 25"/>
                  <a:gd name="T8" fmla="*/ 0 w 19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0" y="9"/>
                    </a:moveTo>
                    <a:lnTo>
                      <a:pt x="19" y="0"/>
                    </a:lnTo>
                    <a:lnTo>
                      <a:pt x="19" y="16"/>
                    </a:lnTo>
                    <a:lnTo>
                      <a:pt x="0" y="25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8" name="Freeform 1305"/>
              <p:cNvSpPr>
                <a:spLocks/>
              </p:cNvSpPr>
              <p:nvPr/>
            </p:nvSpPr>
            <p:spPr bwMode="auto">
              <a:xfrm>
                <a:off x="1241" y="1463"/>
                <a:ext cx="12" cy="9"/>
              </a:xfrm>
              <a:custGeom>
                <a:avLst/>
                <a:gdLst>
                  <a:gd name="T0" fmla="*/ 7 w 12"/>
                  <a:gd name="T1" fmla="*/ 9 h 9"/>
                  <a:gd name="T2" fmla="*/ 10 w 12"/>
                  <a:gd name="T3" fmla="*/ 8 h 9"/>
                  <a:gd name="T4" fmla="*/ 11 w 12"/>
                  <a:gd name="T5" fmla="*/ 8 h 9"/>
                  <a:gd name="T6" fmla="*/ 12 w 12"/>
                  <a:gd name="T7" fmla="*/ 8 h 9"/>
                  <a:gd name="T8" fmla="*/ 12 w 12"/>
                  <a:gd name="T9" fmla="*/ 5 h 9"/>
                  <a:gd name="T10" fmla="*/ 12 w 12"/>
                  <a:gd name="T11" fmla="*/ 4 h 9"/>
                  <a:gd name="T12" fmla="*/ 10 w 12"/>
                  <a:gd name="T13" fmla="*/ 3 h 9"/>
                  <a:gd name="T14" fmla="*/ 9 w 12"/>
                  <a:gd name="T15" fmla="*/ 2 h 9"/>
                  <a:gd name="T16" fmla="*/ 7 w 12"/>
                  <a:gd name="T17" fmla="*/ 2 h 9"/>
                  <a:gd name="T18" fmla="*/ 5 w 12"/>
                  <a:gd name="T19" fmla="*/ 0 h 9"/>
                  <a:gd name="T20" fmla="*/ 5 w 12"/>
                  <a:gd name="T21" fmla="*/ 0 h 9"/>
                  <a:gd name="T22" fmla="*/ 5 w 12"/>
                  <a:gd name="T23" fmla="*/ 2 h 9"/>
                  <a:gd name="T24" fmla="*/ 2 w 12"/>
                  <a:gd name="T25" fmla="*/ 2 h 9"/>
                  <a:gd name="T26" fmla="*/ 1 w 12"/>
                  <a:gd name="T27" fmla="*/ 3 h 9"/>
                  <a:gd name="T28" fmla="*/ 0 w 12"/>
                  <a:gd name="T29" fmla="*/ 3 h 9"/>
                  <a:gd name="T30" fmla="*/ 0 w 12"/>
                  <a:gd name="T31" fmla="*/ 5 h 9"/>
                  <a:gd name="T32" fmla="*/ 2 w 12"/>
                  <a:gd name="T33" fmla="*/ 7 h 9"/>
                  <a:gd name="T34" fmla="*/ 2 w 12"/>
                  <a:gd name="T35" fmla="*/ 8 h 9"/>
                  <a:gd name="T36" fmla="*/ 5 w 12"/>
                  <a:gd name="T37" fmla="*/ 9 h 9"/>
                  <a:gd name="T38" fmla="*/ 6 w 12"/>
                  <a:gd name="T39" fmla="*/ 9 h 9"/>
                  <a:gd name="T40" fmla="*/ 7 w 12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lnTo>
                      <a:pt x="10" y="8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9" name="Freeform 1306"/>
              <p:cNvSpPr>
                <a:spLocks/>
              </p:cNvSpPr>
              <p:nvPr/>
            </p:nvSpPr>
            <p:spPr bwMode="auto">
              <a:xfrm>
                <a:off x="1241" y="1466"/>
                <a:ext cx="12" cy="9"/>
              </a:xfrm>
              <a:custGeom>
                <a:avLst/>
                <a:gdLst>
                  <a:gd name="T0" fmla="*/ 2 w 12"/>
                  <a:gd name="T1" fmla="*/ 6 h 9"/>
                  <a:gd name="T2" fmla="*/ 0 w 12"/>
                  <a:gd name="T3" fmla="*/ 4 h 9"/>
                  <a:gd name="T4" fmla="*/ 0 w 12"/>
                  <a:gd name="T5" fmla="*/ 1 h 9"/>
                  <a:gd name="T6" fmla="*/ 1 w 12"/>
                  <a:gd name="T7" fmla="*/ 1 h 9"/>
                  <a:gd name="T8" fmla="*/ 2 w 12"/>
                  <a:gd name="T9" fmla="*/ 0 h 9"/>
                  <a:gd name="T10" fmla="*/ 3 w 12"/>
                  <a:gd name="T11" fmla="*/ 0 h 9"/>
                  <a:gd name="T12" fmla="*/ 6 w 12"/>
                  <a:gd name="T13" fmla="*/ 0 h 9"/>
                  <a:gd name="T14" fmla="*/ 8 w 12"/>
                  <a:gd name="T15" fmla="*/ 1 h 9"/>
                  <a:gd name="T16" fmla="*/ 9 w 12"/>
                  <a:gd name="T17" fmla="*/ 2 h 9"/>
                  <a:gd name="T18" fmla="*/ 11 w 12"/>
                  <a:gd name="T19" fmla="*/ 5 h 9"/>
                  <a:gd name="T20" fmla="*/ 12 w 12"/>
                  <a:gd name="T21" fmla="*/ 7 h 9"/>
                  <a:gd name="T22" fmla="*/ 11 w 12"/>
                  <a:gd name="T23" fmla="*/ 7 h 9"/>
                  <a:gd name="T24" fmla="*/ 11 w 12"/>
                  <a:gd name="T25" fmla="*/ 9 h 9"/>
                  <a:gd name="T26" fmla="*/ 9 w 12"/>
                  <a:gd name="T27" fmla="*/ 9 h 9"/>
                  <a:gd name="T28" fmla="*/ 8 w 12"/>
                  <a:gd name="T29" fmla="*/ 9 h 9"/>
                  <a:gd name="T30" fmla="*/ 6 w 12"/>
                  <a:gd name="T31" fmla="*/ 9 h 9"/>
                  <a:gd name="T32" fmla="*/ 3 w 12"/>
                  <a:gd name="T33" fmla="*/ 7 h 9"/>
                  <a:gd name="T34" fmla="*/ 2 w 12"/>
                  <a:gd name="T3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9">
                    <a:moveTo>
                      <a:pt x="2" y="6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1" y="5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0" name="Freeform 1307"/>
              <p:cNvSpPr>
                <a:spLocks/>
              </p:cNvSpPr>
              <p:nvPr/>
            </p:nvSpPr>
            <p:spPr bwMode="auto">
              <a:xfrm>
                <a:off x="1242" y="1466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0 w 12"/>
                  <a:gd name="T3" fmla="*/ 6 h 10"/>
                  <a:gd name="T4" fmla="*/ 0 w 12"/>
                  <a:gd name="T5" fmla="*/ 2 h 10"/>
                  <a:gd name="T6" fmla="*/ 0 w 12"/>
                  <a:gd name="T7" fmla="*/ 1 h 10"/>
                  <a:gd name="T8" fmla="*/ 2 w 12"/>
                  <a:gd name="T9" fmla="*/ 0 h 10"/>
                  <a:gd name="T10" fmla="*/ 4 w 12"/>
                  <a:gd name="T11" fmla="*/ 0 h 10"/>
                  <a:gd name="T12" fmla="*/ 6 w 12"/>
                  <a:gd name="T13" fmla="*/ 0 h 10"/>
                  <a:gd name="T14" fmla="*/ 10 w 12"/>
                  <a:gd name="T15" fmla="*/ 4 h 10"/>
                  <a:gd name="T16" fmla="*/ 10 w 12"/>
                  <a:gd name="T17" fmla="*/ 6 h 10"/>
                  <a:gd name="T18" fmla="*/ 12 w 12"/>
                  <a:gd name="T19" fmla="*/ 7 h 10"/>
                  <a:gd name="T20" fmla="*/ 10 w 12"/>
                  <a:gd name="T21" fmla="*/ 9 h 10"/>
                  <a:gd name="T22" fmla="*/ 10 w 12"/>
                  <a:gd name="T23" fmla="*/ 10 h 10"/>
                  <a:gd name="T24" fmla="*/ 8 w 12"/>
                  <a:gd name="T25" fmla="*/ 10 h 10"/>
                  <a:gd name="T26" fmla="*/ 6 w 12"/>
                  <a:gd name="T27" fmla="*/ 10 h 10"/>
                  <a:gd name="T28" fmla="*/ 2 w 12"/>
                  <a:gd name="T2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1" name="Freeform 1308"/>
              <p:cNvSpPr>
                <a:spLocks/>
              </p:cNvSpPr>
              <p:nvPr/>
            </p:nvSpPr>
            <p:spPr bwMode="auto">
              <a:xfrm>
                <a:off x="1247" y="1467"/>
                <a:ext cx="11" cy="9"/>
              </a:xfrm>
              <a:custGeom>
                <a:avLst/>
                <a:gdLst>
                  <a:gd name="T0" fmla="*/ 7 w 11"/>
                  <a:gd name="T1" fmla="*/ 10 h 10"/>
                  <a:gd name="T2" fmla="*/ 10 w 11"/>
                  <a:gd name="T3" fmla="*/ 9 h 10"/>
                  <a:gd name="T4" fmla="*/ 10 w 11"/>
                  <a:gd name="T5" fmla="*/ 9 h 10"/>
                  <a:gd name="T6" fmla="*/ 10 w 11"/>
                  <a:gd name="T7" fmla="*/ 8 h 10"/>
                  <a:gd name="T8" fmla="*/ 11 w 11"/>
                  <a:gd name="T9" fmla="*/ 6 h 10"/>
                  <a:gd name="T10" fmla="*/ 10 w 11"/>
                  <a:gd name="T11" fmla="*/ 5 h 10"/>
                  <a:gd name="T12" fmla="*/ 10 w 11"/>
                  <a:gd name="T13" fmla="*/ 3 h 10"/>
                  <a:gd name="T14" fmla="*/ 7 w 11"/>
                  <a:gd name="T15" fmla="*/ 1 h 10"/>
                  <a:gd name="T16" fmla="*/ 7 w 11"/>
                  <a:gd name="T17" fmla="*/ 1 h 10"/>
                  <a:gd name="T18" fmla="*/ 6 w 11"/>
                  <a:gd name="T19" fmla="*/ 0 h 10"/>
                  <a:gd name="T20" fmla="*/ 4 w 11"/>
                  <a:gd name="T21" fmla="*/ 0 h 10"/>
                  <a:gd name="T22" fmla="*/ 4 w 11"/>
                  <a:gd name="T23" fmla="*/ 0 h 10"/>
                  <a:gd name="T24" fmla="*/ 1 w 11"/>
                  <a:gd name="T25" fmla="*/ 1 h 10"/>
                  <a:gd name="T26" fmla="*/ 1 w 11"/>
                  <a:gd name="T27" fmla="*/ 1 h 10"/>
                  <a:gd name="T28" fmla="*/ 1 w 11"/>
                  <a:gd name="T29" fmla="*/ 3 h 10"/>
                  <a:gd name="T30" fmla="*/ 0 w 11"/>
                  <a:gd name="T31" fmla="*/ 3 h 10"/>
                  <a:gd name="T32" fmla="*/ 1 w 11"/>
                  <a:gd name="T33" fmla="*/ 6 h 10"/>
                  <a:gd name="T34" fmla="*/ 1 w 11"/>
                  <a:gd name="T35" fmla="*/ 8 h 10"/>
                  <a:gd name="T36" fmla="*/ 3 w 11"/>
                  <a:gd name="T37" fmla="*/ 9 h 10"/>
                  <a:gd name="T38" fmla="*/ 4 w 11"/>
                  <a:gd name="T39" fmla="*/ 10 h 10"/>
                  <a:gd name="T40" fmla="*/ 6 w 11"/>
                  <a:gd name="T41" fmla="*/ 10 h 10"/>
                  <a:gd name="T42" fmla="*/ 7 w 11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0">
                    <a:moveTo>
                      <a:pt x="7" y="10"/>
                    </a:move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2" name="Freeform 1309"/>
              <p:cNvSpPr>
                <a:spLocks/>
              </p:cNvSpPr>
              <p:nvPr/>
            </p:nvSpPr>
            <p:spPr bwMode="auto">
              <a:xfrm>
                <a:off x="1247" y="1468"/>
                <a:ext cx="11" cy="9"/>
              </a:xfrm>
              <a:custGeom>
                <a:avLst/>
                <a:gdLst>
                  <a:gd name="T0" fmla="*/ 2 w 11"/>
                  <a:gd name="T1" fmla="*/ 7 h 9"/>
                  <a:gd name="T2" fmla="*/ 1 w 11"/>
                  <a:gd name="T3" fmla="*/ 4 h 9"/>
                  <a:gd name="T4" fmla="*/ 0 w 11"/>
                  <a:gd name="T5" fmla="*/ 2 h 9"/>
                  <a:gd name="T6" fmla="*/ 1 w 11"/>
                  <a:gd name="T7" fmla="*/ 2 h 9"/>
                  <a:gd name="T8" fmla="*/ 1 w 11"/>
                  <a:gd name="T9" fmla="*/ 2 h 9"/>
                  <a:gd name="T10" fmla="*/ 2 w 11"/>
                  <a:gd name="T11" fmla="*/ 0 h 9"/>
                  <a:gd name="T12" fmla="*/ 4 w 11"/>
                  <a:gd name="T13" fmla="*/ 0 h 9"/>
                  <a:gd name="T14" fmla="*/ 6 w 11"/>
                  <a:gd name="T15" fmla="*/ 0 h 9"/>
                  <a:gd name="T16" fmla="*/ 7 w 11"/>
                  <a:gd name="T17" fmla="*/ 2 h 9"/>
                  <a:gd name="T18" fmla="*/ 10 w 11"/>
                  <a:gd name="T19" fmla="*/ 3 h 9"/>
                  <a:gd name="T20" fmla="*/ 11 w 11"/>
                  <a:gd name="T21" fmla="*/ 5 h 9"/>
                  <a:gd name="T22" fmla="*/ 11 w 11"/>
                  <a:gd name="T23" fmla="*/ 7 h 9"/>
                  <a:gd name="T24" fmla="*/ 11 w 11"/>
                  <a:gd name="T25" fmla="*/ 8 h 9"/>
                  <a:gd name="T26" fmla="*/ 11 w 11"/>
                  <a:gd name="T27" fmla="*/ 9 h 9"/>
                  <a:gd name="T28" fmla="*/ 10 w 11"/>
                  <a:gd name="T29" fmla="*/ 9 h 9"/>
                  <a:gd name="T30" fmla="*/ 7 w 11"/>
                  <a:gd name="T31" fmla="*/ 9 h 9"/>
                  <a:gd name="T32" fmla="*/ 6 w 11"/>
                  <a:gd name="T33" fmla="*/ 9 h 9"/>
                  <a:gd name="T34" fmla="*/ 4 w 11"/>
                  <a:gd name="T35" fmla="*/ 8 h 9"/>
                  <a:gd name="T36" fmla="*/ 2 w 11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2" y="7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2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3" name="Freeform 1310"/>
              <p:cNvSpPr>
                <a:spLocks/>
              </p:cNvSpPr>
              <p:nvPr/>
            </p:nvSpPr>
            <p:spPr bwMode="auto">
              <a:xfrm>
                <a:off x="1249" y="1470"/>
                <a:ext cx="12" cy="10"/>
              </a:xfrm>
              <a:custGeom>
                <a:avLst/>
                <a:gdLst>
                  <a:gd name="T0" fmla="*/ 2 w 12"/>
                  <a:gd name="T1" fmla="*/ 6 h 10"/>
                  <a:gd name="T2" fmla="*/ 2 w 12"/>
                  <a:gd name="T3" fmla="*/ 6 h 10"/>
                  <a:gd name="T4" fmla="*/ 0 w 12"/>
                  <a:gd name="T5" fmla="*/ 2 h 10"/>
                  <a:gd name="T6" fmla="*/ 2 w 12"/>
                  <a:gd name="T7" fmla="*/ 1 h 10"/>
                  <a:gd name="T8" fmla="*/ 2 w 12"/>
                  <a:gd name="T9" fmla="*/ 0 h 10"/>
                  <a:gd name="T10" fmla="*/ 6 w 12"/>
                  <a:gd name="T11" fmla="*/ 0 h 10"/>
                  <a:gd name="T12" fmla="*/ 9 w 12"/>
                  <a:gd name="T13" fmla="*/ 6 h 10"/>
                  <a:gd name="T14" fmla="*/ 12 w 12"/>
                  <a:gd name="T15" fmla="*/ 6 h 10"/>
                  <a:gd name="T16" fmla="*/ 12 w 12"/>
                  <a:gd name="T17" fmla="*/ 8 h 10"/>
                  <a:gd name="T18" fmla="*/ 12 w 12"/>
                  <a:gd name="T19" fmla="*/ 10 h 10"/>
                  <a:gd name="T20" fmla="*/ 9 w 12"/>
                  <a:gd name="T21" fmla="*/ 10 h 10"/>
                  <a:gd name="T22" fmla="*/ 6 w 12"/>
                  <a:gd name="T23" fmla="*/ 10 h 10"/>
                  <a:gd name="T24" fmla="*/ 2 w 12"/>
                  <a:gd name="T2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0">
                    <a:moveTo>
                      <a:pt x="2" y="6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9" y="10"/>
                    </a:lnTo>
                    <a:lnTo>
                      <a:pt x="6" y="1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4" name="Freeform 1311"/>
              <p:cNvSpPr>
                <a:spLocks/>
              </p:cNvSpPr>
              <p:nvPr/>
            </p:nvSpPr>
            <p:spPr bwMode="auto">
              <a:xfrm>
                <a:off x="1238" y="1466"/>
                <a:ext cx="11" cy="9"/>
              </a:xfrm>
              <a:custGeom>
                <a:avLst/>
                <a:gdLst>
                  <a:gd name="T0" fmla="*/ 6 w 11"/>
                  <a:gd name="T1" fmla="*/ 9 h 9"/>
                  <a:gd name="T2" fmla="*/ 9 w 11"/>
                  <a:gd name="T3" fmla="*/ 7 h 9"/>
                  <a:gd name="T4" fmla="*/ 10 w 11"/>
                  <a:gd name="T5" fmla="*/ 7 h 9"/>
                  <a:gd name="T6" fmla="*/ 11 w 11"/>
                  <a:gd name="T7" fmla="*/ 7 h 9"/>
                  <a:gd name="T8" fmla="*/ 11 w 11"/>
                  <a:gd name="T9" fmla="*/ 5 h 9"/>
                  <a:gd name="T10" fmla="*/ 11 w 11"/>
                  <a:gd name="T11" fmla="*/ 4 h 9"/>
                  <a:gd name="T12" fmla="*/ 9 w 11"/>
                  <a:gd name="T13" fmla="*/ 2 h 9"/>
                  <a:gd name="T14" fmla="*/ 8 w 11"/>
                  <a:gd name="T15" fmla="*/ 1 h 9"/>
                  <a:gd name="T16" fmla="*/ 6 w 11"/>
                  <a:gd name="T17" fmla="*/ 1 h 9"/>
                  <a:gd name="T18" fmla="*/ 5 w 11"/>
                  <a:gd name="T19" fmla="*/ 0 h 9"/>
                  <a:gd name="T20" fmla="*/ 4 w 11"/>
                  <a:gd name="T21" fmla="*/ 0 h 9"/>
                  <a:gd name="T22" fmla="*/ 3 w 11"/>
                  <a:gd name="T23" fmla="*/ 1 h 9"/>
                  <a:gd name="T24" fmla="*/ 1 w 11"/>
                  <a:gd name="T25" fmla="*/ 1 h 9"/>
                  <a:gd name="T26" fmla="*/ 0 w 11"/>
                  <a:gd name="T27" fmla="*/ 1 h 9"/>
                  <a:gd name="T28" fmla="*/ 0 w 11"/>
                  <a:gd name="T29" fmla="*/ 2 h 9"/>
                  <a:gd name="T30" fmla="*/ 0 w 11"/>
                  <a:gd name="T31" fmla="*/ 4 h 9"/>
                  <a:gd name="T32" fmla="*/ 0 w 11"/>
                  <a:gd name="T33" fmla="*/ 5 h 9"/>
                  <a:gd name="T34" fmla="*/ 1 w 11"/>
                  <a:gd name="T35" fmla="*/ 6 h 9"/>
                  <a:gd name="T36" fmla="*/ 2 w 11"/>
                  <a:gd name="T37" fmla="*/ 7 h 9"/>
                  <a:gd name="T38" fmla="*/ 3 w 11"/>
                  <a:gd name="T39" fmla="*/ 9 h 9"/>
                  <a:gd name="T40" fmla="*/ 6 w 11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9">
                    <a:moveTo>
                      <a:pt x="6" y="9"/>
                    </a:moveTo>
                    <a:lnTo>
                      <a:pt x="9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5" name="Freeform 1312"/>
              <p:cNvSpPr>
                <a:spLocks/>
              </p:cNvSpPr>
              <p:nvPr/>
            </p:nvSpPr>
            <p:spPr bwMode="auto">
              <a:xfrm>
                <a:off x="1238" y="1466"/>
                <a:ext cx="11" cy="10"/>
              </a:xfrm>
              <a:custGeom>
                <a:avLst/>
                <a:gdLst>
                  <a:gd name="T0" fmla="*/ 1 w 11"/>
                  <a:gd name="T1" fmla="*/ 7 h 10"/>
                  <a:gd name="T2" fmla="*/ 0 w 11"/>
                  <a:gd name="T3" fmla="*/ 5 h 10"/>
                  <a:gd name="T4" fmla="*/ 0 w 11"/>
                  <a:gd name="T5" fmla="*/ 2 h 10"/>
                  <a:gd name="T6" fmla="*/ 0 w 11"/>
                  <a:gd name="T7" fmla="*/ 1 h 10"/>
                  <a:gd name="T8" fmla="*/ 0 w 11"/>
                  <a:gd name="T9" fmla="*/ 1 h 10"/>
                  <a:gd name="T10" fmla="*/ 1 w 11"/>
                  <a:gd name="T11" fmla="*/ 0 h 10"/>
                  <a:gd name="T12" fmla="*/ 3 w 11"/>
                  <a:gd name="T13" fmla="*/ 0 h 10"/>
                  <a:gd name="T14" fmla="*/ 4 w 11"/>
                  <a:gd name="T15" fmla="*/ 1 h 10"/>
                  <a:gd name="T16" fmla="*/ 7 w 11"/>
                  <a:gd name="T17" fmla="*/ 2 h 10"/>
                  <a:gd name="T18" fmla="*/ 8 w 11"/>
                  <a:gd name="T19" fmla="*/ 2 h 10"/>
                  <a:gd name="T20" fmla="*/ 10 w 11"/>
                  <a:gd name="T21" fmla="*/ 5 h 10"/>
                  <a:gd name="T22" fmla="*/ 11 w 11"/>
                  <a:gd name="T23" fmla="*/ 9 h 10"/>
                  <a:gd name="T24" fmla="*/ 10 w 11"/>
                  <a:gd name="T25" fmla="*/ 9 h 10"/>
                  <a:gd name="T26" fmla="*/ 10 w 11"/>
                  <a:gd name="T27" fmla="*/ 9 h 10"/>
                  <a:gd name="T28" fmla="*/ 8 w 11"/>
                  <a:gd name="T29" fmla="*/ 10 h 10"/>
                  <a:gd name="T30" fmla="*/ 7 w 11"/>
                  <a:gd name="T31" fmla="*/ 10 h 10"/>
                  <a:gd name="T32" fmla="*/ 4 w 11"/>
                  <a:gd name="T33" fmla="*/ 10 h 10"/>
                  <a:gd name="T34" fmla="*/ 3 w 11"/>
                  <a:gd name="T35" fmla="*/ 9 h 10"/>
                  <a:gd name="T36" fmla="*/ 1 w 11"/>
                  <a:gd name="T3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0">
                    <a:moveTo>
                      <a:pt x="1" y="7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10" y="5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9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6" name="Freeform 1313"/>
              <p:cNvSpPr>
                <a:spLocks/>
              </p:cNvSpPr>
              <p:nvPr/>
            </p:nvSpPr>
            <p:spPr bwMode="auto">
              <a:xfrm>
                <a:off x="1244" y="1468"/>
                <a:ext cx="12" cy="10"/>
              </a:xfrm>
              <a:custGeom>
                <a:avLst/>
                <a:gdLst>
                  <a:gd name="T0" fmla="*/ 8 w 12"/>
                  <a:gd name="T1" fmla="*/ 10 h 10"/>
                  <a:gd name="T2" fmla="*/ 10 w 12"/>
                  <a:gd name="T3" fmla="*/ 9 h 10"/>
                  <a:gd name="T4" fmla="*/ 10 w 12"/>
                  <a:gd name="T5" fmla="*/ 9 h 10"/>
                  <a:gd name="T6" fmla="*/ 11 w 12"/>
                  <a:gd name="T7" fmla="*/ 9 h 10"/>
                  <a:gd name="T8" fmla="*/ 12 w 12"/>
                  <a:gd name="T9" fmla="*/ 7 h 10"/>
                  <a:gd name="T10" fmla="*/ 11 w 12"/>
                  <a:gd name="T11" fmla="*/ 5 h 10"/>
                  <a:gd name="T12" fmla="*/ 10 w 12"/>
                  <a:gd name="T13" fmla="*/ 3 h 10"/>
                  <a:gd name="T14" fmla="*/ 8 w 12"/>
                  <a:gd name="T15" fmla="*/ 2 h 10"/>
                  <a:gd name="T16" fmla="*/ 8 w 12"/>
                  <a:gd name="T17" fmla="*/ 2 h 10"/>
                  <a:gd name="T18" fmla="*/ 5 w 12"/>
                  <a:gd name="T19" fmla="*/ 0 h 10"/>
                  <a:gd name="T20" fmla="*/ 4 w 12"/>
                  <a:gd name="T21" fmla="*/ 0 h 10"/>
                  <a:gd name="T22" fmla="*/ 4 w 12"/>
                  <a:gd name="T23" fmla="*/ 2 h 10"/>
                  <a:gd name="T24" fmla="*/ 2 w 12"/>
                  <a:gd name="T25" fmla="*/ 2 h 10"/>
                  <a:gd name="T26" fmla="*/ 1 w 12"/>
                  <a:gd name="T27" fmla="*/ 2 h 10"/>
                  <a:gd name="T28" fmla="*/ 1 w 12"/>
                  <a:gd name="T29" fmla="*/ 3 h 10"/>
                  <a:gd name="T30" fmla="*/ 0 w 12"/>
                  <a:gd name="T31" fmla="*/ 3 h 10"/>
                  <a:gd name="T32" fmla="*/ 1 w 12"/>
                  <a:gd name="T33" fmla="*/ 7 h 10"/>
                  <a:gd name="T34" fmla="*/ 2 w 12"/>
                  <a:gd name="T35" fmla="*/ 8 h 10"/>
                  <a:gd name="T36" fmla="*/ 2 w 12"/>
                  <a:gd name="T37" fmla="*/ 9 h 10"/>
                  <a:gd name="T38" fmla="*/ 4 w 12"/>
                  <a:gd name="T39" fmla="*/ 10 h 10"/>
                  <a:gd name="T40" fmla="*/ 6 w 12"/>
                  <a:gd name="T41" fmla="*/ 10 h 10"/>
                  <a:gd name="T42" fmla="*/ 7 w 12"/>
                  <a:gd name="T43" fmla="*/ 10 h 10"/>
                  <a:gd name="T44" fmla="*/ 8 w 12"/>
                  <a:gd name="T4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0">
                    <a:moveTo>
                      <a:pt x="8" y="10"/>
                    </a:moveTo>
                    <a:lnTo>
                      <a:pt x="10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7" name="Freeform 1314"/>
              <p:cNvSpPr>
                <a:spLocks/>
              </p:cNvSpPr>
              <p:nvPr/>
            </p:nvSpPr>
            <p:spPr bwMode="auto">
              <a:xfrm>
                <a:off x="1244" y="1470"/>
                <a:ext cx="12" cy="10"/>
              </a:xfrm>
              <a:custGeom>
                <a:avLst/>
                <a:gdLst>
                  <a:gd name="T0" fmla="*/ 2 w 12"/>
                  <a:gd name="T1" fmla="*/ 7 h 10"/>
                  <a:gd name="T2" fmla="*/ 1 w 12"/>
                  <a:gd name="T3" fmla="*/ 5 h 10"/>
                  <a:gd name="T4" fmla="*/ 0 w 12"/>
                  <a:gd name="T5" fmla="*/ 1 h 10"/>
                  <a:gd name="T6" fmla="*/ 1 w 12"/>
                  <a:gd name="T7" fmla="*/ 1 h 10"/>
                  <a:gd name="T8" fmla="*/ 1 w 12"/>
                  <a:gd name="T9" fmla="*/ 1 h 10"/>
                  <a:gd name="T10" fmla="*/ 2 w 12"/>
                  <a:gd name="T11" fmla="*/ 0 h 10"/>
                  <a:gd name="T12" fmla="*/ 3 w 12"/>
                  <a:gd name="T13" fmla="*/ 0 h 10"/>
                  <a:gd name="T14" fmla="*/ 6 w 12"/>
                  <a:gd name="T15" fmla="*/ 0 h 10"/>
                  <a:gd name="T16" fmla="*/ 8 w 12"/>
                  <a:gd name="T17" fmla="*/ 1 h 10"/>
                  <a:gd name="T18" fmla="*/ 11 w 12"/>
                  <a:gd name="T19" fmla="*/ 2 h 10"/>
                  <a:gd name="T20" fmla="*/ 12 w 12"/>
                  <a:gd name="T21" fmla="*/ 6 h 10"/>
                  <a:gd name="T22" fmla="*/ 12 w 12"/>
                  <a:gd name="T23" fmla="*/ 8 h 10"/>
                  <a:gd name="T24" fmla="*/ 12 w 12"/>
                  <a:gd name="T25" fmla="*/ 8 h 10"/>
                  <a:gd name="T26" fmla="*/ 11 w 12"/>
                  <a:gd name="T27" fmla="*/ 10 h 10"/>
                  <a:gd name="T28" fmla="*/ 11 w 12"/>
                  <a:gd name="T29" fmla="*/ 10 h 10"/>
                  <a:gd name="T30" fmla="*/ 8 w 12"/>
                  <a:gd name="T31" fmla="*/ 10 h 10"/>
                  <a:gd name="T32" fmla="*/ 6 w 12"/>
                  <a:gd name="T33" fmla="*/ 10 h 10"/>
                  <a:gd name="T34" fmla="*/ 3 w 12"/>
                  <a:gd name="T35" fmla="*/ 8 h 10"/>
                  <a:gd name="T36" fmla="*/ 2 w 12"/>
                  <a:gd name="T3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0">
                    <a:moveTo>
                      <a:pt x="2" y="7"/>
                    </a:moveTo>
                    <a:lnTo>
                      <a:pt x="1" y="5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1" y="2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3" y="8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8" name="Freeform 1315"/>
              <p:cNvSpPr>
                <a:spLocks/>
              </p:cNvSpPr>
              <p:nvPr/>
            </p:nvSpPr>
            <p:spPr bwMode="auto">
              <a:xfrm>
                <a:off x="1230" y="1436"/>
                <a:ext cx="89" cy="40"/>
              </a:xfrm>
              <a:custGeom>
                <a:avLst/>
                <a:gdLst>
                  <a:gd name="T0" fmla="*/ 0 w 89"/>
                  <a:gd name="T1" fmla="*/ 8 h 40"/>
                  <a:gd name="T2" fmla="*/ 18 w 89"/>
                  <a:gd name="T3" fmla="*/ 0 h 40"/>
                  <a:gd name="T4" fmla="*/ 89 w 89"/>
                  <a:gd name="T5" fmla="*/ 32 h 40"/>
                  <a:gd name="T6" fmla="*/ 70 w 89"/>
                  <a:gd name="T7" fmla="*/ 40 h 40"/>
                  <a:gd name="T8" fmla="*/ 0 w 89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40">
                    <a:moveTo>
                      <a:pt x="0" y="8"/>
                    </a:moveTo>
                    <a:lnTo>
                      <a:pt x="18" y="0"/>
                    </a:lnTo>
                    <a:lnTo>
                      <a:pt x="89" y="32"/>
                    </a:lnTo>
                    <a:lnTo>
                      <a:pt x="70" y="4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9" name="Freeform 1316"/>
              <p:cNvSpPr>
                <a:spLocks/>
              </p:cNvSpPr>
              <p:nvPr/>
            </p:nvSpPr>
            <p:spPr bwMode="auto">
              <a:xfrm>
                <a:off x="1230" y="1444"/>
                <a:ext cx="70" cy="49"/>
              </a:xfrm>
              <a:custGeom>
                <a:avLst/>
                <a:gdLst>
                  <a:gd name="T0" fmla="*/ 0 w 70"/>
                  <a:gd name="T1" fmla="*/ 0 h 49"/>
                  <a:gd name="T2" fmla="*/ 70 w 70"/>
                  <a:gd name="T3" fmla="*/ 33 h 49"/>
                  <a:gd name="T4" fmla="*/ 70 w 70"/>
                  <a:gd name="T5" fmla="*/ 49 h 49"/>
                  <a:gd name="T6" fmla="*/ 0 w 70"/>
                  <a:gd name="T7" fmla="*/ 16 h 49"/>
                  <a:gd name="T8" fmla="*/ 0 w 7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9">
                    <a:moveTo>
                      <a:pt x="0" y="0"/>
                    </a:moveTo>
                    <a:lnTo>
                      <a:pt x="70" y="33"/>
                    </a:lnTo>
                    <a:lnTo>
                      <a:pt x="70" y="49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0" name="Freeform 1317"/>
              <p:cNvSpPr>
                <a:spLocks/>
              </p:cNvSpPr>
              <p:nvPr/>
            </p:nvSpPr>
            <p:spPr bwMode="auto">
              <a:xfrm>
                <a:off x="1164" y="1518"/>
                <a:ext cx="18" cy="25"/>
              </a:xfrm>
              <a:custGeom>
                <a:avLst/>
                <a:gdLst>
                  <a:gd name="T0" fmla="*/ 18 w 18"/>
                  <a:gd name="T1" fmla="*/ 8 h 26"/>
                  <a:gd name="T2" fmla="*/ 0 w 18"/>
                  <a:gd name="T3" fmla="*/ 0 h 26"/>
                  <a:gd name="T4" fmla="*/ 0 w 18"/>
                  <a:gd name="T5" fmla="*/ 17 h 26"/>
                  <a:gd name="T6" fmla="*/ 18 w 18"/>
                  <a:gd name="T7" fmla="*/ 26 h 26"/>
                  <a:gd name="T8" fmla="*/ 18 w 18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6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1" name="Freeform 1318"/>
              <p:cNvSpPr>
                <a:spLocks/>
              </p:cNvSpPr>
              <p:nvPr/>
            </p:nvSpPr>
            <p:spPr bwMode="auto">
              <a:xfrm>
                <a:off x="1259" y="1560"/>
                <a:ext cx="18" cy="26"/>
              </a:xfrm>
              <a:custGeom>
                <a:avLst/>
                <a:gdLst>
                  <a:gd name="T0" fmla="*/ 18 w 18"/>
                  <a:gd name="T1" fmla="*/ 8 h 26"/>
                  <a:gd name="T2" fmla="*/ 0 w 18"/>
                  <a:gd name="T3" fmla="*/ 0 h 26"/>
                  <a:gd name="T4" fmla="*/ 0 w 18"/>
                  <a:gd name="T5" fmla="*/ 17 h 26"/>
                  <a:gd name="T6" fmla="*/ 18 w 18"/>
                  <a:gd name="T7" fmla="*/ 26 h 26"/>
                  <a:gd name="T8" fmla="*/ 18 w 18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6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2" name="Freeform 1319"/>
              <p:cNvSpPr>
                <a:spLocks/>
              </p:cNvSpPr>
              <p:nvPr/>
            </p:nvSpPr>
            <p:spPr bwMode="auto">
              <a:xfrm>
                <a:off x="1182" y="1494"/>
                <a:ext cx="70" cy="49"/>
              </a:xfrm>
              <a:custGeom>
                <a:avLst/>
                <a:gdLst>
                  <a:gd name="T0" fmla="*/ 69 w 70"/>
                  <a:gd name="T1" fmla="*/ 0 h 50"/>
                  <a:gd name="T2" fmla="*/ 0 w 70"/>
                  <a:gd name="T3" fmla="*/ 33 h 50"/>
                  <a:gd name="T4" fmla="*/ 0 w 70"/>
                  <a:gd name="T5" fmla="*/ 50 h 50"/>
                  <a:gd name="T6" fmla="*/ 70 w 70"/>
                  <a:gd name="T7" fmla="*/ 17 h 50"/>
                  <a:gd name="T8" fmla="*/ 69 w 7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0">
                    <a:moveTo>
                      <a:pt x="69" y="0"/>
                    </a:moveTo>
                    <a:lnTo>
                      <a:pt x="0" y="33"/>
                    </a:lnTo>
                    <a:lnTo>
                      <a:pt x="0" y="50"/>
                    </a:lnTo>
                    <a:lnTo>
                      <a:pt x="70" y="1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3" name="Freeform 1320"/>
              <p:cNvSpPr>
                <a:spLocks/>
              </p:cNvSpPr>
              <p:nvPr/>
            </p:nvSpPr>
            <p:spPr bwMode="auto">
              <a:xfrm>
                <a:off x="1338" y="1497"/>
                <a:ext cx="11" cy="8"/>
              </a:xfrm>
              <a:custGeom>
                <a:avLst/>
                <a:gdLst>
                  <a:gd name="T0" fmla="*/ 3 w 11"/>
                  <a:gd name="T1" fmla="*/ 0 h 8"/>
                  <a:gd name="T2" fmla="*/ 11 w 11"/>
                  <a:gd name="T3" fmla="*/ 5 h 8"/>
                  <a:gd name="T4" fmla="*/ 8 w 11"/>
                  <a:gd name="T5" fmla="*/ 8 h 8"/>
                  <a:gd name="T6" fmla="*/ 0 w 11"/>
                  <a:gd name="T7" fmla="*/ 2 h 8"/>
                  <a:gd name="T8" fmla="*/ 3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lnTo>
                      <a:pt x="11" y="5"/>
                    </a:lnTo>
                    <a:lnTo>
                      <a:pt x="8" y="8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" name="Freeform 1321"/>
              <p:cNvSpPr>
                <a:spLocks/>
              </p:cNvSpPr>
              <p:nvPr/>
            </p:nvSpPr>
            <p:spPr bwMode="auto">
              <a:xfrm>
                <a:off x="1307" y="1477"/>
                <a:ext cx="25" cy="12"/>
              </a:xfrm>
              <a:custGeom>
                <a:avLst/>
                <a:gdLst>
                  <a:gd name="T0" fmla="*/ 16 w 25"/>
                  <a:gd name="T1" fmla="*/ 0 h 11"/>
                  <a:gd name="T2" fmla="*/ 25 w 25"/>
                  <a:gd name="T3" fmla="*/ 4 h 11"/>
                  <a:gd name="T4" fmla="*/ 9 w 25"/>
                  <a:gd name="T5" fmla="*/ 11 h 11"/>
                  <a:gd name="T6" fmla="*/ 0 w 25"/>
                  <a:gd name="T7" fmla="*/ 7 h 11"/>
                  <a:gd name="T8" fmla="*/ 16 w 2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16" y="0"/>
                    </a:moveTo>
                    <a:lnTo>
                      <a:pt x="25" y="4"/>
                    </a:lnTo>
                    <a:lnTo>
                      <a:pt x="9" y="11"/>
                    </a:lnTo>
                    <a:lnTo>
                      <a:pt x="0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C677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Freeform 1322"/>
              <p:cNvSpPr>
                <a:spLocks/>
              </p:cNvSpPr>
              <p:nvPr/>
            </p:nvSpPr>
            <p:spPr bwMode="auto">
              <a:xfrm>
                <a:off x="1307" y="1484"/>
                <a:ext cx="12" cy="19"/>
              </a:xfrm>
              <a:custGeom>
                <a:avLst/>
                <a:gdLst>
                  <a:gd name="T0" fmla="*/ 0 w 12"/>
                  <a:gd name="T1" fmla="*/ 17 h 19"/>
                  <a:gd name="T2" fmla="*/ 12 w 12"/>
                  <a:gd name="T3" fmla="*/ 19 h 19"/>
                  <a:gd name="T4" fmla="*/ 12 w 12"/>
                  <a:gd name="T5" fmla="*/ 4 h 19"/>
                  <a:gd name="T6" fmla="*/ 0 w 12"/>
                  <a:gd name="T7" fmla="*/ 0 h 19"/>
                  <a:gd name="T8" fmla="*/ 0 w 12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0" y="17"/>
                    </a:moveTo>
                    <a:lnTo>
                      <a:pt x="12" y="19"/>
                    </a:lnTo>
                    <a:lnTo>
                      <a:pt x="12" y="4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Freeform 1323"/>
              <p:cNvSpPr>
                <a:spLocks/>
              </p:cNvSpPr>
              <p:nvPr/>
            </p:nvSpPr>
            <p:spPr bwMode="auto">
              <a:xfrm>
                <a:off x="1316" y="1482"/>
                <a:ext cx="16" cy="21"/>
              </a:xfrm>
              <a:custGeom>
                <a:avLst/>
                <a:gdLst>
                  <a:gd name="T0" fmla="*/ 16 w 16"/>
                  <a:gd name="T1" fmla="*/ 15 h 21"/>
                  <a:gd name="T2" fmla="*/ 0 w 16"/>
                  <a:gd name="T3" fmla="*/ 21 h 21"/>
                  <a:gd name="T4" fmla="*/ 0 w 16"/>
                  <a:gd name="T5" fmla="*/ 7 h 21"/>
                  <a:gd name="T6" fmla="*/ 16 w 16"/>
                  <a:gd name="T7" fmla="*/ 0 h 21"/>
                  <a:gd name="T8" fmla="*/ 16 w 16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16" y="15"/>
                    </a:moveTo>
                    <a:lnTo>
                      <a:pt x="0" y="21"/>
                    </a:lnTo>
                    <a:lnTo>
                      <a:pt x="0" y="7"/>
                    </a:lnTo>
                    <a:lnTo>
                      <a:pt x="16" y="0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Freeform 1324"/>
              <p:cNvSpPr>
                <a:spLocks/>
              </p:cNvSpPr>
              <p:nvPr/>
            </p:nvSpPr>
            <p:spPr bwMode="auto">
              <a:xfrm>
                <a:off x="1317" y="1486"/>
                <a:ext cx="19" cy="10"/>
              </a:xfrm>
              <a:custGeom>
                <a:avLst/>
                <a:gdLst>
                  <a:gd name="T0" fmla="*/ 13 w 19"/>
                  <a:gd name="T1" fmla="*/ 0 h 10"/>
                  <a:gd name="T2" fmla="*/ 19 w 19"/>
                  <a:gd name="T3" fmla="*/ 2 h 10"/>
                  <a:gd name="T4" fmla="*/ 15 w 19"/>
                  <a:gd name="T5" fmla="*/ 8 h 10"/>
                  <a:gd name="T6" fmla="*/ 7 w 19"/>
                  <a:gd name="T7" fmla="*/ 10 h 10"/>
                  <a:gd name="T8" fmla="*/ 0 w 19"/>
                  <a:gd name="T9" fmla="*/ 6 h 10"/>
                  <a:gd name="T10" fmla="*/ 13 w 1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13" y="0"/>
                    </a:moveTo>
                    <a:lnTo>
                      <a:pt x="19" y="2"/>
                    </a:lnTo>
                    <a:lnTo>
                      <a:pt x="15" y="8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8" name="Freeform 1325"/>
              <p:cNvSpPr>
                <a:spLocks/>
              </p:cNvSpPr>
              <p:nvPr/>
            </p:nvSpPr>
            <p:spPr bwMode="auto">
              <a:xfrm>
                <a:off x="1317" y="1492"/>
                <a:ext cx="11" cy="16"/>
              </a:xfrm>
              <a:custGeom>
                <a:avLst/>
                <a:gdLst>
                  <a:gd name="T0" fmla="*/ 0 w 11"/>
                  <a:gd name="T1" fmla="*/ 12 h 16"/>
                  <a:gd name="T2" fmla="*/ 10 w 11"/>
                  <a:gd name="T3" fmla="*/ 16 h 16"/>
                  <a:gd name="T4" fmla="*/ 11 w 11"/>
                  <a:gd name="T5" fmla="*/ 7 h 16"/>
                  <a:gd name="T6" fmla="*/ 8 w 11"/>
                  <a:gd name="T7" fmla="*/ 2 h 16"/>
                  <a:gd name="T8" fmla="*/ 0 w 11"/>
                  <a:gd name="T9" fmla="*/ 0 h 16"/>
                  <a:gd name="T10" fmla="*/ 0 w 11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6">
                    <a:moveTo>
                      <a:pt x="0" y="12"/>
                    </a:moveTo>
                    <a:lnTo>
                      <a:pt x="10" y="16"/>
                    </a:lnTo>
                    <a:lnTo>
                      <a:pt x="11" y="7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9" name="Freeform 1326"/>
              <p:cNvSpPr>
                <a:spLocks/>
              </p:cNvSpPr>
              <p:nvPr/>
            </p:nvSpPr>
            <p:spPr bwMode="auto">
              <a:xfrm>
                <a:off x="1326" y="1499"/>
                <a:ext cx="12" cy="13"/>
              </a:xfrm>
              <a:custGeom>
                <a:avLst/>
                <a:gdLst>
                  <a:gd name="T0" fmla="*/ 0 w 12"/>
                  <a:gd name="T1" fmla="*/ 9 h 13"/>
                  <a:gd name="T2" fmla="*/ 2 w 12"/>
                  <a:gd name="T3" fmla="*/ 6 h 13"/>
                  <a:gd name="T4" fmla="*/ 7 w 12"/>
                  <a:gd name="T5" fmla="*/ 8 h 13"/>
                  <a:gd name="T6" fmla="*/ 10 w 12"/>
                  <a:gd name="T7" fmla="*/ 13 h 13"/>
                  <a:gd name="T8" fmla="*/ 12 w 12"/>
                  <a:gd name="T9" fmla="*/ 13 h 13"/>
                  <a:gd name="T10" fmla="*/ 10 w 12"/>
                  <a:gd name="T11" fmla="*/ 5 h 13"/>
                  <a:gd name="T12" fmla="*/ 0 w 12"/>
                  <a:gd name="T13" fmla="*/ 0 h 13"/>
                  <a:gd name="T14" fmla="*/ 0 w 12"/>
                  <a:gd name="T1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0" y="9"/>
                    </a:moveTo>
                    <a:lnTo>
                      <a:pt x="2" y="6"/>
                    </a:lnTo>
                    <a:lnTo>
                      <a:pt x="7" y="8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0" y="5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0" name="Freeform 1327"/>
              <p:cNvSpPr>
                <a:spLocks/>
              </p:cNvSpPr>
              <p:nvPr/>
            </p:nvSpPr>
            <p:spPr bwMode="auto">
              <a:xfrm>
                <a:off x="1338" y="1502"/>
                <a:ext cx="11" cy="11"/>
              </a:xfrm>
              <a:custGeom>
                <a:avLst/>
                <a:gdLst>
                  <a:gd name="T0" fmla="*/ 11 w 11"/>
                  <a:gd name="T1" fmla="*/ 7 h 11"/>
                  <a:gd name="T2" fmla="*/ 1 w 11"/>
                  <a:gd name="T3" fmla="*/ 11 h 11"/>
                  <a:gd name="T4" fmla="*/ 0 w 11"/>
                  <a:gd name="T5" fmla="*/ 3 h 11"/>
                  <a:gd name="T6" fmla="*/ 6 w 11"/>
                  <a:gd name="T7" fmla="*/ 2 h 11"/>
                  <a:gd name="T8" fmla="*/ 10 w 11"/>
                  <a:gd name="T9" fmla="*/ 0 h 11"/>
                  <a:gd name="T10" fmla="*/ 11 w 11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7"/>
                    </a:moveTo>
                    <a:lnTo>
                      <a:pt x="1" y="11"/>
                    </a:lnTo>
                    <a:lnTo>
                      <a:pt x="0" y="3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1" name="Freeform 1328"/>
              <p:cNvSpPr>
                <a:spLocks/>
              </p:cNvSpPr>
              <p:nvPr/>
            </p:nvSpPr>
            <p:spPr bwMode="auto">
              <a:xfrm>
                <a:off x="1318" y="1494"/>
                <a:ext cx="11" cy="9"/>
              </a:xfrm>
              <a:custGeom>
                <a:avLst/>
                <a:gdLst>
                  <a:gd name="T0" fmla="*/ 0 w 11"/>
                  <a:gd name="T1" fmla="*/ 6 h 10"/>
                  <a:gd name="T2" fmla="*/ 11 w 11"/>
                  <a:gd name="T3" fmla="*/ 10 h 10"/>
                  <a:gd name="T4" fmla="*/ 7 w 11"/>
                  <a:gd name="T5" fmla="*/ 3 h 10"/>
                  <a:gd name="T6" fmla="*/ 0 w 11"/>
                  <a:gd name="T7" fmla="*/ 0 h 10"/>
                  <a:gd name="T8" fmla="*/ 0 w 11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6"/>
                    </a:moveTo>
                    <a:lnTo>
                      <a:pt x="11" y="10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EE1E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Freeform 1329"/>
              <p:cNvSpPr>
                <a:spLocks/>
              </p:cNvSpPr>
              <p:nvPr/>
            </p:nvSpPr>
            <p:spPr bwMode="auto">
              <a:xfrm>
                <a:off x="1326" y="1498"/>
                <a:ext cx="17" cy="10"/>
              </a:xfrm>
              <a:custGeom>
                <a:avLst/>
                <a:gdLst>
                  <a:gd name="T0" fmla="*/ 17 w 17"/>
                  <a:gd name="T1" fmla="*/ 9 h 10"/>
                  <a:gd name="T2" fmla="*/ 10 w 17"/>
                  <a:gd name="T3" fmla="*/ 10 h 10"/>
                  <a:gd name="T4" fmla="*/ 0 w 17"/>
                  <a:gd name="T5" fmla="*/ 1 h 10"/>
                  <a:gd name="T6" fmla="*/ 9 w 17"/>
                  <a:gd name="T7" fmla="*/ 0 h 10"/>
                  <a:gd name="T8" fmla="*/ 17 w 1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7" y="9"/>
                    </a:moveTo>
                    <a:lnTo>
                      <a:pt x="10" y="10"/>
                    </a:lnTo>
                    <a:lnTo>
                      <a:pt x="0" y="1"/>
                    </a:lnTo>
                    <a:lnTo>
                      <a:pt x="9" y="0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Freeform 1330"/>
              <p:cNvSpPr>
                <a:spLocks/>
              </p:cNvSpPr>
              <p:nvPr/>
            </p:nvSpPr>
            <p:spPr bwMode="auto">
              <a:xfrm>
                <a:off x="1336" y="1494"/>
                <a:ext cx="11" cy="9"/>
              </a:xfrm>
              <a:custGeom>
                <a:avLst/>
                <a:gdLst>
                  <a:gd name="T0" fmla="*/ 0 w 11"/>
                  <a:gd name="T1" fmla="*/ 4 h 9"/>
                  <a:gd name="T2" fmla="*/ 2 w 11"/>
                  <a:gd name="T3" fmla="*/ 0 h 9"/>
                  <a:gd name="T4" fmla="*/ 11 w 11"/>
                  <a:gd name="T5" fmla="*/ 8 h 9"/>
                  <a:gd name="T6" fmla="*/ 7 w 11"/>
                  <a:gd name="T7" fmla="*/ 9 h 9"/>
                  <a:gd name="T8" fmla="*/ 0 w 11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4"/>
                    </a:moveTo>
                    <a:lnTo>
                      <a:pt x="2" y="0"/>
                    </a:lnTo>
                    <a:lnTo>
                      <a:pt x="11" y="8"/>
                    </a:lnTo>
                    <a:lnTo>
                      <a:pt x="7" y="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Freeform 1331"/>
              <p:cNvSpPr>
                <a:spLocks/>
              </p:cNvSpPr>
              <p:nvPr/>
            </p:nvSpPr>
            <p:spPr bwMode="auto">
              <a:xfrm>
                <a:off x="1324" y="1491"/>
                <a:ext cx="16" cy="10"/>
              </a:xfrm>
              <a:custGeom>
                <a:avLst/>
                <a:gdLst>
                  <a:gd name="T0" fmla="*/ 16 w 16"/>
                  <a:gd name="T1" fmla="*/ 7 h 10"/>
                  <a:gd name="T2" fmla="*/ 3 w 16"/>
                  <a:gd name="T3" fmla="*/ 10 h 10"/>
                  <a:gd name="T4" fmla="*/ 0 w 16"/>
                  <a:gd name="T5" fmla="*/ 2 h 10"/>
                  <a:gd name="T6" fmla="*/ 12 w 16"/>
                  <a:gd name="T7" fmla="*/ 0 h 10"/>
                  <a:gd name="T8" fmla="*/ 16 w 16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6" y="7"/>
                    </a:moveTo>
                    <a:lnTo>
                      <a:pt x="3" y="10"/>
                    </a:lnTo>
                    <a:lnTo>
                      <a:pt x="0" y="2"/>
                    </a:lnTo>
                    <a:lnTo>
                      <a:pt x="12" y="0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9DB9DA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Freeform 1332"/>
              <p:cNvSpPr>
                <a:spLocks/>
              </p:cNvSpPr>
              <p:nvPr/>
            </p:nvSpPr>
            <p:spPr bwMode="auto">
              <a:xfrm>
                <a:off x="1227" y="1513"/>
                <a:ext cx="88" cy="41"/>
              </a:xfrm>
              <a:custGeom>
                <a:avLst/>
                <a:gdLst>
                  <a:gd name="T0" fmla="*/ 88 w 88"/>
                  <a:gd name="T1" fmla="*/ 9 h 41"/>
                  <a:gd name="T2" fmla="*/ 70 w 88"/>
                  <a:gd name="T3" fmla="*/ 0 h 41"/>
                  <a:gd name="T4" fmla="*/ 0 w 88"/>
                  <a:gd name="T5" fmla="*/ 33 h 41"/>
                  <a:gd name="T6" fmla="*/ 18 w 88"/>
                  <a:gd name="T7" fmla="*/ 41 h 41"/>
                  <a:gd name="T8" fmla="*/ 88 w 88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1">
                    <a:moveTo>
                      <a:pt x="88" y="9"/>
                    </a:moveTo>
                    <a:lnTo>
                      <a:pt x="70" y="0"/>
                    </a:lnTo>
                    <a:lnTo>
                      <a:pt x="0" y="33"/>
                    </a:lnTo>
                    <a:lnTo>
                      <a:pt x="18" y="41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6" name="Freeform 1333"/>
              <p:cNvSpPr>
                <a:spLocks/>
              </p:cNvSpPr>
              <p:nvPr/>
            </p:nvSpPr>
            <p:spPr bwMode="auto">
              <a:xfrm>
                <a:off x="1164" y="1484"/>
                <a:ext cx="88" cy="40"/>
              </a:xfrm>
              <a:custGeom>
                <a:avLst/>
                <a:gdLst>
                  <a:gd name="T0" fmla="*/ 88 w 88"/>
                  <a:gd name="T1" fmla="*/ 9 h 40"/>
                  <a:gd name="T2" fmla="*/ 70 w 88"/>
                  <a:gd name="T3" fmla="*/ 0 h 40"/>
                  <a:gd name="T4" fmla="*/ 0 w 88"/>
                  <a:gd name="T5" fmla="*/ 33 h 40"/>
                  <a:gd name="T6" fmla="*/ 17 w 88"/>
                  <a:gd name="T7" fmla="*/ 40 h 40"/>
                  <a:gd name="T8" fmla="*/ 88 w 88"/>
                  <a:gd name="T9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0">
                    <a:moveTo>
                      <a:pt x="88" y="9"/>
                    </a:moveTo>
                    <a:lnTo>
                      <a:pt x="70" y="0"/>
                    </a:lnTo>
                    <a:lnTo>
                      <a:pt x="0" y="33"/>
                    </a:lnTo>
                    <a:lnTo>
                      <a:pt x="17" y="40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7" name="Freeform 1334"/>
              <p:cNvSpPr>
                <a:spLocks/>
              </p:cNvSpPr>
              <p:nvPr/>
            </p:nvSpPr>
            <p:spPr bwMode="auto">
              <a:xfrm>
                <a:off x="948" y="1499"/>
                <a:ext cx="67" cy="103"/>
              </a:xfrm>
              <a:custGeom>
                <a:avLst/>
                <a:gdLst>
                  <a:gd name="T0" fmla="*/ 67 w 67"/>
                  <a:gd name="T1" fmla="*/ 31 h 103"/>
                  <a:gd name="T2" fmla="*/ 0 w 67"/>
                  <a:gd name="T3" fmla="*/ 0 h 103"/>
                  <a:gd name="T4" fmla="*/ 0 w 67"/>
                  <a:gd name="T5" fmla="*/ 72 h 103"/>
                  <a:gd name="T6" fmla="*/ 67 w 67"/>
                  <a:gd name="T7" fmla="*/ 103 h 103"/>
                  <a:gd name="T8" fmla="*/ 67 w 67"/>
                  <a:gd name="T9" fmla="*/ 3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03">
                    <a:moveTo>
                      <a:pt x="67" y="31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67" y="103"/>
                    </a:lnTo>
                    <a:lnTo>
                      <a:pt x="67" y="31"/>
                    </a:lnTo>
                    <a:close/>
                  </a:path>
                </a:pathLst>
              </a:custGeom>
              <a:solidFill>
                <a:srgbClr val="A19ACB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8" name="Freeform 1335"/>
              <p:cNvSpPr>
                <a:spLocks/>
              </p:cNvSpPr>
              <p:nvPr/>
            </p:nvSpPr>
            <p:spPr bwMode="auto">
              <a:xfrm>
                <a:off x="948" y="1428"/>
                <a:ext cx="223" cy="102"/>
              </a:xfrm>
              <a:custGeom>
                <a:avLst/>
                <a:gdLst>
                  <a:gd name="T0" fmla="*/ 223 w 223"/>
                  <a:gd name="T1" fmla="*/ 32 h 102"/>
                  <a:gd name="T2" fmla="*/ 154 w 223"/>
                  <a:gd name="T3" fmla="*/ 0 h 102"/>
                  <a:gd name="T4" fmla="*/ 0 w 223"/>
                  <a:gd name="T5" fmla="*/ 71 h 102"/>
                  <a:gd name="T6" fmla="*/ 67 w 223"/>
                  <a:gd name="T7" fmla="*/ 102 h 102"/>
                  <a:gd name="T8" fmla="*/ 223 w 223"/>
                  <a:gd name="T9" fmla="*/ 3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102">
                    <a:moveTo>
                      <a:pt x="223" y="32"/>
                    </a:moveTo>
                    <a:lnTo>
                      <a:pt x="154" y="0"/>
                    </a:lnTo>
                    <a:lnTo>
                      <a:pt x="0" y="71"/>
                    </a:lnTo>
                    <a:lnTo>
                      <a:pt x="67" y="102"/>
                    </a:lnTo>
                    <a:lnTo>
                      <a:pt x="223" y="32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Freeform 1336"/>
              <p:cNvSpPr>
                <a:spLocks/>
              </p:cNvSpPr>
              <p:nvPr/>
            </p:nvSpPr>
            <p:spPr bwMode="auto">
              <a:xfrm>
                <a:off x="1015" y="1460"/>
                <a:ext cx="156" cy="142"/>
              </a:xfrm>
              <a:custGeom>
                <a:avLst/>
                <a:gdLst>
                  <a:gd name="T0" fmla="*/ 156 w 156"/>
                  <a:gd name="T1" fmla="*/ 0 h 142"/>
                  <a:gd name="T2" fmla="*/ 0 w 156"/>
                  <a:gd name="T3" fmla="*/ 71 h 142"/>
                  <a:gd name="T4" fmla="*/ 0 w 156"/>
                  <a:gd name="T5" fmla="*/ 142 h 142"/>
                  <a:gd name="T6" fmla="*/ 156 w 156"/>
                  <a:gd name="T7" fmla="*/ 71 h 142"/>
                  <a:gd name="T8" fmla="*/ 156 w 156"/>
                  <a:gd name="T9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42">
                    <a:moveTo>
                      <a:pt x="156" y="0"/>
                    </a:moveTo>
                    <a:lnTo>
                      <a:pt x="0" y="71"/>
                    </a:lnTo>
                    <a:lnTo>
                      <a:pt x="0" y="142"/>
                    </a:lnTo>
                    <a:lnTo>
                      <a:pt x="156" y="7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3E347E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Freeform 1337"/>
              <p:cNvSpPr>
                <a:spLocks/>
              </p:cNvSpPr>
              <p:nvPr/>
            </p:nvSpPr>
            <p:spPr bwMode="auto">
              <a:xfrm>
                <a:off x="1032" y="1543"/>
                <a:ext cx="135" cy="113"/>
              </a:xfrm>
              <a:custGeom>
                <a:avLst/>
                <a:gdLst>
                  <a:gd name="T0" fmla="*/ 135 w 135"/>
                  <a:gd name="T1" fmla="*/ 61 h 113"/>
                  <a:gd name="T2" fmla="*/ 0 w 135"/>
                  <a:gd name="T3" fmla="*/ 0 h 113"/>
                  <a:gd name="T4" fmla="*/ 0 w 135"/>
                  <a:gd name="T5" fmla="*/ 51 h 113"/>
                  <a:gd name="T6" fmla="*/ 135 w 135"/>
                  <a:gd name="T7" fmla="*/ 113 h 113"/>
                  <a:gd name="T8" fmla="*/ 135 w 135"/>
                  <a:gd name="T9" fmla="*/ 6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13">
                    <a:moveTo>
                      <a:pt x="135" y="61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135" y="113"/>
                    </a:lnTo>
                    <a:lnTo>
                      <a:pt x="135" y="61"/>
                    </a:lnTo>
                    <a:close/>
                  </a:path>
                </a:pathLst>
              </a:custGeom>
              <a:solidFill>
                <a:srgbClr val="A19ACB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Freeform 1338"/>
              <p:cNvSpPr>
                <a:spLocks/>
              </p:cNvSpPr>
              <p:nvPr/>
            </p:nvSpPr>
            <p:spPr bwMode="auto">
              <a:xfrm>
                <a:off x="1032" y="1483"/>
                <a:ext cx="264" cy="123"/>
              </a:xfrm>
              <a:custGeom>
                <a:avLst/>
                <a:gdLst>
                  <a:gd name="T0" fmla="*/ 264 w 264"/>
                  <a:gd name="T1" fmla="*/ 63 h 123"/>
                  <a:gd name="T2" fmla="*/ 128 w 264"/>
                  <a:gd name="T3" fmla="*/ 0 h 123"/>
                  <a:gd name="T4" fmla="*/ 0 w 264"/>
                  <a:gd name="T5" fmla="*/ 60 h 123"/>
                  <a:gd name="T6" fmla="*/ 135 w 264"/>
                  <a:gd name="T7" fmla="*/ 123 h 123"/>
                  <a:gd name="T8" fmla="*/ 264 w 264"/>
                  <a:gd name="T9" fmla="*/ 6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123">
                    <a:moveTo>
                      <a:pt x="264" y="63"/>
                    </a:moveTo>
                    <a:lnTo>
                      <a:pt x="128" y="0"/>
                    </a:lnTo>
                    <a:lnTo>
                      <a:pt x="0" y="60"/>
                    </a:lnTo>
                    <a:lnTo>
                      <a:pt x="135" y="123"/>
                    </a:lnTo>
                    <a:lnTo>
                      <a:pt x="264" y="63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Freeform 1339"/>
              <p:cNvSpPr>
                <a:spLocks/>
              </p:cNvSpPr>
              <p:nvPr/>
            </p:nvSpPr>
            <p:spPr bwMode="auto">
              <a:xfrm>
                <a:off x="1167" y="1547"/>
                <a:ext cx="129" cy="110"/>
              </a:xfrm>
              <a:custGeom>
                <a:avLst/>
                <a:gdLst>
                  <a:gd name="T0" fmla="*/ 129 w 129"/>
                  <a:gd name="T1" fmla="*/ 0 h 110"/>
                  <a:gd name="T2" fmla="*/ 0 w 129"/>
                  <a:gd name="T3" fmla="*/ 60 h 110"/>
                  <a:gd name="T4" fmla="*/ 0 w 129"/>
                  <a:gd name="T5" fmla="*/ 110 h 110"/>
                  <a:gd name="T6" fmla="*/ 129 w 129"/>
                  <a:gd name="T7" fmla="*/ 51 h 110"/>
                  <a:gd name="T8" fmla="*/ 129 w 129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0">
                    <a:moveTo>
                      <a:pt x="129" y="0"/>
                    </a:moveTo>
                    <a:lnTo>
                      <a:pt x="0" y="60"/>
                    </a:lnTo>
                    <a:lnTo>
                      <a:pt x="0" y="110"/>
                    </a:lnTo>
                    <a:lnTo>
                      <a:pt x="129" y="51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3E347E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Freeform 1340"/>
              <p:cNvSpPr>
                <a:spLocks/>
              </p:cNvSpPr>
              <p:nvPr/>
            </p:nvSpPr>
            <p:spPr bwMode="auto">
              <a:xfrm>
                <a:off x="1041" y="1571"/>
                <a:ext cx="22" cy="36"/>
              </a:xfrm>
              <a:custGeom>
                <a:avLst/>
                <a:gdLst>
                  <a:gd name="T0" fmla="*/ 22 w 22"/>
                  <a:gd name="T1" fmla="*/ 36 h 36"/>
                  <a:gd name="T2" fmla="*/ 22 w 22"/>
                  <a:gd name="T3" fmla="*/ 11 h 36"/>
                  <a:gd name="T4" fmla="*/ 0 w 22"/>
                  <a:gd name="T5" fmla="*/ 0 h 36"/>
                  <a:gd name="T6" fmla="*/ 0 w 22"/>
                  <a:gd name="T7" fmla="*/ 24 h 36"/>
                  <a:gd name="T8" fmla="*/ 22 w 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6">
                    <a:moveTo>
                      <a:pt x="22" y="36"/>
                    </a:moveTo>
                    <a:lnTo>
                      <a:pt x="22" y="11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2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Freeform 1341"/>
              <p:cNvSpPr>
                <a:spLocks/>
              </p:cNvSpPr>
              <p:nvPr/>
            </p:nvSpPr>
            <p:spPr bwMode="auto">
              <a:xfrm>
                <a:off x="1041" y="1593"/>
                <a:ext cx="22" cy="13"/>
              </a:xfrm>
              <a:custGeom>
                <a:avLst/>
                <a:gdLst>
                  <a:gd name="T0" fmla="*/ 22 w 22"/>
                  <a:gd name="T1" fmla="*/ 9 h 13"/>
                  <a:gd name="T2" fmla="*/ 4 w 22"/>
                  <a:gd name="T3" fmla="*/ 0 h 13"/>
                  <a:gd name="T4" fmla="*/ 0 w 22"/>
                  <a:gd name="T5" fmla="*/ 3 h 13"/>
                  <a:gd name="T6" fmla="*/ 22 w 22"/>
                  <a:gd name="T7" fmla="*/ 13 h 13"/>
                  <a:gd name="T8" fmla="*/ 22 w 22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22" y="9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22" y="13"/>
                    </a:ln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D0CDE5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5" name="Freeform 1342"/>
              <p:cNvSpPr>
                <a:spLocks/>
              </p:cNvSpPr>
              <p:nvPr/>
            </p:nvSpPr>
            <p:spPr bwMode="auto">
              <a:xfrm>
                <a:off x="1070" y="1584"/>
                <a:ext cx="23" cy="35"/>
              </a:xfrm>
              <a:custGeom>
                <a:avLst/>
                <a:gdLst>
                  <a:gd name="T0" fmla="*/ 23 w 23"/>
                  <a:gd name="T1" fmla="*/ 35 h 35"/>
                  <a:gd name="T2" fmla="*/ 23 w 23"/>
                  <a:gd name="T3" fmla="*/ 10 h 35"/>
                  <a:gd name="T4" fmla="*/ 0 w 23"/>
                  <a:gd name="T5" fmla="*/ 0 h 35"/>
                  <a:gd name="T6" fmla="*/ 0 w 23"/>
                  <a:gd name="T7" fmla="*/ 25 h 35"/>
                  <a:gd name="T8" fmla="*/ 23 w 2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23" y="35"/>
                    </a:moveTo>
                    <a:lnTo>
                      <a:pt x="23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3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6" name="Freeform 1343"/>
              <p:cNvSpPr>
                <a:spLocks/>
              </p:cNvSpPr>
              <p:nvPr/>
            </p:nvSpPr>
            <p:spPr bwMode="auto">
              <a:xfrm>
                <a:off x="1098" y="1597"/>
                <a:ext cx="23" cy="35"/>
              </a:xfrm>
              <a:custGeom>
                <a:avLst/>
                <a:gdLst>
                  <a:gd name="T0" fmla="*/ 23 w 23"/>
                  <a:gd name="T1" fmla="*/ 35 h 35"/>
                  <a:gd name="T2" fmla="*/ 23 w 23"/>
                  <a:gd name="T3" fmla="*/ 10 h 35"/>
                  <a:gd name="T4" fmla="*/ 0 w 23"/>
                  <a:gd name="T5" fmla="*/ 0 h 35"/>
                  <a:gd name="T6" fmla="*/ 0 w 23"/>
                  <a:gd name="T7" fmla="*/ 25 h 35"/>
                  <a:gd name="T8" fmla="*/ 23 w 2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23" y="35"/>
                    </a:moveTo>
                    <a:lnTo>
                      <a:pt x="23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3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7" name="Freeform 1344"/>
              <p:cNvSpPr>
                <a:spLocks/>
              </p:cNvSpPr>
              <p:nvPr/>
            </p:nvSpPr>
            <p:spPr bwMode="auto">
              <a:xfrm>
                <a:off x="1128" y="1610"/>
                <a:ext cx="24" cy="35"/>
              </a:xfrm>
              <a:custGeom>
                <a:avLst/>
                <a:gdLst>
                  <a:gd name="T0" fmla="*/ 24 w 24"/>
                  <a:gd name="T1" fmla="*/ 35 h 35"/>
                  <a:gd name="T2" fmla="*/ 24 w 24"/>
                  <a:gd name="T3" fmla="*/ 10 h 35"/>
                  <a:gd name="T4" fmla="*/ 0 w 24"/>
                  <a:gd name="T5" fmla="*/ 0 h 35"/>
                  <a:gd name="T6" fmla="*/ 0 w 24"/>
                  <a:gd name="T7" fmla="*/ 25 h 35"/>
                  <a:gd name="T8" fmla="*/ 24 w 24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lnTo>
                      <a:pt x="24" y="10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24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8" name="Line 1345"/>
              <p:cNvSpPr>
                <a:spLocks noChangeShapeType="1"/>
              </p:cNvSpPr>
              <p:nvPr/>
            </p:nvSpPr>
            <p:spPr bwMode="auto">
              <a:xfrm>
                <a:off x="952" y="1514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9" name="Line 1346"/>
              <p:cNvSpPr>
                <a:spLocks noChangeShapeType="1"/>
              </p:cNvSpPr>
              <p:nvPr/>
            </p:nvSpPr>
            <p:spPr bwMode="auto">
              <a:xfrm>
                <a:off x="952" y="1518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Line 1347"/>
              <p:cNvSpPr>
                <a:spLocks noChangeShapeType="1"/>
              </p:cNvSpPr>
              <p:nvPr/>
            </p:nvSpPr>
            <p:spPr bwMode="auto">
              <a:xfrm>
                <a:off x="952" y="1519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Line 1348"/>
              <p:cNvSpPr>
                <a:spLocks noChangeShapeType="1"/>
              </p:cNvSpPr>
              <p:nvPr/>
            </p:nvSpPr>
            <p:spPr bwMode="auto">
              <a:xfrm>
                <a:off x="952" y="1522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Line 1349"/>
              <p:cNvSpPr>
                <a:spLocks noChangeShapeType="1"/>
              </p:cNvSpPr>
              <p:nvPr/>
            </p:nvSpPr>
            <p:spPr bwMode="auto">
              <a:xfrm>
                <a:off x="952" y="1526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Line 1350"/>
              <p:cNvSpPr>
                <a:spLocks noChangeShapeType="1"/>
              </p:cNvSpPr>
              <p:nvPr/>
            </p:nvSpPr>
            <p:spPr bwMode="auto">
              <a:xfrm>
                <a:off x="952" y="1528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4" name="Line 1351"/>
              <p:cNvSpPr>
                <a:spLocks noChangeShapeType="1"/>
              </p:cNvSpPr>
              <p:nvPr/>
            </p:nvSpPr>
            <p:spPr bwMode="auto">
              <a:xfrm>
                <a:off x="952" y="1531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5" name="Line 1352"/>
              <p:cNvSpPr>
                <a:spLocks noChangeShapeType="1"/>
              </p:cNvSpPr>
              <p:nvPr/>
            </p:nvSpPr>
            <p:spPr bwMode="auto">
              <a:xfrm>
                <a:off x="952" y="1534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6" name="Line 1353"/>
              <p:cNvSpPr>
                <a:spLocks noChangeShapeType="1"/>
              </p:cNvSpPr>
              <p:nvPr/>
            </p:nvSpPr>
            <p:spPr bwMode="auto">
              <a:xfrm>
                <a:off x="952" y="1536"/>
                <a:ext cx="63" cy="26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7" name="Line 1354"/>
              <p:cNvSpPr>
                <a:spLocks noChangeShapeType="1"/>
              </p:cNvSpPr>
              <p:nvPr/>
            </p:nvSpPr>
            <p:spPr bwMode="auto">
              <a:xfrm>
                <a:off x="952" y="1539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Line 1355"/>
              <p:cNvSpPr>
                <a:spLocks noChangeShapeType="1"/>
              </p:cNvSpPr>
              <p:nvPr/>
            </p:nvSpPr>
            <p:spPr bwMode="auto">
              <a:xfrm>
                <a:off x="952" y="1542"/>
                <a:ext cx="63" cy="29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Line 1356"/>
              <p:cNvSpPr>
                <a:spLocks noChangeShapeType="1"/>
              </p:cNvSpPr>
              <p:nvPr/>
            </p:nvSpPr>
            <p:spPr bwMode="auto">
              <a:xfrm>
                <a:off x="952" y="1545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Line 1357"/>
              <p:cNvSpPr>
                <a:spLocks noChangeShapeType="1"/>
              </p:cNvSpPr>
              <p:nvPr/>
            </p:nvSpPr>
            <p:spPr bwMode="auto">
              <a:xfrm>
                <a:off x="952" y="1547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Line 1358"/>
              <p:cNvSpPr>
                <a:spLocks noChangeShapeType="1"/>
              </p:cNvSpPr>
              <p:nvPr/>
            </p:nvSpPr>
            <p:spPr bwMode="auto">
              <a:xfrm>
                <a:off x="952" y="1551"/>
                <a:ext cx="63" cy="26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Line 1359"/>
              <p:cNvSpPr>
                <a:spLocks noChangeShapeType="1"/>
              </p:cNvSpPr>
              <p:nvPr/>
            </p:nvSpPr>
            <p:spPr bwMode="auto">
              <a:xfrm>
                <a:off x="952" y="1555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Line 1360"/>
              <p:cNvSpPr>
                <a:spLocks noChangeShapeType="1"/>
              </p:cNvSpPr>
              <p:nvPr/>
            </p:nvSpPr>
            <p:spPr bwMode="auto">
              <a:xfrm>
                <a:off x="952" y="1556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Line 1361"/>
              <p:cNvSpPr>
                <a:spLocks noChangeShapeType="1"/>
              </p:cNvSpPr>
              <p:nvPr/>
            </p:nvSpPr>
            <p:spPr bwMode="auto">
              <a:xfrm>
                <a:off x="952" y="1559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5" name="Line 1362"/>
              <p:cNvSpPr>
                <a:spLocks noChangeShapeType="1"/>
              </p:cNvSpPr>
              <p:nvPr/>
            </p:nvSpPr>
            <p:spPr bwMode="auto">
              <a:xfrm>
                <a:off x="952" y="1561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6" name="Line 1363"/>
              <p:cNvSpPr>
                <a:spLocks noChangeShapeType="1"/>
              </p:cNvSpPr>
              <p:nvPr/>
            </p:nvSpPr>
            <p:spPr bwMode="auto">
              <a:xfrm>
                <a:off x="952" y="1565"/>
                <a:ext cx="63" cy="27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Line 1364"/>
              <p:cNvSpPr>
                <a:spLocks noChangeShapeType="1"/>
              </p:cNvSpPr>
              <p:nvPr/>
            </p:nvSpPr>
            <p:spPr bwMode="auto">
              <a:xfrm>
                <a:off x="952" y="1566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Line 1365"/>
              <p:cNvSpPr>
                <a:spLocks noChangeShapeType="1"/>
              </p:cNvSpPr>
              <p:nvPr/>
            </p:nvSpPr>
            <p:spPr bwMode="auto">
              <a:xfrm>
                <a:off x="952" y="1571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Line 1366"/>
              <p:cNvSpPr>
                <a:spLocks noChangeShapeType="1"/>
              </p:cNvSpPr>
              <p:nvPr/>
            </p:nvSpPr>
            <p:spPr bwMode="auto">
              <a:xfrm>
                <a:off x="952" y="1572"/>
                <a:ext cx="63" cy="28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Freeform 1367"/>
              <p:cNvSpPr>
                <a:spLocks/>
              </p:cNvSpPr>
              <p:nvPr/>
            </p:nvSpPr>
            <p:spPr bwMode="auto">
              <a:xfrm>
                <a:off x="946" y="1499"/>
                <a:ext cx="11" cy="74"/>
              </a:xfrm>
              <a:custGeom>
                <a:avLst/>
                <a:gdLst>
                  <a:gd name="T0" fmla="*/ 0 w 11"/>
                  <a:gd name="T1" fmla="*/ 73 h 74"/>
                  <a:gd name="T2" fmla="*/ 0 w 11"/>
                  <a:gd name="T3" fmla="*/ 0 h 74"/>
                  <a:gd name="T4" fmla="*/ 11 w 11"/>
                  <a:gd name="T5" fmla="*/ 3 h 74"/>
                  <a:gd name="T6" fmla="*/ 11 w 11"/>
                  <a:gd name="T7" fmla="*/ 74 h 74"/>
                  <a:gd name="T8" fmla="*/ 0 w 11"/>
                  <a:gd name="T9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0" y="73"/>
                    </a:moveTo>
                    <a:lnTo>
                      <a:pt x="0" y="0"/>
                    </a:lnTo>
                    <a:lnTo>
                      <a:pt x="11" y="3"/>
                    </a:lnTo>
                    <a:lnTo>
                      <a:pt x="11" y="74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1" name="Freeform 1368"/>
              <p:cNvSpPr>
                <a:spLocks/>
              </p:cNvSpPr>
              <p:nvPr/>
            </p:nvSpPr>
            <p:spPr bwMode="auto">
              <a:xfrm>
                <a:off x="961" y="1508"/>
                <a:ext cx="12" cy="73"/>
              </a:xfrm>
              <a:custGeom>
                <a:avLst/>
                <a:gdLst>
                  <a:gd name="T0" fmla="*/ 0 w 12"/>
                  <a:gd name="T1" fmla="*/ 70 h 73"/>
                  <a:gd name="T2" fmla="*/ 0 w 12"/>
                  <a:gd name="T3" fmla="*/ 0 h 73"/>
                  <a:gd name="T4" fmla="*/ 12 w 12"/>
                  <a:gd name="T5" fmla="*/ 2 h 73"/>
                  <a:gd name="T6" fmla="*/ 12 w 12"/>
                  <a:gd name="T7" fmla="*/ 73 h 73"/>
                  <a:gd name="T8" fmla="*/ 0 w 12"/>
                  <a:gd name="T9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3">
                    <a:moveTo>
                      <a:pt x="0" y="70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73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2" name="Freeform 1369"/>
              <p:cNvSpPr>
                <a:spLocks/>
              </p:cNvSpPr>
              <p:nvPr/>
            </p:nvSpPr>
            <p:spPr bwMode="auto">
              <a:xfrm>
                <a:off x="977" y="1514"/>
                <a:ext cx="12" cy="73"/>
              </a:xfrm>
              <a:custGeom>
                <a:avLst/>
                <a:gdLst>
                  <a:gd name="T0" fmla="*/ 0 w 12"/>
                  <a:gd name="T1" fmla="*/ 72 h 73"/>
                  <a:gd name="T2" fmla="*/ 0 w 12"/>
                  <a:gd name="T3" fmla="*/ 0 h 73"/>
                  <a:gd name="T4" fmla="*/ 12 w 12"/>
                  <a:gd name="T5" fmla="*/ 1 h 73"/>
                  <a:gd name="T6" fmla="*/ 12 w 12"/>
                  <a:gd name="T7" fmla="*/ 73 h 73"/>
                  <a:gd name="T8" fmla="*/ 0 w 12"/>
                  <a:gd name="T9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3">
                    <a:moveTo>
                      <a:pt x="0" y="72"/>
                    </a:moveTo>
                    <a:lnTo>
                      <a:pt x="0" y="0"/>
                    </a:lnTo>
                    <a:lnTo>
                      <a:pt x="12" y="1"/>
                    </a:lnTo>
                    <a:lnTo>
                      <a:pt x="12" y="73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3" name="Freeform 1370"/>
              <p:cNvSpPr>
                <a:spLocks/>
              </p:cNvSpPr>
              <p:nvPr/>
            </p:nvSpPr>
            <p:spPr bwMode="auto">
              <a:xfrm>
                <a:off x="992" y="1522"/>
                <a:ext cx="12" cy="74"/>
              </a:xfrm>
              <a:custGeom>
                <a:avLst/>
                <a:gdLst>
                  <a:gd name="T0" fmla="*/ 1 w 12"/>
                  <a:gd name="T1" fmla="*/ 72 h 74"/>
                  <a:gd name="T2" fmla="*/ 0 w 12"/>
                  <a:gd name="T3" fmla="*/ 0 h 74"/>
                  <a:gd name="T4" fmla="*/ 12 w 12"/>
                  <a:gd name="T5" fmla="*/ 2 h 74"/>
                  <a:gd name="T6" fmla="*/ 12 w 12"/>
                  <a:gd name="T7" fmla="*/ 74 h 74"/>
                  <a:gd name="T8" fmla="*/ 1 w 12"/>
                  <a:gd name="T9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4">
                    <a:moveTo>
                      <a:pt x="1" y="72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74"/>
                    </a:lnTo>
                    <a:lnTo>
                      <a:pt x="1" y="72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4" name="Freeform 1371"/>
              <p:cNvSpPr>
                <a:spLocks/>
              </p:cNvSpPr>
              <p:nvPr/>
            </p:nvSpPr>
            <p:spPr bwMode="auto">
              <a:xfrm>
                <a:off x="1009" y="1529"/>
                <a:ext cx="11" cy="73"/>
              </a:xfrm>
              <a:custGeom>
                <a:avLst/>
                <a:gdLst>
                  <a:gd name="T0" fmla="*/ 0 w 11"/>
                  <a:gd name="T1" fmla="*/ 70 h 73"/>
                  <a:gd name="T2" fmla="*/ 0 w 11"/>
                  <a:gd name="T3" fmla="*/ 0 h 73"/>
                  <a:gd name="T4" fmla="*/ 11 w 11"/>
                  <a:gd name="T5" fmla="*/ 2 h 73"/>
                  <a:gd name="T6" fmla="*/ 11 w 11"/>
                  <a:gd name="T7" fmla="*/ 73 h 73"/>
                  <a:gd name="T8" fmla="*/ 0 w 11"/>
                  <a:gd name="T9" fmla="*/ 7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0" y="70"/>
                    </a:moveTo>
                    <a:lnTo>
                      <a:pt x="0" y="0"/>
                    </a:lnTo>
                    <a:lnTo>
                      <a:pt x="11" y="2"/>
                    </a:lnTo>
                    <a:lnTo>
                      <a:pt x="11" y="73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5" name="Freeform 1372"/>
              <p:cNvSpPr>
                <a:spLocks/>
              </p:cNvSpPr>
              <p:nvPr/>
            </p:nvSpPr>
            <p:spPr bwMode="auto">
              <a:xfrm>
                <a:off x="972" y="1579"/>
                <a:ext cx="88" cy="41"/>
              </a:xfrm>
              <a:custGeom>
                <a:avLst/>
                <a:gdLst>
                  <a:gd name="T0" fmla="*/ 88 w 88"/>
                  <a:gd name="T1" fmla="*/ 9 h 42"/>
                  <a:gd name="T2" fmla="*/ 71 w 88"/>
                  <a:gd name="T3" fmla="*/ 0 h 42"/>
                  <a:gd name="T4" fmla="*/ 0 w 88"/>
                  <a:gd name="T5" fmla="*/ 34 h 42"/>
                  <a:gd name="T6" fmla="*/ 17 w 88"/>
                  <a:gd name="T7" fmla="*/ 42 h 42"/>
                  <a:gd name="T8" fmla="*/ 88 w 8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2">
                    <a:moveTo>
                      <a:pt x="88" y="9"/>
                    </a:moveTo>
                    <a:lnTo>
                      <a:pt x="71" y="0"/>
                    </a:lnTo>
                    <a:lnTo>
                      <a:pt x="0" y="34"/>
                    </a:lnTo>
                    <a:lnTo>
                      <a:pt x="17" y="42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6" name="Freeform 1373"/>
              <p:cNvSpPr>
                <a:spLocks/>
              </p:cNvSpPr>
              <p:nvPr/>
            </p:nvSpPr>
            <p:spPr bwMode="auto">
              <a:xfrm>
                <a:off x="972" y="1612"/>
                <a:ext cx="18" cy="25"/>
              </a:xfrm>
              <a:custGeom>
                <a:avLst/>
                <a:gdLst>
                  <a:gd name="T0" fmla="*/ 17 w 17"/>
                  <a:gd name="T1" fmla="*/ 8 h 24"/>
                  <a:gd name="T2" fmla="*/ 0 w 17"/>
                  <a:gd name="T3" fmla="*/ 0 h 24"/>
                  <a:gd name="T4" fmla="*/ 0 w 17"/>
                  <a:gd name="T5" fmla="*/ 17 h 24"/>
                  <a:gd name="T6" fmla="*/ 17 w 17"/>
                  <a:gd name="T7" fmla="*/ 24 h 24"/>
                  <a:gd name="T8" fmla="*/ 17 w 17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7" y="24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7" name="Freeform 1374"/>
              <p:cNvSpPr>
                <a:spLocks/>
              </p:cNvSpPr>
              <p:nvPr/>
            </p:nvSpPr>
            <p:spPr bwMode="auto">
              <a:xfrm>
                <a:off x="989" y="1587"/>
                <a:ext cx="71" cy="49"/>
              </a:xfrm>
              <a:custGeom>
                <a:avLst/>
                <a:gdLst>
                  <a:gd name="T0" fmla="*/ 71 w 71"/>
                  <a:gd name="T1" fmla="*/ 0 h 49"/>
                  <a:gd name="T2" fmla="*/ 0 w 71"/>
                  <a:gd name="T3" fmla="*/ 33 h 49"/>
                  <a:gd name="T4" fmla="*/ 0 w 71"/>
                  <a:gd name="T5" fmla="*/ 49 h 49"/>
                  <a:gd name="T6" fmla="*/ 71 w 71"/>
                  <a:gd name="T7" fmla="*/ 16 h 49"/>
                  <a:gd name="T8" fmla="*/ 71 w 7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9">
                    <a:moveTo>
                      <a:pt x="71" y="0"/>
                    </a:moveTo>
                    <a:lnTo>
                      <a:pt x="0" y="33"/>
                    </a:lnTo>
                    <a:lnTo>
                      <a:pt x="0" y="49"/>
                    </a:lnTo>
                    <a:lnTo>
                      <a:pt x="71" y="16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8" name="Freeform 1375"/>
              <p:cNvSpPr>
                <a:spLocks/>
              </p:cNvSpPr>
              <p:nvPr/>
            </p:nvSpPr>
            <p:spPr bwMode="auto">
              <a:xfrm>
                <a:off x="1043" y="1608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7 h 9"/>
                  <a:gd name="T4" fmla="*/ 1 w 12"/>
                  <a:gd name="T5" fmla="*/ 7 h 9"/>
                  <a:gd name="T6" fmla="*/ 1 w 12"/>
                  <a:gd name="T7" fmla="*/ 6 h 9"/>
                  <a:gd name="T8" fmla="*/ 0 w 12"/>
                  <a:gd name="T9" fmla="*/ 5 h 9"/>
                  <a:gd name="T10" fmla="*/ 1 w 12"/>
                  <a:gd name="T11" fmla="*/ 4 h 9"/>
                  <a:gd name="T12" fmla="*/ 1 w 12"/>
                  <a:gd name="T13" fmla="*/ 2 h 9"/>
                  <a:gd name="T14" fmla="*/ 2 w 12"/>
                  <a:gd name="T15" fmla="*/ 1 h 9"/>
                  <a:gd name="T16" fmla="*/ 4 w 12"/>
                  <a:gd name="T17" fmla="*/ 1 h 9"/>
                  <a:gd name="T18" fmla="*/ 6 w 12"/>
                  <a:gd name="T19" fmla="*/ 0 h 9"/>
                  <a:gd name="T20" fmla="*/ 7 w 12"/>
                  <a:gd name="T21" fmla="*/ 0 h 9"/>
                  <a:gd name="T22" fmla="*/ 10 w 12"/>
                  <a:gd name="T23" fmla="*/ 1 h 9"/>
                  <a:gd name="T24" fmla="*/ 11 w 12"/>
                  <a:gd name="T25" fmla="*/ 2 h 9"/>
                  <a:gd name="T26" fmla="*/ 12 w 12"/>
                  <a:gd name="T27" fmla="*/ 2 h 9"/>
                  <a:gd name="T28" fmla="*/ 11 w 12"/>
                  <a:gd name="T29" fmla="*/ 5 h 9"/>
                  <a:gd name="T30" fmla="*/ 10 w 12"/>
                  <a:gd name="T31" fmla="*/ 6 h 9"/>
                  <a:gd name="T32" fmla="*/ 8 w 12"/>
                  <a:gd name="T33" fmla="*/ 7 h 9"/>
                  <a:gd name="T34" fmla="*/ 7 w 12"/>
                  <a:gd name="T35" fmla="*/ 9 h 9"/>
                  <a:gd name="T36" fmla="*/ 5 w 12"/>
                  <a:gd name="T37" fmla="*/ 9 h 9"/>
                  <a:gd name="T38" fmla="*/ 4 w 12"/>
                  <a:gd name="T39" fmla="*/ 9 h 9"/>
                  <a:gd name="T40" fmla="*/ 3 w 12"/>
                  <a:gd name="T4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1" y="5"/>
                    </a:lnTo>
                    <a:lnTo>
                      <a:pt x="10" y="6"/>
                    </a:lnTo>
                    <a:lnTo>
                      <a:pt x="8" y="7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29" name="Freeform 1376"/>
              <p:cNvSpPr>
                <a:spLocks/>
              </p:cNvSpPr>
              <p:nvPr/>
            </p:nvSpPr>
            <p:spPr bwMode="auto">
              <a:xfrm>
                <a:off x="1044" y="1609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11 w 12"/>
                  <a:gd name="T3" fmla="*/ 4 h 9"/>
                  <a:gd name="T4" fmla="*/ 12 w 12"/>
                  <a:gd name="T5" fmla="*/ 1 h 9"/>
                  <a:gd name="T6" fmla="*/ 11 w 12"/>
                  <a:gd name="T7" fmla="*/ 1 h 9"/>
                  <a:gd name="T8" fmla="*/ 10 w 12"/>
                  <a:gd name="T9" fmla="*/ 1 h 9"/>
                  <a:gd name="T10" fmla="*/ 10 w 12"/>
                  <a:gd name="T11" fmla="*/ 0 h 9"/>
                  <a:gd name="T12" fmla="*/ 8 w 12"/>
                  <a:gd name="T13" fmla="*/ 0 h 9"/>
                  <a:gd name="T14" fmla="*/ 5 w 12"/>
                  <a:gd name="T15" fmla="*/ 0 h 9"/>
                  <a:gd name="T16" fmla="*/ 3 w 12"/>
                  <a:gd name="T17" fmla="*/ 1 h 9"/>
                  <a:gd name="T18" fmla="*/ 1 w 12"/>
                  <a:gd name="T19" fmla="*/ 3 h 9"/>
                  <a:gd name="T20" fmla="*/ 1 w 12"/>
                  <a:gd name="T21" fmla="*/ 5 h 9"/>
                  <a:gd name="T22" fmla="*/ 0 w 12"/>
                  <a:gd name="T23" fmla="*/ 6 h 9"/>
                  <a:gd name="T24" fmla="*/ 1 w 12"/>
                  <a:gd name="T25" fmla="*/ 8 h 9"/>
                  <a:gd name="T26" fmla="*/ 1 w 12"/>
                  <a:gd name="T27" fmla="*/ 9 h 9"/>
                  <a:gd name="T28" fmla="*/ 1 w 12"/>
                  <a:gd name="T29" fmla="*/ 9 h 9"/>
                  <a:gd name="T30" fmla="*/ 3 w 12"/>
                  <a:gd name="T31" fmla="*/ 9 h 9"/>
                  <a:gd name="T32" fmla="*/ 5 w 12"/>
                  <a:gd name="T33" fmla="*/ 9 h 9"/>
                  <a:gd name="T34" fmla="*/ 8 w 12"/>
                  <a:gd name="T35" fmla="*/ 8 h 9"/>
                  <a:gd name="T36" fmla="*/ 10 w 12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11" y="4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8" y="8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0" name="Freeform 1377"/>
              <p:cNvSpPr>
                <a:spLocks/>
              </p:cNvSpPr>
              <p:nvPr/>
            </p:nvSpPr>
            <p:spPr bwMode="auto">
              <a:xfrm>
                <a:off x="1046" y="1610"/>
                <a:ext cx="11" cy="9"/>
              </a:xfrm>
              <a:custGeom>
                <a:avLst/>
                <a:gdLst>
                  <a:gd name="T0" fmla="*/ 11 w 11"/>
                  <a:gd name="T1" fmla="*/ 7 h 10"/>
                  <a:gd name="T2" fmla="*/ 11 w 11"/>
                  <a:gd name="T3" fmla="*/ 5 h 10"/>
                  <a:gd name="T4" fmla="*/ 11 w 11"/>
                  <a:gd name="T5" fmla="*/ 3 h 10"/>
                  <a:gd name="T6" fmla="*/ 11 w 11"/>
                  <a:gd name="T7" fmla="*/ 2 h 10"/>
                  <a:gd name="T8" fmla="*/ 11 w 11"/>
                  <a:gd name="T9" fmla="*/ 0 h 10"/>
                  <a:gd name="T10" fmla="*/ 8 w 11"/>
                  <a:gd name="T11" fmla="*/ 0 h 10"/>
                  <a:gd name="T12" fmla="*/ 6 w 11"/>
                  <a:gd name="T13" fmla="*/ 0 h 10"/>
                  <a:gd name="T14" fmla="*/ 3 w 11"/>
                  <a:gd name="T15" fmla="*/ 5 h 10"/>
                  <a:gd name="T16" fmla="*/ 0 w 11"/>
                  <a:gd name="T17" fmla="*/ 5 h 10"/>
                  <a:gd name="T18" fmla="*/ 0 w 11"/>
                  <a:gd name="T19" fmla="*/ 9 h 10"/>
                  <a:gd name="T20" fmla="*/ 0 w 11"/>
                  <a:gd name="T21" fmla="*/ 10 h 10"/>
                  <a:gd name="T22" fmla="*/ 3 w 11"/>
                  <a:gd name="T23" fmla="*/ 10 h 10"/>
                  <a:gd name="T24" fmla="*/ 6 w 11"/>
                  <a:gd name="T25" fmla="*/ 10 h 10"/>
                  <a:gd name="T26" fmla="*/ 11 w 11"/>
                  <a:gd name="T2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0">
                    <a:moveTo>
                      <a:pt x="11" y="7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6" y="10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1" name="Freeform 1378"/>
              <p:cNvSpPr>
                <a:spLocks/>
              </p:cNvSpPr>
              <p:nvPr/>
            </p:nvSpPr>
            <p:spPr bwMode="auto">
              <a:xfrm>
                <a:off x="1035" y="1612"/>
                <a:ext cx="11" cy="8"/>
              </a:xfrm>
              <a:custGeom>
                <a:avLst/>
                <a:gdLst>
                  <a:gd name="T0" fmla="*/ 4 w 11"/>
                  <a:gd name="T1" fmla="*/ 8 h 8"/>
                  <a:gd name="T2" fmla="*/ 1 w 11"/>
                  <a:gd name="T3" fmla="*/ 7 h 8"/>
                  <a:gd name="T4" fmla="*/ 1 w 11"/>
                  <a:gd name="T5" fmla="*/ 7 h 8"/>
                  <a:gd name="T6" fmla="*/ 0 w 11"/>
                  <a:gd name="T7" fmla="*/ 7 h 8"/>
                  <a:gd name="T8" fmla="*/ 0 w 11"/>
                  <a:gd name="T9" fmla="*/ 6 h 8"/>
                  <a:gd name="T10" fmla="*/ 0 w 11"/>
                  <a:gd name="T11" fmla="*/ 5 h 8"/>
                  <a:gd name="T12" fmla="*/ 1 w 11"/>
                  <a:gd name="T13" fmla="*/ 2 h 8"/>
                  <a:gd name="T14" fmla="*/ 2 w 11"/>
                  <a:gd name="T15" fmla="*/ 1 h 8"/>
                  <a:gd name="T16" fmla="*/ 4 w 11"/>
                  <a:gd name="T17" fmla="*/ 1 h 8"/>
                  <a:gd name="T18" fmla="*/ 6 w 11"/>
                  <a:gd name="T19" fmla="*/ 0 h 8"/>
                  <a:gd name="T20" fmla="*/ 7 w 11"/>
                  <a:gd name="T21" fmla="*/ 0 h 8"/>
                  <a:gd name="T22" fmla="*/ 10 w 11"/>
                  <a:gd name="T23" fmla="*/ 1 h 8"/>
                  <a:gd name="T24" fmla="*/ 11 w 11"/>
                  <a:gd name="T25" fmla="*/ 1 h 8"/>
                  <a:gd name="T26" fmla="*/ 11 w 11"/>
                  <a:gd name="T27" fmla="*/ 2 h 8"/>
                  <a:gd name="T28" fmla="*/ 11 w 11"/>
                  <a:gd name="T29" fmla="*/ 5 h 8"/>
                  <a:gd name="T30" fmla="*/ 10 w 11"/>
                  <a:gd name="T31" fmla="*/ 7 h 8"/>
                  <a:gd name="T32" fmla="*/ 8 w 11"/>
                  <a:gd name="T33" fmla="*/ 7 h 8"/>
                  <a:gd name="T34" fmla="*/ 6 w 11"/>
                  <a:gd name="T35" fmla="*/ 8 h 8"/>
                  <a:gd name="T36" fmla="*/ 5 w 11"/>
                  <a:gd name="T37" fmla="*/ 8 h 8"/>
                  <a:gd name="T38" fmla="*/ 4 w 11"/>
                  <a:gd name="T3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8">
                    <a:moveTo>
                      <a:pt x="4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2" name="Freeform 1379"/>
              <p:cNvSpPr>
                <a:spLocks/>
              </p:cNvSpPr>
              <p:nvPr/>
            </p:nvSpPr>
            <p:spPr bwMode="auto">
              <a:xfrm>
                <a:off x="1037" y="1612"/>
                <a:ext cx="11" cy="8"/>
              </a:xfrm>
              <a:custGeom>
                <a:avLst/>
                <a:gdLst>
                  <a:gd name="T0" fmla="*/ 10 w 11"/>
                  <a:gd name="T1" fmla="*/ 7 h 8"/>
                  <a:gd name="T2" fmla="*/ 11 w 11"/>
                  <a:gd name="T3" fmla="*/ 5 h 8"/>
                  <a:gd name="T4" fmla="*/ 11 w 11"/>
                  <a:gd name="T5" fmla="*/ 2 h 8"/>
                  <a:gd name="T6" fmla="*/ 11 w 11"/>
                  <a:gd name="T7" fmla="*/ 1 h 8"/>
                  <a:gd name="T8" fmla="*/ 10 w 11"/>
                  <a:gd name="T9" fmla="*/ 1 h 8"/>
                  <a:gd name="T10" fmla="*/ 7 w 11"/>
                  <a:gd name="T11" fmla="*/ 0 h 8"/>
                  <a:gd name="T12" fmla="*/ 6 w 11"/>
                  <a:gd name="T13" fmla="*/ 1 h 8"/>
                  <a:gd name="T14" fmla="*/ 3 w 11"/>
                  <a:gd name="T15" fmla="*/ 1 h 8"/>
                  <a:gd name="T16" fmla="*/ 2 w 11"/>
                  <a:gd name="T17" fmla="*/ 3 h 8"/>
                  <a:gd name="T18" fmla="*/ 0 w 11"/>
                  <a:gd name="T19" fmla="*/ 5 h 8"/>
                  <a:gd name="T20" fmla="*/ 0 w 11"/>
                  <a:gd name="T21" fmla="*/ 7 h 8"/>
                  <a:gd name="T22" fmla="*/ 0 w 11"/>
                  <a:gd name="T23" fmla="*/ 8 h 8"/>
                  <a:gd name="T24" fmla="*/ 1 w 11"/>
                  <a:gd name="T25" fmla="*/ 8 h 8"/>
                  <a:gd name="T26" fmla="*/ 2 w 11"/>
                  <a:gd name="T27" fmla="*/ 8 h 8"/>
                  <a:gd name="T28" fmla="*/ 3 w 11"/>
                  <a:gd name="T29" fmla="*/ 8 h 8"/>
                  <a:gd name="T30" fmla="*/ 6 w 11"/>
                  <a:gd name="T31" fmla="*/ 8 h 8"/>
                  <a:gd name="T32" fmla="*/ 7 w 11"/>
                  <a:gd name="T33" fmla="*/ 7 h 8"/>
                  <a:gd name="T34" fmla="*/ 10 w 11"/>
                  <a:gd name="T3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10" y="7"/>
                    </a:moveTo>
                    <a:lnTo>
                      <a:pt x="11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3" name="Freeform 1380"/>
              <p:cNvSpPr>
                <a:spLocks/>
              </p:cNvSpPr>
              <p:nvPr/>
            </p:nvSpPr>
            <p:spPr bwMode="auto">
              <a:xfrm>
                <a:off x="1038" y="1614"/>
                <a:ext cx="12" cy="9"/>
              </a:xfrm>
              <a:custGeom>
                <a:avLst/>
                <a:gdLst>
                  <a:gd name="T0" fmla="*/ 9 w 12"/>
                  <a:gd name="T1" fmla="*/ 6 h 9"/>
                  <a:gd name="T2" fmla="*/ 12 w 12"/>
                  <a:gd name="T3" fmla="*/ 5 h 9"/>
                  <a:gd name="T4" fmla="*/ 12 w 12"/>
                  <a:gd name="T5" fmla="*/ 3 h 9"/>
                  <a:gd name="T6" fmla="*/ 12 w 12"/>
                  <a:gd name="T7" fmla="*/ 1 h 9"/>
                  <a:gd name="T8" fmla="*/ 9 w 12"/>
                  <a:gd name="T9" fmla="*/ 0 h 9"/>
                  <a:gd name="T10" fmla="*/ 7 w 12"/>
                  <a:gd name="T11" fmla="*/ 0 h 9"/>
                  <a:gd name="T12" fmla="*/ 0 w 12"/>
                  <a:gd name="T13" fmla="*/ 5 h 9"/>
                  <a:gd name="T14" fmla="*/ 0 w 12"/>
                  <a:gd name="T15" fmla="*/ 8 h 9"/>
                  <a:gd name="T16" fmla="*/ 0 w 12"/>
                  <a:gd name="T17" fmla="*/ 9 h 9"/>
                  <a:gd name="T18" fmla="*/ 2 w 12"/>
                  <a:gd name="T19" fmla="*/ 9 h 9"/>
                  <a:gd name="T20" fmla="*/ 7 w 12"/>
                  <a:gd name="T21" fmla="*/ 9 h 9"/>
                  <a:gd name="T22" fmla="*/ 9 w 12"/>
                  <a:gd name="T2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9" y="6"/>
                    </a:move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7" y="9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4" name="Line 1381"/>
              <p:cNvSpPr>
                <a:spLocks noChangeShapeType="1"/>
              </p:cNvSpPr>
              <p:nvPr/>
            </p:nvSpPr>
            <p:spPr bwMode="auto">
              <a:xfrm flipV="1">
                <a:off x="1001" y="1630"/>
                <a:ext cx="1" cy="3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5" name="Freeform 1382"/>
              <p:cNvSpPr>
                <a:spLocks/>
              </p:cNvSpPr>
              <p:nvPr/>
            </p:nvSpPr>
            <p:spPr bwMode="auto">
              <a:xfrm>
                <a:off x="1045" y="1609"/>
                <a:ext cx="11" cy="9"/>
              </a:xfrm>
              <a:custGeom>
                <a:avLst/>
                <a:gdLst>
                  <a:gd name="T0" fmla="*/ 4 w 11"/>
                  <a:gd name="T1" fmla="*/ 9 h 9"/>
                  <a:gd name="T2" fmla="*/ 1 w 11"/>
                  <a:gd name="T3" fmla="*/ 8 h 9"/>
                  <a:gd name="T4" fmla="*/ 1 w 11"/>
                  <a:gd name="T5" fmla="*/ 8 h 9"/>
                  <a:gd name="T6" fmla="*/ 0 w 11"/>
                  <a:gd name="T7" fmla="*/ 5 h 9"/>
                  <a:gd name="T8" fmla="*/ 1 w 11"/>
                  <a:gd name="T9" fmla="*/ 4 h 9"/>
                  <a:gd name="T10" fmla="*/ 1 w 11"/>
                  <a:gd name="T11" fmla="*/ 3 h 9"/>
                  <a:gd name="T12" fmla="*/ 2 w 11"/>
                  <a:gd name="T13" fmla="*/ 1 h 9"/>
                  <a:gd name="T14" fmla="*/ 4 w 11"/>
                  <a:gd name="T15" fmla="*/ 1 h 9"/>
                  <a:gd name="T16" fmla="*/ 6 w 11"/>
                  <a:gd name="T17" fmla="*/ 0 h 9"/>
                  <a:gd name="T18" fmla="*/ 7 w 11"/>
                  <a:gd name="T19" fmla="*/ 1 h 9"/>
                  <a:gd name="T20" fmla="*/ 9 w 11"/>
                  <a:gd name="T21" fmla="*/ 1 h 9"/>
                  <a:gd name="T22" fmla="*/ 10 w 11"/>
                  <a:gd name="T23" fmla="*/ 3 h 9"/>
                  <a:gd name="T24" fmla="*/ 11 w 11"/>
                  <a:gd name="T25" fmla="*/ 3 h 9"/>
                  <a:gd name="T26" fmla="*/ 10 w 11"/>
                  <a:gd name="T27" fmla="*/ 5 h 9"/>
                  <a:gd name="T28" fmla="*/ 9 w 11"/>
                  <a:gd name="T29" fmla="*/ 6 h 9"/>
                  <a:gd name="T30" fmla="*/ 7 w 11"/>
                  <a:gd name="T31" fmla="*/ 8 h 9"/>
                  <a:gd name="T32" fmla="*/ 7 w 11"/>
                  <a:gd name="T33" fmla="*/ 9 h 9"/>
                  <a:gd name="T34" fmla="*/ 6 w 11"/>
                  <a:gd name="T35" fmla="*/ 9 h 9"/>
                  <a:gd name="T36" fmla="*/ 4 w 11"/>
                  <a:gd name="T3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lnTo>
                      <a:pt x="1" y="8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7" y="9"/>
                    </a:lnTo>
                    <a:lnTo>
                      <a:pt x="6" y="9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6" name="Freeform 1383"/>
              <p:cNvSpPr>
                <a:spLocks/>
              </p:cNvSpPr>
              <p:nvPr/>
            </p:nvSpPr>
            <p:spPr bwMode="auto">
              <a:xfrm>
                <a:off x="1047" y="1610"/>
                <a:ext cx="12" cy="9"/>
              </a:xfrm>
              <a:custGeom>
                <a:avLst/>
                <a:gdLst>
                  <a:gd name="T0" fmla="*/ 10 w 12"/>
                  <a:gd name="T1" fmla="*/ 8 h 10"/>
                  <a:gd name="T2" fmla="*/ 11 w 12"/>
                  <a:gd name="T3" fmla="*/ 5 h 10"/>
                  <a:gd name="T4" fmla="*/ 12 w 12"/>
                  <a:gd name="T5" fmla="*/ 3 h 10"/>
                  <a:gd name="T6" fmla="*/ 11 w 12"/>
                  <a:gd name="T7" fmla="*/ 2 h 10"/>
                  <a:gd name="T8" fmla="*/ 10 w 12"/>
                  <a:gd name="T9" fmla="*/ 2 h 10"/>
                  <a:gd name="T10" fmla="*/ 10 w 12"/>
                  <a:gd name="T11" fmla="*/ 0 h 10"/>
                  <a:gd name="T12" fmla="*/ 7 w 12"/>
                  <a:gd name="T13" fmla="*/ 0 h 10"/>
                  <a:gd name="T14" fmla="*/ 6 w 12"/>
                  <a:gd name="T15" fmla="*/ 0 h 10"/>
                  <a:gd name="T16" fmla="*/ 4 w 12"/>
                  <a:gd name="T17" fmla="*/ 2 h 10"/>
                  <a:gd name="T18" fmla="*/ 2 w 12"/>
                  <a:gd name="T19" fmla="*/ 3 h 10"/>
                  <a:gd name="T20" fmla="*/ 1 w 12"/>
                  <a:gd name="T21" fmla="*/ 5 h 10"/>
                  <a:gd name="T22" fmla="*/ 0 w 12"/>
                  <a:gd name="T23" fmla="*/ 9 h 10"/>
                  <a:gd name="T24" fmla="*/ 1 w 12"/>
                  <a:gd name="T25" fmla="*/ 9 h 10"/>
                  <a:gd name="T26" fmla="*/ 2 w 12"/>
                  <a:gd name="T27" fmla="*/ 9 h 10"/>
                  <a:gd name="T28" fmla="*/ 2 w 12"/>
                  <a:gd name="T29" fmla="*/ 10 h 10"/>
                  <a:gd name="T30" fmla="*/ 4 w 12"/>
                  <a:gd name="T31" fmla="*/ 10 h 10"/>
                  <a:gd name="T32" fmla="*/ 6 w 12"/>
                  <a:gd name="T33" fmla="*/ 10 h 10"/>
                  <a:gd name="T34" fmla="*/ 7 w 12"/>
                  <a:gd name="T35" fmla="*/ 9 h 10"/>
                  <a:gd name="T36" fmla="*/ 10 w 12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0">
                    <a:moveTo>
                      <a:pt x="10" y="8"/>
                    </a:move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7" name="Freeform 1384"/>
              <p:cNvSpPr>
                <a:spLocks/>
              </p:cNvSpPr>
              <p:nvPr/>
            </p:nvSpPr>
            <p:spPr bwMode="auto">
              <a:xfrm>
                <a:off x="1049" y="1612"/>
                <a:ext cx="11" cy="8"/>
              </a:xfrm>
              <a:custGeom>
                <a:avLst/>
                <a:gdLst>
                  <a:gd name="T0" fmla="*/ 8 w 11"/>
                  <a:gd name="T1" fmla="*/ 6 h 8"/>
                  <a:gd name="T2" fmla="*/ 11 w 11"/>
                  <a:gd name="T3" fmla="*/ 3 h 8"/>
                  <a:gd name="T4" fmla="*/ 11 w 11"/>
                  <a:gd name="T5" fmla="*/ 2 h 8"/>
                  <a:gd name="T6" fmla="*/ 11 w 11"/>
                  <a:gd name="T7" fmla="*/ 1 h 8"/>
                  <a:gd name="T8" fmla="*/ 8 w 11"/>
                  <a:gd name="T9" fmla="*/ 0 h 8"/>
                  <a:gd name="T10" fmla="*/ 6 w 11"/>
                  <a:gd name="T11" fmla="*/ 0 h 8"/>
                  <a:gd name="T12" fmla="*/ 2 w 11"/>
                  <a:gd name="T13" fmla="*/ 3 h 8"/>
                  <a:gd name="T14" fmla="*/ 0 w 11"/>
                  <a:gd name="T15" fmla="*/ 3 h 8"/>
                  <a:gd name="T16" fmla="*/ 0 w 11"/>
                  <a:gd name="T17" fmla="*/ 6 h 8"/>
                  <a:gd name="T18" fmla="*/ 0 w 11"/>
                  <a:gd name="T19" fmla="*/ 7 h 8"/>
                  <a:gd name="T20" fmla="*/ 2 w 11"/>
                  <a:gd name="T21" fmla="*/ 8 h 8"/>
                  <a:gd name="T22" fmla="*/ 4 w 11"/>
                  <a:gd name="T23" fmla="*/ 8 h 8"/>
                  <a:gd name="T24" fmla="*/ 6 w 11"/>
                  <a:gd name="T25" fmla="*/ 8 h 8"/>
                  <a:gd name="T26" fmla="*/ 8 w 11"/>
                  <a:gd name="T2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8">
                    <a:moveTo>
                      <a:pt x="8" y="6"/>
                    </a:moveTo>
                    <a:lnTo>
                      <a:pt x="11" y="3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8" name="Freeform 1385"/>
              <p:cNvSpPr>
                <a:spLocks/>
              </p:cNvSpPr>
              <p:nvPr/>
            </p:nvSpPr>
            <p:spPr bwMode="auto">
              <a:xfrm>
                <a:off x="1038" y="1613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9 h 9"/>
                  <a:gd name="T4" fmla="*/ 0 w 12"/>
                  <a:gd name="T5" fmla="*/ 7 h 9"/>
                  <a:gd name="T6" fmla="*/ 0 w 12"/>
                  <a:gd name="T7" fmla="*/ 7 h 9"/>
                  <a:gd name="T8" fmla="*/ 0 w 12"/>
                  <a:gd name="T9" fmla="*/ 6 h 9"/>
                  <a:gd name="T10" fmla="*/ 0 w 12"/>
                  <a:gd name="T11" fmla="*/ 5 h 9"/>
                  <a:gd name="T12" fmla="*/ 1 w 12"/>
                  <a:gd name="T13" fmla="*/ 2 h 9"/>
                  <a:gd name="T14" fmla="*/ 2 w 12"/>
                  <a:gd name="T15" fmla="*/ 1 h 9"/>
                  <a:gd name="T16" fmla="*/ 3 w 12"/>
                  <a:gd name="T17" fmla="*/ 1 h 9"/>
                  <a:gd name="T18" fmla="*/ 6 w 12"/>
                  <a:gd name="T19" fmla="*/ 0 h 9"/>
                  <a:gd name="T20" fmla="*/ 7 w 12"/>
                  <a:gd name="T21" fmla="*/ 0 h 9"/>
                  <a:gd name="T22" fmla="*/ 10 w 12"/>
                  <a:gd name="T23" fmla="*/ 1 h 9"/>
                  <a:gd name="T24" fmla="*/ 11 w 12"/>
                  <a:gd name="T25" fmla="*/ 1 h 9"/>
                  <a:gd name="T26" fmla="*/ 12 w 12"/>
                  <a:gd name="T27" fmla="*/ 2 h 9"/>
                  <a:gd name="T28" fmla="*/ 12 w 12"/>
                  <a:gd name="T29" fmla="*/ 2 h 9"/>
                  <a:gd name="T30" fmla="*/ 12 w 12"/>
                  <a:gd name="T31" fmla="*/ 5 h 9"/>
                  <a:gd name="T32" fmla="*/ 10 w 12"/>
                  <a:gd name="T33" fmla="*/ 7 h 9"/>
                  <a:gd name="T34" fmla="*/ 9 w 12"/>
                  <a:gd name="T35" fmla="*/ 9 h 9"/>
                  <a:gd name="T36" fmla="*/ 7 w 12"/>
                  <a:gd name="T37" fmla="*/ 9 h 9"/>
                  <a:gd name="T38" fmla="*/ 5 w 12"/>
                  <a:gd name="T39" fmla="*/ 9 h 9"/>
                  <a:gd name="T40" fmla="*/ 5 w 12"/>
                  <a:gd name="T41" fmla="*/ 9 h 9"/>
                  <a:gd name="T42" fmla="*/ 3 w 12"/>
                  <a:gd name="T4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9" name="Freeform 1386"/>
              <p:cNvSpPr>
                <a:spLocks/>
              </p:cNvSpPr>
              <p:nvPr/>
            </p:nvSpPr>
            <p:spPr bwMode="auto">
              <a:xfrm>
                <a:off x="1041" y="1613"/>
                <a:ext cx="11" cy="9"/>
              </a:xfrm>
              <a:custGeom>
                <a:avLst/>
                <a:gdLst>
                  <a:gd name="T0" fmla="*/ 8 w 11"/>
                  <a:gd name="T1" fmla="*/ 7 h 9"/>
                  <a:gd name="T2" fmla="*/ 11 w 11"/>
                  <a:gd name="T3" fmla="*/ 5 h 9"/>
                  <a:gd name="T4" fmla="*/ 11 w 11"/>
                  <a:gd name="T5" fmla="*/ 2 h 9"/>
                  <a:gd name="T6" fmla="*/ 11 w 11"/>
                  <a:gd name="T7" fmla="*/ 1 h 9"/>
                  <a:gd name="T8" fmla="*/ 10 w 11"/>
                  <a:gd name="T9" fmla="*/ 1 h 9"/>
                  <a:gd name="T10" fmla="*/ 8 w 11"/>
                  <a:gd name="T11" fmla="*/ 1 h 9"/>
                  <a:gd name="T12" fmla="*/ 8 w 11"/>
                  <a:gd name="T13" fmla="*/ 0 h 9"/>
                  <a:gd name="T14" fmla="*/ 6 w 11"/>
                  <a:gd name="T15" fmla="*/ 1 h 9"/>
                  <a:gd name="T16" fmla="*/ 3 w 11"/>
                  <a:gd name="T17" fmla="*/ 1 h 9"/>
                  <a:gd name="T18" fmla="*/ 1 w 11"/>
                  <a:gd name="T19" fmla="*/ 4 h 9"/>
                  <a:gd name="T20" fmla="*/ 0 w 11"/>
                  <a:gd name="T21" fmla="*/ 5 h 9"/>
                  <a:gd name="T22" fmla="*/ 0 w 11"/>
                  <a:gd name="T23" fmla="*/ 7 h 9"/>
                  <a:gd name="T24" fmla="*/ 0 w 11"/>
                  <a:gd name="T25" fmla="*/ 9 h 9"/>
                  <a:gd name="T26" fmla="*/ 0 w 11"/>
                  <a:gd name="T27" fmla="*/ 9 h 9"/>
                  <a:gd name="T28" fmla="*/ 1 w 11"/>
                  <a:gd name="T29" fmla="*/ 9 h 9"/>
                  <a:gd name="T30" fmla="*/ 3 w 11"/>
                  <a:gd name="T31" fmla="*/ 9 h 9"/>
                  <a:gd name="T32" fmla="*/ 6 w 11"/>
                  <a:gd name="T33" fmla="*/ 9 h 9"/>
                  <a:gd name="T34" fmla="*/ 8 w 11"/>
                  <a:gd name="T35" fmla="*/ 9 h 9"/>
                  <a:gd name="T36" fmla="*/ 8 w 11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9">
                    <a:moveTo>
                      <a:pt x="8" y="7"/>
                    </a:moveTo>
                    <a:lnTo>
                      <a:pt x="11" y="5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0" name="Freeform 1387"/>
              <p:cNvSpPr>
                <a:spLocks/>
              </p:cNvSpPr>
              <p:nvPr/>
            </p:nvSpPr>
            <p:spPr bwMode="auto">
              <a:xfrm>
                <a:off x="1041" y="1614"/>
                <a:ext cx="12" cy="10"/>
              </a:xfrm>
              <a:custGeom>
                <a:avLst/>
                <a:gdLst>
                  <a:gd name="T0" fmla="*/ 12 w 12"/>
                  <a:gd name="T1" fmla="*/ 6 h 10"/>
                  <a:gd name="T2" fmla="*/ 12 w 12"/>
                  <a:gd name="T3" fmla="*/ 5 h 10"/>
                  <a:gd name="T4" fmla="*/ 12 w 12"/>
                  <a:gd name="T5" fmla="*/ 3 h 10"/>
                  <a:gd name="T6" fmla="*/ 12 w 12"/>
                  <a:gd name="T7" fmla="*/ 1 h 10"/>
                  <a:gd name="T8" fmla="*/ 12 w 12"/>
                  <a:gd name="T9" fmla="*/ 0 h 10"/>
                  <a:gd name="T10" fmla="*/ 9 w 12"/>
                  <a:gd name="T11" fmla="*/ 0 h 10"/>
                  <a:gd name="T12" fmla="*/ 7 w 12"/>
                  <a:gd name="T13" fmla="*/ 0 h 10"/>
                  <a:gd name="T14" fmla="*/ 2 w 12"/>
                  <a:gd name="T15" fmla="*/ 5 h 10"/>
                  <a:gd name="T16" fmla="*/ 0 w 12"/>
                  <a:gd name="T17" fmla="*/ 5 h 10"/>
                  <a:gd name="T18" fmla="*/ 0 w 12"/>
                  <a:gd name="T19" fmla="*/ 9 h 10"/>
                  <a:gd name="T20" fmla="*/ 0 w 12"/>
                  <a:gd name="T21" fmla="*/ 10 h 10"/>
                  <a:gd name="T22" fmla="*/ 2 w 12"/>
                  <a:gd name="T23" fmla="*/ 10 h 10"/>
                  <a:gd name="T24" fmla="*/ 5 w 12"/>
                  <a:gd name="T25" fmla="*/ 10 h 10"/>
                  <a:gd name="T26" fmla="*/ 7 w 12"/>
                  <a:gd name="T27" fmla="*/ 10 h 10"/>
                  <a:gd name="T28" fmla="*/ 12 w 12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12" y="6"/>
                    </a:move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1" name="Freeform 1388"/>
              <p:cNvSpPr>
                <a:spLocks/>
              </p:cNvSpPr>
              <p:nvPr/>
            </p:nvSpPr>
            <p:spPr bwMode="auto">
              <a:xfrm>
                <a:off x="999" y="1634"/>
                <a:ext cx="12" cy="9"/>
              </a:xfrm>
              <a:custGeom>
                <a:avLst/>
                <a:gdLst>
                  <a:gd name="T0" fmla="*/ 6 w 12"/>
                  <a:gd name="T1" fmla="*/ 9 h 9"/>
                  <a:gd name="T2" fmla="*/ 2 w 12"/>
                  <a:gd name="T3" fmla="*/ 7 h 9"/>
                  <a:gd name="T4" fmla="*/ 0 w 12"/>
                  <a:gd name="T5" fmla="*/ 6 h 9"/>
                  <a:gd name="T6" fmla="*/ 2 w 12"/>
                  <a:gd name="T7" fmla="*/ 2 h 9"/>
                  <a:gd name="T8" fmla="*/ 4 w 12"/>
                  <a:gd name="T9" fmla="*/ 1 h 9"/>
                  <a:gd name="T10" fmla="*/ 6 w 12"/>
                  <a:gd name="T11" fmla="*/ 0 h 9"/>
                  <a:gd name="T12" fmla="*/ 8 w 12"/>
                  <a:gd name="T13" fmla="*/ 0 h 9"/>
                  <a:gd name="T14" fmla="*/ 12 w 12"/>
                  <a:gd name="T15" fmla="*/ 1 h 9"/>
                  <a:gd name="T16" fmla="*/ 12 w 12"/>
                  <a:gd name="T17" fmla="*/ 2 h 9"/>
                  <a:gd name="T18" fmla="*/ 12 w 12"/>
                  <a:gd name="T19" fmla="*/ 6 h 9"/>
                  <a:gd name="T20" fmla="*/ 10 w 12"/>
                  <a:gd name="T21" fmla="*/ 7 h 9"/>
                  <a:gd name="T22" fmla="*/ 8 w 12"/>
                  <a:gd name="T23" fmla="*/ 9 h 9"/>
                  <a:gd name="T24" fmla="*/ 6 w 12"/>
                  <a:gd name="T2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9">
                    <a:moveTo>
                      <a:pt x="6" y="9"/>
                    </a:moveTo>
                    <a:lnTo>
                      <a:pt x="2" y="7"/>
                    </a:lnTo>
                    <a:lnTo>
                      <a:pt x="0" y="6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1"/>
                    </a:lnTo>
                    <a:lnTo>
                      <a:pt x="12" y="2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2" name="Freeform 1389"/>
              <p:cNvSpPr>
                <a:spLocks/>
              </p:cNvSpPr>
              <p:nvPr/>
            </p:nvSpPr>
            <p:spPr bwMode="auto">
              <a:xfrm>
                <a:off x="1001" y="1634"/>
                <a:ext cx="12" cy="9"/>
              </a:xfrm>
              <a:custGeom>
                <a:avLst/>
                <a:gdLst>
                  <a:gd name="T0" fmla="*/ 12 w 12"/>
                  <a:gd name="T1" fmla="*/ 6 h 9"/>
                  <a:gd name="T2" fmla="*/ 12 w 12"/>
                  <a:gd name="T3" fmla="*/ 2 h 9"/>
                  <a:gd name="T4" fmla="*/ 12 w 12"/>
                  <a:gd name="T5" fmla="*/ 1 h 9"/>
                  <a:gd name="T6" fmla="*/ 9 w 12"/>
                  <a:gd name="T7" fmla="*/ 0 h 9"/>
                  <a:gd name="T8" fmla="*/ 6 w 12"/>
                  <a:gd name="T9" fmla="*/ 1 h 9"/>
                  <a:gd name="T10" fmla="*/ 3 w 12"/>
                  <a:gd name="T11" fmla="*/ 5 h 9"/>
                  <a:gd name="T12" fmla="*/ 0 w 12"/>
                  <a:gd name="T13" fmla="*/ 7 h 9"/>
                  <a:gd name="T14" fmla="*/ 0 w 12"/>
                  <a:gd name="T15" fmla="*/ 9 h 9"/>
                  <a:gd name="T16" fmla="*/ 3 w 12"/>
                  <a:gd name="T17" fmla="*/ 9 h 9"/>
                  <a:gd name="T18" fmla="*/ 6 w 12"/>
                  <a:gd name="T19" fmla="*/ 9 h 9"/>
                  <a:gd name="T20" fmla="*/ 12 w 12"/>
                  <a:gd name="T2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9">
                    <a:moveTo>
                      <a:pt x="12" y="6"/>
                    </a:moveTo>
                    <a:lnTo>
                      <a:pt x="12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3" name="Line 1390"/>
              <p:cNvSpPr>
                <a:spLocks noChangeShapeType="1"/>
              </p:cNvSpPr>
              <p:nvPr/>
            </p:nvSpPr>
            <p:spPr bwMode="auto">
              <a:xfrm flipV="1">
                <a:off x="1029" y="1645"/>
                <a:ext cx="1" cy="1"/>
              </a:xfrm>
              <a:prstGeom prst="line">
                <a:avLst/>
              </a:prstGeom>
              <a:noFill/>
              <a:ln w="127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4" name="Freeform 1391"/>
              <p:cNvSpPr>
                <a:spLocks/>
              </p:cNvSpPr>
              <p:nvPr/>
            </p:nvSpPr>
            <p:spPr bwMode="auto">
              <a:xfrm>
                <a:off x="1015" y="1646"/>
                <a:ext cx="12" cy="10"/>
              </a:xfrm>
              <a:custGeom>
                <a:avLst/>
                <a:gdLst>
                  <a:gd name="T0" fmla="*/ 4 w 12"/>
                  <a:gd name="T1" fmla="*/ 10 h 10"/>
                  <a:gd name="T2" fmla="*/ 2 w 12"/>
                  <a:gd name="T3" fmla="*/ 9 h 10"/>
                  <a:gd name="T4" fmla="*/ 1 w 12"/>
                  <a:gd name="T5" fmla="*/ 9 h 10"/>
                  <a:gd name="T6" fmla="*/ 1 w 12"/>
                  <a:gd name="T7" fmla="*/ 8 h 10"/>
                  <a:gd name="T8" fmla="*/ 0 w 12"/>
                  <a:gd name="T9" fmla="*/ 7 h 10"/>
                  <a:gd name="T10" fmla="*/ 1 w 12"/>
                  <a:gd name="T11" fmla="*/ 7 h 10"/>
                  <a:gd name="T12" fmla="*/ 2 w 12"/>
                  <a:gd name="T13" fmla="*/ 3 h 10"/>
                  <a:gd name="T14" fmla="*/ 3 w 12"/>
                  <a:gd name="T15" fmla="*/ 2 h 10"/>
                  <a:gd name="T16" fmla="*/ 5 w 12"/>
                  <a:gd name="T17" fmla="*/ 2 h 10"/>
                  <a:gd name="T18" fmla="*/ 6 w 12"/>
                  <a:gd name="T19" fmla="*/ 0 h 10"/>
                  <a:gd name="T20" fmla="*/ 7 w 12"/>
                  <a:gd name="T21" fmla="*/ 0 h 10"/>
                  <a:gd name="T22" fmla="*/ 8 w 12"/>
                  <a:gd name="T23" fmla="*/ 2 h 10"/>
                  <a:gd name="T24" fmla="*/ 11 w 12"/>
                  <a:gd name="T25" fmla="*/ 2 h 10"/>
                  <a:gd name="T26" fmla="*/ 11 w 12"/>
                  <a:gd name="T27" fmla="*/ 3 h 10"/>
                  <a:gd name="T28" fmla="*/ 12 w 12"/>
                  <a:gd name="T29" fmla="*/ 4 h 10"/>
                  <a:gd name="T30" fmla="*/ 11 w 12"/>
                  <a:gd name="T31" fmla="*/ 7 h 10"/>
                  <a:gd name="T32" fmla="*/ 11 w 12"/>
                  <a:gd name="T33" fmla="*/ 8 h 10"/>
                  <a:gd name="T34" fmla="*/ 9 w 12"/>
                  <a:gd name="T35" fmla="*/ 9 h 10"/>
                  <a:gd name="T36" fmla="*/ 7 w 12"/>
                  <a:gd name="T37" fmla="*/ 10 h 10"/>
                  <a:gd name="T38" fmla="*/ 6 w 12"/>
                  <a:gd name="T39" fmla="*/ 10 h 10"/>
                  <a:gd name="T40" fmla="*/ 5 w 12"/>
                  <a:gd name="T41" fmla="*/ 10 h 10"/>
                  <a:gd name="T42" fmla="*/ 4 w 12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0">
                    <a:moveTo>
                      <a:pt x="4" y="10"/>
                    </a:moveTo>
                    <a:lnTo>
                      <a:pt x="2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8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2" y="4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5" name="Freeform 1392"/>
              <p:cNvSpPr>
                <a:spLocks/>
              </p:cNvSpPr>
              <p:nvPr/>
            </p:nvSpPr>
            <p:spPr bwMode="auto">
              <a:xfrm>
                <a:off x="1018" y="1648"/>
                <a:ext cx="12" cy="9"/>
              </a:xfrm>
              <a:custGeom>
                <a:avLst/>
                <a:gdLst>
                  <a:gd name="T0" fmla="*/ 11 w 12"/>
                  <a:gd name="T1" fmla="*/ 7 h 9"/>
                  <a:gd name="T2" fmla="*/ 11 w 12"/>
                  <a:gd name="T3" fmla="*/ 5 h 9"/>
                  <a:gd name="T4" fmla="*/ 12 w 12"/>
                  <a:gd name="T5" fmla="*/ 2 h 9"/>
                  <a:gd name="T6" fmla="*/ 11 w 12"/>
                  <a:gd name="T7" fmla="*/ 1 h 9"/>
                  <a:gd name="T8" fmla="*/ 11 w 12"/>
                  <a:gd name="T9" fmla="*/ 1 h 9"/>
                  <a:gd name="T10" fmla="*/ 11 w 12"/>
                  <a:gd name="T11" fmla="*/ 0 h 9"/>
                  <a:gd name="T12" fmla="*/ 8 w 12"/>
                  <a:gd name="T13" fmla="*/ 0 h 9"/>
                  <a:gd name="T14" fmla="*/ 6 w 12"/>
                  <a:gd name="T15" fmla="*/ 1 h 9"/>
                  <a:gd name="T16" fmla="*/ 3 w 12"/>
                  <a:gd name="T17" fmla="*/ 2 h 9"/>
                  <a:gd name="T18" fmla="*/ 2 w 12"/>
                  <a:gd name="T19" fmla="*/ 3 h 9"/>
                  <a:gd name="T20" fmla="*/ 0 w 12"/>
                  <a:gd name="T21" fmla="*/ 5 h 9"/>
                  <a:gd name="T22" fmla="*/ 0 w 12"/>
                  <a:gd name="T23" fmla="*/ 7 h 9"/>
                  <a:gd name="T24" fmla="*/ 0 w 12"/>
                  <a:gd name="T25" fmla="*/ 8 h 9"/>
                  <a:gd name="T26" fmla="*/ 1 w 12"/>
                  <a:gd name="T27" fmla="*/ 9 h 9"/>
                  <a:gd name="T28" fmla="*/ 2 w 12"/>
                  <a:gd name="T29" fmla="*/ 9 h 9"/>
                  <a:gd name="T30" fmla="*/ 3 w 12"/>
                  <a:gd name="T31" fmla="*/ 9 h 9"/>
                  <a:gd name="T32" fmla="*/ 6 w 12"/>
                  <a:gd name="T33" fmla="*/ 9 h 9"/>
                  <a:gd name="T34" fmla="*/ 8 w 12"/>
                  <a:gd name="T35" fmla="*/ 8 h 9"/>
                  <a:gd name="T36" fmla="*/ 11 w 12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1" y="7"/>
                    </a:moveTo>
                    <a:lnTo>
                      <a:pt x="11" y="5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6" name="Freeform 1393"/>
              <p:cNvSpPr>
                <a:spLocks/>
              </p:cNvSpPr>
              <p:nvPr/>
            </p:nvSpPr>
            <p:spPr bwMode="auto">
              <a:xfrm>
                <a:off x="1018" y="1650"/>
                <a:ext cx="12" cy="9"/>
              </a:xfrm>
              <a:custGeom>
                <a:avLst/>
                <a:gdLst>
                  <a:gd name="T0" fmla="*/ 10 w 12"/>
                  <a:gd name="T1" fmla="*/ 6 h 9"/>
                  <a:gd name="T2" fmla="*/ 10 w 12"/>
                  <a:gd name="T3" fmla="*/ 4 h 9"/>
                  <a:gd name="T4" fmla="*/ 12 w 12"/>
                  <a:gd name="T5" fmla="*/ 4 h 9"/>
                  <a:gd name="T6" fmla="*/ 10 w 12"/>
                  <a:gd name="T7" fmla="*/ 1 h 9"/>
                  <a:gd name="T8" fmla="*/ 10 w 12"/>
                  <a:gd name="T9" fmla="*/ 0 h 9"/>
                  <a:gd name="T10" fmla="*/ 8 w 12"/>
                  <a:gd name="T11" fmla="*/ 0 h 9"/>
                  <a:gd name="T12" fmla="*/ 6 w 12"/>
                  <a:gd name="T13" fmla="*/ 1 h 9"/>
                  <a:gd name="T14" fmla="*/ 2 w 12"/>
                  <a:gd name="T15" fmla="*/ 4 h 9"/>
                  <a:gd name="T16" fmla="*/ 0 w 12"/>
                  <a:gd name="T17" fmla="*/ 5 h 9"/>
                  <a:gd name="T18" fmla="*/ 0 w 12"/>
                  <a:gd name="T19" fmla="*/ 6 h 9"/>
                  <a:gd name="T20" fmla="*/ 0 w 12"/>
                  <a:gd name="T21" fmla="*/ 7 h 9"/>
                  <a:gd name="T22" fmla="*/ 2 w 12"/>
                  <a:gd name="T23" fmla="*/ 9 h 9"/>
                  <a:gd name="T24" fmla="*/ 4 w 12"/>
                  <a:gd name="T25" fmla="*/ 9 h 9"/>
                  <a:gd name="T26" fmla="*/ 6 w 12"/>
                  <a:gd name="T27" fmla="*/ 7 h 9"/>
                  <a:gd name="T28" fmla="*/ 10 w 12"/>
                  <a:gd name="T2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10" y="6"/>
                    </a:moveTo>
                    <a:lnTo>
                      <a:pt x="10" y="4"/>
                    </a:lnTo>
                    <a:lnTo>
                      <a:pt x="12" y="4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7" name="Freeform 1394"/>
              <p:cNvSpPr>
                <a:spLocks/>
              </p:cNvSpPr>
              <p:nvPr/>
            </p:nvSpPr>
            <p:spPr bwMode="auto">
              <a:xfrm>
                <a:off x="1009" y="1650"/>
                <a:ext cx="11" cy="9"/>
              </a:xfrm>
              <a:custGeom>
                <a:avLst/>
                <a:gdLst>
                  <a:gd name="T0" fmla="*/ 3 w 11"/>
                  <a:gd name="T1" fmla="*/ 9 h 9"/>
                  <a:gd name="T2" fmla="*/ 1 w 11"/>
                  <a:gd name="T3" fmla="*/ 7 h 9"/>
                  <a:gd name="T4" fmla="*/ 1 w 11"/>
                  <a:gd name="T5" fmla="*/ 7 h 9"/>
                  <a:gd name="T6" fmla="*/ 0 w 11"/>
                  <a:gd name="T7" fmla="*/ 6 h 9"/>
                  <a:gd name="T8" fmla="*/ 0 w 11"/>
                  <a:gd name="T9" fmla="*/ 6 h 9"/>
                  <a:gd name="T10" fmla="*/ 0 w 11"/>
                  <a:gd name="T11" fmla="*/ 5 h 9"/>
                  <a:gd name="T12" fmla="*/ 1 w 11"/>
                  <a:gd name="T13" fmla="*/ 3 h 9"/>
                  <a:gd name="T14" fmla="*/ 2 w 11"/>
                  <a:gd name="T15" fmla="*/ 1 h 9"/>
                  <a:gd name="T16" fmla="*/ 4 w 11"/>
                  <a:gd name="T17" fmla="*/ 1 h 9"/>
                  <a:gd name="T18" fmla="*/ 6 w 11"/>
                  <a:gd name="T19" fmla="*/ 0 h 9"/>
                  <a:gd name="T20" fmla="*/ 6 w 11"/>
                  <a:gd name="T21" fmla="*/ 1 h 9"/>
                  <a:gd name="T22" fmla="*/ 9 w 11"/>
                  <a:gd name="T23" fmla="*/ 1 h 9"/>
                  <a:gd name="T24" fmla="*/ 10 w 11"/>
                  <a:gd name="T25" fmla="*/ 1 h 9"/>
                  <a:gd name="T26" fmla="*/ 11 w 11"/>
                  <a:gd name="T27" fmla="*/ 3 h 9"/>
                  <a:gd name="T28" fmla="*/ 11 w 11"/>
                  <a:gd name="T29" fmla="*/ 3 h 9"/>
                  <a:gd name="T30" fmla="*/ 11 w 11"/>
                  <a:gd name="T31" fmla="*/ 5 h 9"/>
                  <a:gd name="T32" fmla="*/ 9 w 11"/>
                  <a:gd name="T33" fmla="*/ 6 h 9"/>
                  <a:gd name="T34" fmla="*/ 8 w 11"/>
                  <a:gd name="T35" fmla="*/ 7 h 9"/>
                  <a:gd name="T36" fmla="*/ 6 w 11"/>
                  <a:gd name="T37" fmla="*/ 9 h 9"/>
                  <a:gd name="T38" fmla="*/ 5 w 11"/>
                  <a:gd name="T39" fmla="*/ 9 h 9"/>
                  <a:gd name="T40" fmla="*/ 4 w 11"/>
                  <a:gd name="T41" fmla="*/ 9 h 9"/>
                  <a:gd name="T42" fmla="*/ 3 w 11"/>
                  <a:gd name="T4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9">
                    <a:moveTo>
                      <a:pt x="3" y="9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9" y="1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8" name="Freeform 1395"/>
              <p:cNvSpPr>
                <a:spLocks/>
              </p:cNvSpPr>
              <p:nvPr/>
            </p:nvSpPr>
            <p:spPr bwMode="auto">
              <a:xfrm>
                <a:off x="1012" y="1651"/>
                <a:ext cx="11" cy="9"/>
              </a:xfrm>
              <a:custGeom>
                <a:avLst/>
                <a:gdLst>
                  <a:gd name="T0" fmla="*/ 8 w 11"/>
                  <a:gd name="T1" fmla="*/ 6 h 9"/>
                  <a:gd name="T2" fmla="*/ 11 w 11"/>
                  <a:gd name="T3" fmla="*/ 4 h 9"/>
                  <a:gd name="T4" fmla="*/ 11 w 11"/>
                  <a:gd name="T5" fmla="*/ 2 h 9"/>
                  <a:gd name="T6" fmla="*/ 10 w 11"/>
                  <a:gd name="T7" fmla="*/ 2 h 9"/>
                  <a:gd name="T8" fmla="*/ 8 w 11"/>
                  <a:gd name="T9" fmla="*/ 0 h 9"/>
                  <a:gd name="T10" fmla="*/ 7 w 11"/>
                  <a:gd name="T11" fmla="*/ 0 h 9"/>
                  <a:gd name="T12" fmla="*/ 6 w 11"/>
                  <a:gd name="T13" fmla="*/ 2 h 9"/>
                  <a:gd name="T14" fmla="*/ 3 w 11"/>
                  <a:gd name="T15" fmla="*/ 2 h 9"/>
                  <a:gd name="T16" fmla="*/ 1 w 11"/>
                  <a:gd name="T17" fmla="*/ 4 h 9"/>
                  <a:gd name="T18" fmla="*/ 1 w 11"/>
                  <a:gd name="T19" fmla="*/ 5 h 9"/>
                  <a:gd name="T20" fmla="*/ 0 w 11"/>
                  <a:gd name="T21" fmla="*/ 6 h 9"/>
                  <a:gd name="T22" fmla="*/ 1 w 11"/>
                  <a:gd name="T23" fmla="*/ 9 h 9"/>
                  <a:gd name="T24" fmla="*/ 3 w 11"/>
                  <a:gd name="T25" fmla="*/ 9 h 9"/>
                  <a:gd name="T26" fmla="*/ 6 w 11"/>
                  <a:gd name="T27" fmla="*/ 9 h 9"/>
                  <a:gd name="T28" fmla="*/ 7 w 11"/>
                  <a:gd name="T29" fmla="*/ 8 h 9"/>
                  <a:gd name="T30" fmla="*/ 8 w 11"/>
                  <a:gd name="T3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6"/>
                    </a:moveTo>
                    <a:lnTo>
                      <a:pt x="11" y="4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9" name="Freeform 1396"/>
              <p:cNvSpPr>
                <a:spLocks/>
              </p:cNvSpPr>
              <p:nvPr/>
            </p:nvSpPr>
            <p:spPr bwMode="auto">
              <a:xfrm>
                <a:off x="1012" y="1653"/>
                <a:ext cx="12" cy="9"/>
              </a:xfrm>
              <a:custGeom>
                <a:avLst/>
                <a:gdLst>
                  <a:gd name="T0" fmla="*/ 10 w 12"/>
                  <a:gd name="T1" fmla="*/ 7 h 9"/>
                  <a:gd name="T2" fmla="*/ 12 w 12"/>
                  <a:gd name="T3" fmla="*/ 3 h 9"/>
                  <a:gd name="T4" fmla="*/ 12 w 12"/>
                  <a:gd name="T5" fmla="*/ 2 h 9"/>
                  <a:gd name="T6" fmla="*/ 12 w 12"/>
                  <a:gd name="T7" fmla="*/ 1 h 9"/>
                  <a:gd name="T8" fmla="*/ 10 w 12"/>
                  <a:gd name="T9" fmla="*/ 0 h 9"/>
                  <a:gd name="T10" fmla="*/ 7 w 12"/>
                  <a:gd name="T11" fmla="*/ 0 h 9"/>
                  <a:gd name="T12" fmla="*/ 6 w 12"/>
                  <a:gd name="T13" fmla="*/ 1 h 9"/>
                  <a:gd name="T14" fmla="*/ 2 w 12"/>
                  <a:gd name="T15" fmla="*/ 3 h 9"/>
                  <a:gd name="T16" fmla="*/ 2 w 12"/>
                  <a:gd name="T17" fmla="*/ 6 h 9"/>
                  <a:gd name="T18" fmla="*/ 0 w 12"/>
                  <a:gd name="T19" fmla="*/ 7 h 9"/>
                  <a:gd name="T20" fmla="*/ 2 w 12"/>
                  <a:gd name="T21" fmla="*/ 8 h 9"/>
                  <a:gd name="T22" fmla="*/ 2 w 12"/>
                  <a:gd name="T23" fmla="*/ 9 h 9"/>
                  <a:gd name="T24" fmla="*/ 4 w 12"/>
                  <a:gd name="T25" fmla="*/ 9 h 9"/>
                  <a:gd name="T26" fmla="*/ 6 w 12"/>
                  <a:gd name="T27" fmla="*/ 8 h 9"/>
                  <a:gd name="T28" fmla="*/ 10 w 12"/>
                  <a:gd name="T2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9">
                    <a:moveTo>
                      <a:pt x="10" y="7"/>
                    </a:moveTo>
                    <a:lnTo>
                      <a:pt x="12" y="3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0" name="Freeform 1397"/>
              <p:cNvSpPr>
                <a:spLocks/>
              </p:cNvSpPr>
              <p:nvPr/>
            </p:nvSpPr>
            <p:spPr bwMode="auto">
              <a:xfrm>
                <a:off x="1018" y="1649"/>
                <a:ext cx="12" cy="8"/>
              </a:xfrm>
              <a:custGeom>
                <a:avLst/>
                <a:gdLst>
                  <a:gd name="T0" fmla="*/ 5 w 12"/>
                  <a:gd name="T1" fmla="*/ 8 h 8"/>
                  <a:gd name="T2" fmla="*/ 1 w 12"/>
                  <a:gd name="T3" fmla="*/ 7 h 8"/>
                  <a:gd name="T4" fmla="*/ 1 w 12"/>
                  <a:gd name="T5" fmla="*/ 7 h 8"/>
                  <a:gd name="T6" fmla="*/ 0 w 12"/>
                  <a:gd name="T7" fmla="*/ 7 h 8"/>
                  <a:gd name="T8" fmla="*/ 0 w 12"/>
                  <a:gd name="T9" fmla="*/ 6 h 8"/>
                  <a:gd name="T10" fmla="*/ 0 w 12"/>
                  <a:gd name="T11" fmla="*/ 5 h 8"/>
                  <a:gd name="T12" fmla="*/ 1 w 12"/>
                  <a:gd name="T13" fmla="*/ 2 h 8"/>
                  <a:gd name="T14" fmla="*/ 3 w 12"/>
                  <a:gd name="T15" fmla="*/ 1 h 8"/>
                  <a:gd name="T16" fmla="*/ 5 w 12"/>
                  <a:gd name="T17" fmla="*/ 0 h 8"/>
                  <a:gd name="T18" fmla="*/ 6 w 12"/>
                  <a:gd name="T19" fmla="*/ 0 h 8"/>
                  <a:gd name="T20" fmla="*/ 7 w 12"/>
                  <a:gd name="T21" fmla="*/ 0 h 8"/>
                  <a:gd name="T22" fmla="*/ 8 w 12"/>
                  <a:gd name="T23" fmla="*/ 0 h 8"/>
                  <a:gd name="T24" fmla="*/ 11 w 12"/>
                  <a:gd name="T25" fmla="*/ 1 h 8"/>
                  <a:gd name="T26" fmla="*/ 12 w 12"/>
                  <a:gd name="T27" fmla="*/ 1 h 8"/>
                  <a:gd name="T28" fmla="*/ 12 w 12"/>
                  <a:gd name="T29" fmla="*/ 2 h 8"/>
                  <a:gd name="T30" fmla="*/ 12 w 12"/>
                  <a:gd name="T31" fmla="*/ 5 h 8"/>
                  <a:gd name="T32" fmla="*/ 11 w 12"/>
                  <a:gd name="T33" fmla="*/ 6 h 8"/>
                  <a:gd name="T34" fmla="*/ 9 w 12"/>
                  <a:gd name="T35" fmla="*/ 7 h 8"/>
                  <a:gd name="T36" fmla="*/ 7 w 12"/>
                  <a:gd name="T37" fmla="*/ 8 h 8"/>
                  <a:gd name="T38" fmla="*/ 6 w 12"/>
                  <a:gd name="T39" fmla="*/ 8 h 8"/>
                  <a:gd name="T40" fmla="*/ 5 w 12"/>
                  <a:gd name="T41" fmla="*/ 8 h 8"/>
                  <a:gd name="T42" fmla="*/ 5 w 12"/>
                  <a:gd name="T4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8">
                    <a:moveTo>
                      <a:pt x="5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1" name="Freeform 1398"/>
              <p:cNvSpPr>
                <a:spLocks/>
              </p:cNvSpPr>
              <p:nvPr/>
            </p:nvSpPr>
            <p:spPr bwMode="auto">
              <a:xfrm>
                <a:off x="1021" y="1650"/>
                <a:ext cx="12" cy="9"/>
              </a:xfrm>
              <a:custGeom>
                <a:avLst/>
                <a:gdLst>
                  <a:gd name="T0" fmla="*/ 11 w 12"/>
                  <a:gd name="T1" fmla="*/ 6 h 9"/>
                  <a:gd name="T2" fmla="*/ 12 w 12"/>
                  <a:gd name="T3" fmla="*/ 4 h 9"/>
                  <a:gd name="T4" fmla="*/ 12 w 12"/>
                  <a:gd name="T5" fmla="*/ 3 h 9"/>
                  <a:gd name="T6" fmla="*/ 12 w 12"/>
                  <a:gd name="T7" fmla="*/ 1 h 9"/>
                  <a:gd name="T8" fmla="*/ 12 w 12"/>
                  <a:gd name="T9" fmla="*/ 1 h 9"/>
                  <a:gd name="T10" fmla="*/ 11 w 12"/>
                  <a:gd name="T11" fmla="*/ 0 h 9"/>
                  <a:gd name="T12" fmla="*/ 8 w 12"/>
                  <a:gd name="T13" fmla="*/ 0 h 9"/>
                  <a:gd name="T14" fmla="*/ 5 w 12"/>
                  <a:gd name="T15" fmla="*/ 1 h 9"/>
                  <a:gd name="T16" fmla="*/ 4 w 12"/>
                  <a:gd name="T17" fmla="*/ 1 h 9"/>
                  <a:gd name="T18" fmla="*/ 1 w 12"/>
                  <a:gd name="T19" fmla="*/ 4 h 9"/>
                  <a:gd name="T20" fmla="*/ 0 w 12"/>
                  <a:gd name="T21" fmla="*/ 5 h 9"/>
                  <a:gd name="T22" fmla="*/ 0 w 12"/>
                  <a:gd name="T23" fmla="*/ 7 h 9"/>
                  <a:gd name="T24" fmla="*/ 0 w 12"/>
                  <a:gd name="T25" fmla="*/ 9 h 9"/>
                  <a:gd name="T26" fmla="*/ 0 w 12"/>
                  <a:gd name="T27" fmla="*/ 9 h 9"/>
                  <a:gd name="T28" fmla="*/ 1 w 12"/>
                  <a:gd name="T29" fmla="*/ 9 h 9"/>
                  <a:gd name="T30" fmla="*/ 4 w 12"/>
                  <a:gd name="T31" fmla="*/ 9 h 9"/>
                  <a:gd name="T32" fmla="*/ 5 w 12"/>
                  <a:gd name="T33" fmla="*/ 9 h 9"/>
                  <a:gd name="T34" fmla="*/ 8 w 12"/>
                  <a:gd name="T35" fmla="*/ 7 h 9"/>
                  <a:gd name="T36" fmla="*/ 11 w 12"/>
                  <a:gd name="T3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9">
                    <a:moveTo>
                      <a:pt x="11" y="6"/>
                    </a:moveTo>
                    <a:lnTo>
                      <a:pt x="12" y="4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7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2" name="Freeform 1399"/>
              <p:cNvSpPr>
                <a:spLocks/>
              </p:cNvSpPr>
              <p:nvPr/>
            </p:nvSpPr>
            <p:spPr bwMode="auto">
              <a:xfrm>
                <a:off x="1012" y="1651"/>
                <a:ext cx="12" cy="9"/>
              </a:xfrm>
              <a:custGeom>
                <a:avLst/>
                <a:gdLst>
                  <a:gd name="T0" fmla="*/ 5 w 12"/>
                  <a:gd name="T1" fmla="*/ 8 h 9"/>
                  <a:gd name="T2" fmla="*/ 2 w 12"/>
                  <a:gd name="T3" fmla="*/ 8 h 9"/>
                  <a:gd name="T4" fmla="*/ 1 w 12"/>
                  <a:gd name="T5" fmla="*/ 8 h 9"/>
                  <a:gd name="T6" fmla="*/ 0 w 12"/>
                  <a:gd name="T7" fmla="*/ 6 h 9"/>
                  <a:gd name="T8" fmla="*/ 0 w 12"/>
                  <a:gd name="T9" fmla="*/ 6 h 9"/>
                  <a:gd name="T10" fmla="*/ 0 w 12"/>
                  <a:gd name="T11" fmla="*/ 5 h 9"/>
                  <a:gd name="T12" fmla="*/ 2 w 12"/>
                  <a:gd name="T13" fmla="*/ 3 h 9"/>
                  <a:gd name="T14" fmla="*/ 2 w 12"/>
                  <a:gd name="T15" fmla="*/ 2 h 9"/>
                  <a:gd name="T16" fmla="*/ 6 w 12"/>
                  <a:gd name="T17" fmla="*/ 2 h 9"/>
                  <a:gd name="T18" fmla="*/ 6 w 12"/>
                  <a:gd name="T19" fmla="*/ 0 h 9"/>
                  <a:gd name="T20" fmla="*/ 8 w 12"/>
                  <a:gd name="T21" fmla="*/ 2 h 9"/>
                  <a:gd name="T22" fmla="*/ 11 w 12"/>
                  <a:gd name="T23" fmla="*/ 2 h 9"/>
                  <a:gd name="T24" fmla="*/ 11 w 12"/>
                  <a:gd name="T25" fmla="*/ 3 h 9"/>
                  <a:gd name="T26" fmla="*/ 12 w 12"/>
                  <a:gd name="T27" fmla="*/ 3 h 9"/>
                  <a:gd name="T28" fmla="*/ 12 w 12"/>
                  <a:gd name="T29" fmla="*/ 4 h 9"/>
                  <a:gd name="T30" fmla="*/ 12 w 12"/>
                  <a:gd name="T31" fmla="*/ 5 h 9"/>
                  <a:gd name="T32" fmla="*/ 11 w 12"/>
                  <a:gd name="T33" fmla="*/ 6 h 9"/>
                  <a:gd name="T34" fmla="*/ 9 w 12"/>
                  <a:gd name="T35" fmla="*/ 8 h 9"/>
                  <a:gd name="T36" fmla="*/ 8 w 12"/>
                  <a:gd name="T37" fmla="*/ 8 h 9"/>
                  <a:gd name="T38" fmla="*/ 6 w 12"/>
                  <a:gd name="T39" fmla="*/ 9 h 9"/>
                  <a:gd name="T40" fmla="*/ 5 w 12"/>
                  <a:gd name="T4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9">
                    <a:moveTo>
                      <a:pt x="5" y="8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6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3" name="Freeform 1400"/>
              <p:cNvSpPr>
                <a:spLocks/>
              </p:cNvSpPr>
              <p:nvPr/>
            </p:nvSpPr>
            <p:spPr bwMode="auto">
              <a:xfrm>
                <a:off x="1014" y="1653"/>
                <a:ext cx="11" cy="9"/>
              </a:xfrm>
              <a:custGeom>
                <a:avLst/>
                <a:gdLst>
                  <a:gd name="T0" fmla="*/ 10 w 11"/>
                  <a:gd name="T1" fmla="*/ 7 h 9"/>
                  <a:gd name="T2" fmla="*/ 11 w 11"/>
                  <a:gd name="T3" fmla="*/ 4 h 9"/>
                  <a:gd name="T4" fmla="*/ 11 w 11"/>
                  <a:gd name="T5" fmla="*/ 2 h 9"/>
                  <a:gd name="T6" fmla="*/ 11 w 11"/>
                  <a:gd name="T7" fmla="*/ 1 h 9"/>
                  <a:gd name="T8" fmla="*/ 10 w 11"/>
                  <a:gd name="T9" fmla="*/ 1 h 9"/>
                  <a:gd name="T10" fmla="*/ 10 w 11"/>
                  <a:gd name="T11" fmla="*/ 0 h 9"/>
                  <a:gd name="T12" fmla="*/ 7 w 11"/>
                  <a:gd name="T13" fmla="*/ 0 h 9"/>
                  <a:gd name="T14" fmla="*/ 6 w 11"/>
                  <a:gd name="T15" fmla="*/ 1 h 9"/>
                  <a:gd name="T16" fmla="*/ 3 w 11"/>
                  <a:gd name="T17" fmla="*/ 1 h 9"/>
                  <a:gd name="T18" fmla="*/ 2 w 11"/>
                  <a:gd name="T19" fmla="*/ 3 h 9"/>
                  <a:gd name="T20" fmla="*/ 1 w 11"/>
                  <a:gd name="T21" fmla="*/ 6 h 9"/>
                  <a:gd name="T22" fmla="*/ 0 w 11"/>
                  <a:gd name="T23" fmla="*/ 7 h 9"/>
                  <a:gd name="T24" fmla="*/ 1 w 11"/>
                  <a:gd name="T25" fmla="*/ 9 h 9"/>
                  <a:gd name="T26" fmla="*/ 2 w 11"/>
                  <a:gd name="T27" fmla="*/ 9 h 9"/>
                  <a:gd name="T28" fmla="*/ 3 w 11"/>
                  <a:gd name="T29" fmla="*/ 9 h 9"/>
                  <a:gd name="T30" fmla="*/ 6 w 11"/>
                  <a:gd name="T31" fmla="*/ 9 h 9"/>
                  <a:gd name="T32" fmla="*/ 7 w 11"/>
                  <a:gd name="T33" fmla="*/ 8 h 9"/>
                  <a:gd name="T34" fmla="*/ 10 w 11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10" y="7"/>
                    </a:move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4" name="Freeform 1401"/>
              <p:cNvSpPr>
                <a:spLocks/>
              </p:cNvSpPr>
              <p:nvPr/>
            </p:nvSpPr>
            <p:spPr bwMode="auto">
              <a:xfrm>
                <a:off x="1071" y="1622"/>
                <a:ext cx="11" cy="8"/>
              </a:xfrm>
              <a:custGeom>
                <a:avLst/>
                <a:gdLst>
                  <a:gd name="T0" fmla="*/ 4 w 11"/>
                  <a:gd name="T1" fmla="*/ 8 h 8"/>
                  <a:gd name="T2" fmla="*/ 1 w 11"/>
                  <a:gd name="T3" fmla="*/ 7 h 8"/>
                  <a:gd name="T4" fmla="*/ 1 w 11"/>
                  <a:gd name="T5" fmla="*/ 7 h 8"/>
                  <a:gd name="T6" fmla="*/ 0 w 11"/>
                  <a:gd name="T7" fmla="*/ 7 h 8"/>
                  <a:gd name="T8" fmla="*/ 0 w 11"/>
                  <a:gd name="T9" fmla="*/ 5 h 8"/>
                  <a:gd name="T10" fmla="*/ 0 w 11"/>
                  <a:gd name="T11" fmla="*/ 3 h 8"/>
                  <a:gd name="T12" fmla="*/ 1 w 11"/>
                  <a:gd name="T13" fmla="*/ 2 h 8"/>
                  <a:gd name="T14" fmla="*/ 2 w 11"/>
                  <a:gd name="T15" fmla="*/ 2 h 8"/>
                  <a:gd name="T16" fmla="*/ 4 w 11"/>
                  <a:gd name="T17" fmla="*/ 1 h 8"/>
                  <a:gd name="T18" fmla="*/ 6 w 11"/>
                  <a:gd name="T19" fmla="*/ 0 h 8"/>
                  <a:gd name="T20" fmla="*/ 9 w 11"/>
                  <a:gd name="T21" fmla="*/ 2 h 8"/>
                  <a:gd name="T22" fmla="*/ 10 w 11"/>
                  <a:gd name="T23" fmla="*/ 2 h 8"/>
                  <a:gd name="T24" fmla="*/ 11 w 11"/>
                  <a:gd name="T25" fmla="*/ 3 h 8"/>
                  <a:gd name="T26" fmla="*/ 10 w 11"/>
                  <a:gd name="T27" fmla="*/ 5 h 8"/>
                  <a:gd name="T28" fmla="*/ 9 w 11"/>
                  <a:gd name="T29" fmla="*/ 6 h 8"/>
                  <a:gd name="T30" fmla="*/ 8 w 11"/>
                  <a:gd name="T31" fmla="*/ 7 h 8"/>
                  <a:gd name="T32" fmla="*/ 6 w 11"/>
                  <a:gd name="T33" fmla="*/ 7 h 8"/>
                  <a:gd name="T34" fmla="*/ 5 w 11"/>
                  <a:gd name="T35" fmla="*/ 8 h 8"/>
                  <a:gd name="T36" fmla="*/ 4 w 11"/>
                  <a:gd name="T3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4" y="8"/>
                    </a:move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5" name="Freeform 1402"/>
              <p:cNvSpPr>
                <a:spLocks/>
              </p:cNvSpPr>
              <p:nvPr/>
            </p:nvSpPr>
            <p:spPr bwMode="auto">
              <a:xfrm>
                <a:off x="1073" y="1624"/>
                <a:ext cx="11" cy="9"/>
              </a:xfrm>
              <a:custGeom>
                <a:avLst/>
                <a:gdLst>
                  <a:gd name="T0" fmla="*/ 8 w 11"/>
                  <a:gd name="T1" fmla="*/ 5 h 9"/>
                  <a:gd name="T2" fmla="*/ 10 w 11"/>
                  <a:gd name="T3" fmla="*/ 4 h 9"/>
                  <a:gd name="T4" fmla="*/ 11 w 11"/>
                  <a:gd name="T5" fmla="*/ 2 h 9"/>
                  <a:gd name="T6" fmla="*/ 10 w 11"/>
                  <a:gd name="T7" fmla="*/ 1 h 9"/>
                  <a:gd name="T8" fmla="*/ 8 w 11"/>
                  <a:gd name="T9" fmla="*/ 1 h 9"/>
                  <a:gd name="T10" fmla="*/ 7 w 11"/>
                  <a:gd name="T11" fmla="*/ 0 h 9"/>
                  <a:gd name="T12" fmla="*/ 6 w 11"/>
                  <a:gd name="T13" fmla="*/ 1 h 9"/>
                  <a:gd name="T14" fmla="*/ 3 w 11"/>
                  <a:gd name="T15" fmla="*/ 1 h 9"/>
                  <a:gd name="T16" fmla="*/ 2 w 11"/>
                  <a:gd name="T17" fmla="*/ 2 h 9"/>
                  <a:gd name="T18" fmla="*/ 0 w 11"/>
                  <a:gd name="T19" fmla="*/ 5 h 9"/>
                  <a:gd name="T20" fmla="*/ 0 w 11"/>
                  <a:gd name="T21" fmla="*/ 7 h 9"/>
                  <a:gd name="T22" fmla="*/ 0 w 11"/>
                  <a:gd name="T23" fmla="*/ 7 h 9"/>
                  <a:gd name="T24" fmla="*/ 1 w 11"/>
                  <a:gd name="T25" fmla="*/ 9 h 9"/>
                  <a:gd name="T26" fmla="*/ 2 w 11"/>
                  <a:gd name="T27" fmla="*/ 9 h 9"/>
                  <a:gd name="T28" fmla="*/ 3 w 11"/>
                  <a:gd name="T29" fmla="*/ 9 h 9"/>
                  <a:gd name="T30" fmla="*/ 6 w 11"/>
                  <a:gd name="T31" fmla="*/ 9 h 9"/>
                  <a:gd name="T32" fmla="*/ 7 w 11"/>
                  <a:gd name="T33" fmla="*/ 7 h 9"/>
                  <a:gd name="T34" fmla="*/ 8 w 11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8" y="5"/>
                    </a:moveTo>
                    <a:lnTo>
                      <a:pt x="10" y="4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7" y="7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6" name="Freeform 1403"/>
              <p:cNvSpPr>
                <a:spLocks/>
              </p:cNvSpPr>
              <p:nvPr/>
            </p:nvSpPr>
            <p:spPr bwMode="auto">
              <a:xfrm>
                <a:off x="1074" y="1624"/>
                <a:ext cx="11" cy="10"/>
              </a:xfrm>
              <a:custGeom>
                <a:avLst/>
                <a:gdLst>
                  <a:gd name="T0" fmla="*/ 9 w 11"/>
                  <a:gd name="T1" fmla="*/ 6 h 10"/>
                  <a:gd name="T2" fmla="*/ 11 w 11"/>
                  <a:gd name="T3" fmla="*/ 6 h 10"/>
                  <a:gd name="T4" fmla="*/ 11 w 11"/>
                  <a:gd name="T5" fmla="*/ 1 h 10"/>
                  <a:gd name="T6" fmla="*/ 11 w 11"/>
                  <a:gd name="T7" fmla="*/ 0 h 10"/>
                  <a:gd name="T8" fmla="*/ 9 w 11"/>
                  <a:gd name="T9" fmla="*/ 0 h 10"/>
                  <a:gd name="T10" fmla="*/ 7 w 11"/>
                  <a:gd name="T11" fmla="*/ 0 h 10"/>
                  <a:gd name="T12" fmla="*/ 6 w 11"/>
                  <a:gd name="T13" fmla="*/ 0 h 10"/>
                  <a:gd name="T14" fmla="*/ 1 w 11"/>
                  <a:gd name="T15" fmla="*/ 3 h 10"/>
                  <a:gd name="T16" fmla="*/ 0 w 11"/>
                  <a:gd name="T17" fmla="*/ 6 h 10"/>
                  <a:gd name="T18" fmla="*/ 0 w 11"/>
                  <a:gd name="T19" fmla="*/ 6 h 10"/>
                  <a:gd name="T20" fmla="*/ 0 w 11"/>
                  <a:gd name="T21" fmla="*/ 9 h 10"/>
                  <a:gd name="T22" fmla="*/ 1 w 11"/>
                  <a:gd name="T23" fmla="*/ 10 h 10"/>
                  <a:gd name="T24" fmla="*/ 4 w 11"/>
                  <a:gd name="T25" fmla="*/ 10 h 10"/>
                  <a:gd name="T26" fmla="*/ 6 w 11"/>
                  <a:gd name="T27" fmla="*/ 10 h 10"/>
                  <a:gd name="T28" fmla="*/ 9 w 11"/>
                  <a:gd name="T2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9" y="6"/>
                    </a:moveTo>
                    <a:lnTo>
                      <a:pt x="11" y="6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7" name="Freeform 1404"/>
              <p:cNvSpPr>
                <a:spLocks/>
              </p:cNvSpPr>
              <p:nvPr/>
            </p:nvSpPr>
            <p:spPr bwMode="auto">
              <a:xfrm>
                <a:off x="1063" y="1625"/>
                <a:ext cx="12" cy="9"/>
              </a:xfrm>
              <a:custGeom>
                <a:avLst/>
                <a:gdLst>
                  <a:gd name="T0" fmla="*/ 3 w 12"/>
                  <a:gd name="T1" fmla="*/ 9 h 9"/>
                  <a:gd name="T2" fmla="*/ 1 w 12"/>
                  <a:gd name="T3" fmla="*/ 8 h 9"/>
                  <a:gd name="T4" fmla="*/ 0 w 12"/>
                  <a:gd name="T5" fmla="*/ 8 h 9"/>
                  <a:gd name="T6" fmla="*/ 0 w 12"/>
                  <a:gd name="T7" fmla="*/ 5 h 9"/>
                  <a:gd name="T8" fmla="*/ 0 w 12"/>
                  <a:gd name="T9" fmla="*/ 4 h 9"/>
                  <a:gd name="T10" fmla="*/ 1 w 12"/>
                  <a:gd name="T11" fmla="*/ 3 h 9"/>
                  <a:gd name="T12" fmla="*/ 2 w 12"/>
                  <a:gd name="T13" fmla="*/ 2 h 9"/>
                  <a:gd name="T14" fmla="*/ 5 w 12"/>
                  <a:gd name="T15" fmla="*/ 2 h 9"/>
                  <a:gd name="T16" fmla="*/ 6 w 12"/>
                  <a:gd name="T17" fmla="*/ 0 h 9"/>
                  <a:gd name="T18" fmla="*/ 7 w 12"/>
                  <a:gd name="T19" fmla="*/ 0 h 9"/>
                  <a:gd name="T20" fmla="*/ 11 w 12"/>
                  <a:gd name="T21" fmla="*/ 2 h 9"/>
                  <a:gd name="T22" fmla="*/ 12 w 12"/>
                  <a:gd name="T23" fmla="*/ 2 h 9"/>
                  <a:gd name="T24" fmla="*/ 12 w 12"/>
                  <a:gd name="T25" fmla="*/ 4 h 9"/>
                  <a:gd name="T26" fmla="*/ 12 w 12"/>
                  <a:gd name="T27" fmla="*/ 5 h 9"/>
                  <a:gd name="T28" fmla="*/ 11 w 12"/>
                  <a:gd name="T29" fmla="*/ 7 h 9"/>
                  <a:gd name="T30" fmla="*/ 9 w 12"/>
                  <a:gd name="T31" fmla="*/ 8 h 9"/>
                  <a:gd name="T32" fmla="*/ 7 w 12"/>
                  <a:gd name="T33" fmla="*/ 9 h 9"/>
                  <a:gd name="T34" fmla="*/ 5 w 12"/>
                  <a:gd name="T35" fmla="*/ 9 h 9"/>
                  <a:gd name="T36" fmla="*/ 5 w 12"/>
                  <a:gd name="T37" fmla="*/ 9 h 9"/>
                  <a:gd name="T38" fmla="*/ 3 w 12"/>
                  <a:gd name="T3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9">
                    <a:moveTo>
                      <a:pt x="3" y="9"/>
                    </a:moveTo>
                    <a:lnTo>
                      <a:pt x="1" y="8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9" y="8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8" name="Freeform 1405"/>
              <p:cNvSpPr>
                <a:spLocks/>
              </p:cNvSpPr>
              <p:nvPr/>
            </p:nvSpPr>
            <p:spPr bwMode="auto">
              <a:xfrm>
                <a:off x="1066" y="1625"/>
                <a:ext cx="11" cy="9"/>
              </a:xfrm>
              <a:custGeom>
                <a:avLst/>
                <a:gdLst>
                  <a:gd name="T0" fmla="*/ 10 w 11"/>
                  <a:gd name="T1" fmla="*/ 5 h 9"/>
                  <a:gd name="T2" fmla="*/ 11 w 11"/>
                  <a:gd name="T3" fmla="*/ 4 h 9"/>
                  <a:gd name="T4" fmla="*/ 11 w 11"/>
                  <a:gd name="T5" fmla="*/ 3 h 9"/>
                  <a:gd name="T6" fmla="*/ 11 w 11"/>
                  <a:gd name="T7" fmla="*/ 2 h 9"/>
                  <a:gd name="T8" fmla="*/ 10 w 11"/>
                  <a:gd name="T9" fmla="*/ 0 h 9"/>
                  <a:gd name="T10" fmla="*/ 7 w 11"/>
                  <a:gd name="T11" fmla="*/ 0 h 9"/>
                  <a:gd name="T12" fmla="*/ 6 w 11"/>
                  <a:gd name="T13" fmla="*/ 0 h 9"/>
                  <a:gd name="T14" fmla="*/ 3 w 11"/>
                  <a:gd name="T15" fmla="*/ 2 h 9"/>
                  <a:gd name="T16" fmla="*/ 1 w 11"/>
                  <a:gd name="T17" fmla="*/ 3 h 9"/>
                  <a:gd name="T18" fmla="*/ 1 w 11"/>
                  <a:gd name="T19" fmla="*/ 5 h 9"/>
                  <a:gd name="T20" fmla="*/ 0 w 11"/>
                  <a:gd name="T21" fmla="*/ 8 h 9"/>
                  <a:gd name="T22" fmla="*/ 1 w 11"/>
                  <a:gd name="T23" fmla="*/ 8 h 9"/>
                  <a:gd name="T24" fmla="*/ 1 w 11"/>
                  <a:gd name="T25" fmla="*/ 8 h 9"/>
                  <a:gd name="T26" fmla="*/ 1 w 11"/>
                  <a:gd name="T27" fmla="*/ 9 h 9"/>
                  <a:gd name="T28" fmla="*/ 3 w 11"/>
                  <a:gd name="T29" fmla="*/ 9 h 9"/>
                  <a:gd name="T30" fmla="*/ 6 w 11"/>
                  <a:gd name="T31" fmla="*/ 8 h 9"/>
                  <a:gd name="T32" fmla="*/ 7 w 11"/>
                  <a:gd name="T33" fmla="*/ 8 h 9"/>
                  <a:gd name="T34" fmla="*/ 10 w 11"/>
                  <a:gd name="T3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9">
                    <a:moveTo>
                      <a:pt x="10" y="5"/>
                    </a:moveTo>
                    <a:lnTo>
                      <a:pt x="11" y="4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3" y="9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59" name="Freeform 1406"/>
              <p:cNvSpPr>
                <a:spLocks/>
              </p:cNvSpPr>
              <p:nvPr/>
            </p:nvSpPr>
            <p:spPr bwMode="auto">
              <a:xfrm>
                <a:off x="1067" y="1629"/>
                <a:ext cx="11" cy="8"/>
              </a:xfrm>
              <a:custGeom>
                <a:avLst/>
                <a:gdLst>
                  <a:gd name="T0" fmla="*/ 11 w 11"/>
                  <a:gd name="T1" fmla="*/ 5 h 8"/>
                  <a:gd name="T2" fmla="*/ 11 w 11"/>
                  <a:gd name="T3" fmla="*/ 5 h 8"/>
                  <a:gd name="T4" fmla="*/ 11 w 11"/>
                  <a:gd name="T5" fmla="*/ 1 h 8"/>
                  <a:gd name="T6" fmla="*/ 11 w 11"/>
                  <a:gd name="T7" fmla="*/ 0 h 8"/>
                  <a:gd name="T8" fmla="*/ 8 w 11"/>
                  <a:gd name="T9" fmla="*/ 0 h 8"/>
                  <a:gd name="T10" fmla="*/ 6 w 11"/>
                  <a:gd name="T11" fmla="*/ 0 h 8"/>
                  <a:gd name="T12" fmla="*/ 3 w 11"/>
                  <a:gd name="T13" fmla="*/ 1 h 8"/>
                  <a:gd name="T14" fmla="*/ 0 w 11"/>
                  <a:gd name="T15" fmla="*/ 5 h 8"/>
                  <a:gd name="T16" fmla="*/ 0 w 11"/>
                  <a:gd name="T17" fmla="*/ 6 h 8"/>
                  <a:gd name="T18" fmla="*/ 0 w 11"/>
                  <a:gd name="T19" fmla="*/ 7 h 8"/>
                  <a:gd name="T20" fmla="*/ 3 w 11"/>
                  <a:gd name="T21" fmla="*/ 8 h 8"/>
                  <a:gd name="T22" fmla="*/ 6 w 11"/>
                  <a:gd name="T23" fmla="*/ 8 h 8"/>
                  <a:gd name="T24" fmla="*/ 11 w 11"/>
                  <a:gd name="T2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8">
                    <a:moveTo>
                      <a:pt x="11" y="5"/>
                    </a:moveTo>
                    <a:lnTo>
                      <a:pt x="11" y="5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0" name="Freeform 1407"/>
              <p:cNvSpPr>
                <a:spLocks/>
              </p:cNvSpPr>
              <p:nvPr/>
            </p:nvSpPr>
            <p:spPr bwMode="auto">
              <a:xfrm>
                <a:off x="1074" y="1624"/>
                <a:ext cx="11" cy="9"/>
              </a:xfrm>
              <a:custGeom>
                <a:avLst/>
                <a:gdLst>
                  <a:gd name="T0" fmla="*/ 4 w 11"/>
                  <a:gd name="T1" fmla="*/ 10 h 10"/>
                  <a:gd name="T2" fmla="*/ 1 w 11"/>
                  <a:gd name="T3" fmla="*/ 9 h 10"/>
                  <a:gd name="T4" fmla="*/ 1 w 11"/>
                  <a:gd name="T5" fmla="*/ 9 h 10"/>
                  <a:gd name="T6" fmla="*/ 0 w 11"/>
                  <a:gd name="T7" fmla="*/ 9 h 10"/>
                  <a:gd name="T8" fmla="*/ 0 w 11"/>
                  <a:gd name="T9" fmla="*/ 6 h 10"/>
                  <a:gd name="T10" fmla="*/ 0 w 11"/>
                  <a:gd name="T11" fmla="*/ 5 h 10"/>
                  <a:gd name="T12" fmla="*/ 1 w 11"/>
                  <a:gd name="T13" fmla="*/ 2 h 10"/>
                  <a:gd name="T14" fmla="*/ 2 w 11"/>
                  <a:gd name="T15" fmla="*/ 1 h 10"/>
                  <a:gd name="T16" fmla="*/ 4 w 11"/>
                  <a:gd name="T17" fmla="*/ 1 h 10"/>
                  <a:gd name="T18" fmla="*/ 6 w 11"/>
                  <a:gd name="T19" fmla="*/ 0 h 10"/>
                  <a:gd name="T20" fmla="*/ 7 w 11"/>
                  <a:gd name="T21" fmla="*/ 0 h 10"/>
                  <a:gd name="T22" fmla="*/ 10 w 11"/>
                  <a:gd name="T23" fmla="*/ 1 h 10"/>
                  <a:gd name="T24" fmla="*/ 11 w 11"/>
                  <a:gd name="T25" fmla="*/ 1 h 10"/>
                  <a:gd name="T26" fmla="*/ 11 w 11"/>
                  <a:gd name="T27" fmla="*/ 4 h 10"/>
                  <a:gd name="T28" fmla="*/ 11 w 11"/>
                  <a:gd name="T29" fmla="*/ 6 h 10"/>
                  <a:gd name="T30" fmla="*/ 10 w 11"/>
                  <a:gd name="T31" fmla="*/ 7 h 10"/>
                  <a:gd name="T32" fmla="*/ 8 w 11"/>
                  <a:gd name="T33" fmla="*/ 9 h 10"/>
                  <a:gd name="T34" fmla="*/ 6 w 11"/>
                  <a:gd name="T35" fmla="*/ 10 h 10"/>
                  <a:gd name="T36" fmla="*/ 5 w 11"/>
                  <a:gd name="T37" fmla="*/ 10 h 10"/>
                  <a:gd name="T38" fmla="*/ 4 w 11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0">
                    <a:moveTo>
                      <a:pt x="4" y="10"/>
                    </a:moveTo>
                    <a:lnTo>
                      <a:pt x="1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1" name="Freeform 1408"/>
              <p:cNvSpPr>
                <a:spLocks/>
              </p:cNvSpPr>
              <p:nvPr/>
            </p:nvSpPr>
            <p:spPr bwMode="auto">
              <a:xfrm>
                <a:off x="1069" y="1629"/>
                <a:ext cx="11" cy="8"/>
              </a:xfrm>
              <a:custGeom>
                <a:avLst/>
                <a:gdLst>
                  <a:gd name="T0" fmla="*/ 9 w 11"/>
                  <a:gd name="T1" fmla="*/ 5 h 8"/>
                  <a:gd name="T2" fmla="*/ 10 w 11"/>
                  <a:gd name="T3" fmla="*/ 4 h 8"/>
                  <a:gd name="T4" fmla="*/ 11 w 11"/>
                  <a:gd name="T5" fmla="*/ 2 h 8"/>
                  <a:gd name="T6" fmla="*/ 10 w 11"/>
                  <a:gd name="T7" fmla="*/ 1 h 8"/>
                  <a:gd name="T8" fmla="*/ 9 w 11"/>
                  <a:gd name="T9" fmla="*/ 1 h 8"/>
                  <a:gd name="T10" fmla="*/ 7 w 11"/>
                  <a:gd name="T11" fmla="*/ 0 h 8"/>
                  <a:gd name="T12" fmla="*/ 6 w 11"/>
                  <a:gd name="T13" fmla="*/ 1 h 8"/>
                  <a:gd name="T14" fmla="*/ 4 w 11"/>
                  <a:gd name="T15" fmla="*/ 1 h 8"/>
                  <a:gd name="T16" fmla="*/ 1 w 11"/>
                  <a:gd name="T17" fmla="*/ 2 h 8"/>
                  <a:gd name="T18" fmla="*/ 1 w 11"/>
                  <a:gd name="T19" fmla="*/ 5 h 8"/>
                  <a:gd name="T20" fmla="*/ 0 w 11"/>
                  <a:gd name="T21" fmla="*/ 7 h 8"/>
                  <a:gd name="T22" fmla="*/ 1 w 11"/>
                  <a:gd name="T23" fmla="*/ 7 h 8"/>
                  <a:gd name="T24" fmla="*/ 1 w 11"/>
                  <a:gd name="T25" fmla="*/ 8 h 8"/>
                  <a:gd name="T26" fmla="*/ 1 w 11"/>
                  <a:gd name="T27" fmla="*/ 8 h 8"/>
                  <a:gd name="T28" fmla="*/ 3 w 11"/>
                  <a:gd name="T29" fmla="*/ 8 h 8"/>
                  <a:gd name="T30" fmla="*/ 6 w 11"/>
                  <a:gd name="T31" fmla="*/ 8 h 8"/>
                  <a:gd name="T32" fmla="*/ 7 w 11"/>
                  <a:gd name="T33" fmla="*/ 7 h 8"/>
                  <a:gd name="T34" fmla="*/ 9 w 11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9" y="5"/>
                    </a:moveTo>
                    <a:lnTo>
                      <a:pt x="10" y="4"/>
                    </a:lnTo>
                    <a:lnTo>
                      <a:pt x="11" y="2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2" name="Freeform 1409"/>
              <p:cNvSpPr>
                <a:spLocks/>
              </p:cNvSpPr>
              <p:nvPr/>
            </p:nvSpPr>
            <p:spPr bwMode="auto">
              <a:xfrm>
                <a:off x="987" y="1638"/>
                <a:ext cx="16" cy="23"/>
              </a:xfrm>
              <a:custGeom>
                <a:avLst/>
                <a:gdLst>
                  <a:gd name="T0" fmla="*/ 0 w 16"/>
                  <a:gd name="T1" fmla="*/ 16 h 23"/>
                  <a:gd name="T2" fmla="*/ 16 w 16"/>
                  <a:gd name="T3" fmla="*/ 23 h 23"/>
                  <a:gd name="T4" fmla="*/ 16 w 16"/>
                  <a:gd name="T5" fmla="*/ 7 h 23"/>
                  <a:gd name="T6" fmla="*/ 0 w 16"/>
                  <a:gd name="T7" fmla="*/ 0 h 23"/>
                  <a:gd name="T8" fmla="*/ 0 w 16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3">
                    <a:moveTo>
                      <a:pt x="0" y="16"/>
                    </a:moveTo>
                    <a:lnTo>
                      <a:pt x="16" y="23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3" name="Freeform 1410"/>
              <p:cNvSpPr>
                <a:spLocks/>
              </p:cNvSpPr>
              <p:nvPr/>
            </p:nvSpPr>
            <p:spPr bwMode="auto">
              <a:xfrm>
                <a:off x="983" y="1645"/>
                <a:ext cx="19" cy="9"/>
              </a:xfrm>
              <a:custGeom>
                <a:avLst/>
                <a:gdLst>
                  <a:gd name="T0" fmla="*/ 6 w 19"/>
                  <a:gd name="T1" fmla="*/ 0 h 9"/>
                  <a:gd name="T2" fmla="*/ 0 w 19"/>
                  <a:gd name="T3" fmla="*/ 2 h 9"/>
                  <a:gd name="T4" fmla="*/ 3 w 19"/>
                  <a:gd name="T5" fmla="*/ 7 h 9"/>
                  <a:gd name="T6" fmla="*/ 12 w 19"/>
                  <a:gd name="T7" fmla="*/ 9 h 9"/>
                  <a:gd name="T8" fmla="*/ 19 w 19"/>
                  <a:gd name="T9" fmla="*/ 6 h 9"/>
                  <a:gd name="T10" fmla="*/ 6 w 1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9">
                    <a:moveTo>
                      <a:pt x="6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12" y="9"/>
                    </a:lnTo>
                    <a:lnTo>
                      <a:pt x="19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4" name="Freeform 1411"/>
              <p:cNvSpPr>
                <a:spLocks/>
              </p:cNvSpPr>
              <p:nvPr/>
            </p:nvSpPr>
            <p:spPr bwMode="auto">
              <a:xfrm>
                <a:off x="993" y="1650"/>
                <a:ext cx="11" cy="15"/>
              </a:xfrm>
              <a:custGeom>
                <a:avLst/>
                <a:gdLst>
                  <a:gd name="T0" fmla="*/ 11 w 11"/>
                  <a:gd name="T1" fmla="*/ 11 h 15"/>
                  <a:gd name="T2" fmla="*/ 0 w 11"/>
                  <a:gd name="T3" fmla="*/ 15 h 15"/>
                  <a:gd name="T4" fmla="*/ 0 w 11"/>
                  <a:gd name="T5" fmla="*/ 7 h 15"/>
                  <a:gd name="T6" fmla="*/ 3 w 11"/>
                  <a:gd name="T7" fmla="*/ 3 h 15"/>
                  <a:gd name="T8" fmla="*/ 11 w 11"/>
                  <a:gd name="T9" fmla="*/ 0 h 15"/>
                  <a:gd name="T10" fmla="*/ 11 w 11"/>
                  <a:gd name="T1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11" y="11"/>
                    </a:moveTo>
                    <a:lnTo>
                      <a:pt x="0" y="15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11" y="0"/>
                    </a:ln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5" name="Freeform 1412"/>
              <p:cNvSpPr>
                <a:spLocks/>
              </p:cNvSpPr>
              <p:nvPr/>
            </p:nvSpPr>
            <p:spPr bwMode="auto">
              <a:xfrm>
                <a:off x="977" y="1656"/>
                <a:ext cx="16" cy="13"/>
              </a:xfrm>
              <a:custGeom>
                <a:avLst/>
                <a:gdLst>
                  <a:gd name="T0" fmla="*/ 16 w 16"/>
                  <a:gd name="T1" fmla="*/ 9 h 13"/>
                  <a:gd name="T2" fmla="*/ 15 w 16"/>
                  <a:gd name="T3" fmla="*/ 6 h 13"/>
                  <a:gd name="T4" fmla="*/ 7 w 16"/>
                  <a:gd name="T5" fmla="*/ 8 h 13"/>
                  <a:gd name="T6" fmla="*/ 2 w 16"/>
                  <a:gd name="T7" fmla="*/ 13 h 13"/>
                  <a:gd name="T8" fmla="*/ 0 w 16"/>
                  <a:gd name="T9" fmla="*/ 13 h 13"/>
                  <a:gd name="T10" fmla="*/ 2 w 16"/>
                  <a:gd name="T11" fmla="*/ 5 h 13"/>
                  <a:gd name="T12" fmla="*/ 16 w 16"/>
                  <a:gd name="T13" fmla="*/ 0 h 13"/>
                  <a:gd name="T14" fmla="*/ 16 w 16"/>
                  <a:gd name="T1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16" y="9"/>
                    </a:moveTo>
                    <a:lnTo>
                      <a:pt x="15" y="6"/>
                    </a:lnTo>
                    <a:lnTo>
                      <a:pt x="7" y="8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2" y="5"/>
                    </a:lnTo>
                    <a:lnTo>
                      <a:pt x="16" y="0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6" name="Freeform 1413"/>
              <p:cNvSpPr>
                <a:spLocks/>
              </p:cNvSpPr>
              <p:nvPr/>
            </p:nvSpPr>
            <p:spPr bwMode="auto">
              <a:xfrm>
                <a:off x="970" y="1659"/>
                <a:ext cx="12" cy="10"/>
              </a:xfrm>
              <a:custGeom>
                <a:avLst/>
                <a:gdLst>
                  <a:gd name="T0" fmla="*/ 0 w 12"/>
                  <a:gd name="T1" fmla="*/ 7 h 10"/>
                  <a:gd name="T2" fmla="*/ 9 w 12"/>
                  <a:gd name="T3" fmla="*/ 10 h 10"/>
                  <a:gd name="T4" fmla="*/ 12 w 12"/>
                  <a:gd name="T5" fmla="*/ 3 h 10"/>
                  <a:gd name="T6" fmla="*/ 5 w 12"/>
                  <a:gd name="T7" fmla="*/ 2 h 10"/>
                  <a:gd name="T8" fmla="*/ 0 w 12"/>
                  <a:gd name="T9" fmla="*/ 0 h 10"/>
                  <a:gd name="T10" fmla="*/ 0 w 12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0" y="7"/>
                    </a:moveTo>
                    <a:lnTo>
                      <a:pt x="9" y="10"/>
                    </a:lnTo>
                    <a:lnTo>
                      <a:pt x="12" y="3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9013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7" name="Freeform 1414"/>
              <p:cNvSpPr>
                <a:spLocks/>
              </p:cNvSpPr>
              <p:nvPr/>
            </p:nvSpPr>
            <p:spPr bwMode="auto">
              <a:xfrm>
                <a:off x="995" y="1650"/>
                <a:ext cx="11" cy="10"/>
              </a:xfrm>
              <a:custGeom>
                <a:avLst/>
                <a:gdLst>
                  <a:gd name="T0" fmla="*/ 11 w 11"/>
                  <a:gd name="T1" fmla="*/ 6 h 10"/>
                  <a:gd name="T2" fmla="*/ 0 w 11"/>
                  <a:gd name="T3" fmla="*/ 10 h 10"/>
                  <a:gd name="T4" fmla="*/ 3 w 11"/>
                  <a:gd name="T5" fmla="*/ 3 h 10"/>
                  <a:gd name="T6" fmla="*/ 11 w 11"/>
                  <a:gd name="T7" fmla="*/ 0 h 10"/>
                  <a:gd name="T8" fmla="*/ 11 w 11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6"/>
                    </a:moveTo>
                    <a:lnTo>
                      <a:pt x="0" y="10"/>
                    </a:lnTo>
                    <a:lnTo>
                      <a:pt x="3" y="3"/>
                    </a:lnTo>
                    <a:lnTo>
                      <a:pt x="11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6E87C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8" name="Freeform 1415"/>
              <p:cNvSpPr>
                <a:spLocks/>
              </p:cNvSpPr>
              <p:nvPr/>
            </p:nvSpPr>
            <p:spPr bwMode="auto">
              <a:xfrm>
                <a:off x="969" y="1653"/>
                <a:ext cx="24" cy="9"/>
              </a:xfrm>
              <a:custGeom>
                <a:avLst/>
                <a:gdLst>
                  <a:gd name="T0" fmla="*/ 0 w 24"/>
                  <a:gd name="T1" fmla="*/ 8 h 9"/>
                  <a:gd name="T2" fmla="*/ 8 w 24"/>
                  <a:gd name="T3" fmla="*/ 9 h 9"/>
                  <a:gd name="T4" fmla="*/ 24 w 24"/>
                  <a:gd name="T5" fmla="*/ 1 h 9"/>
                  <a:gd name="T6" fmla="*/ 11 w 24"/>
                  <a:gd name="T7" fmla="*/ 0 h 9"/>
                  <a:gd name="T8" fmla="*/ 0 w 24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8"/>
                    </a:moveTo>
                    <a:lnTo>
                      <a:pt x="8" y="9"/>
                    </a:lnTo>
                    <a:lnTo>
                      <a:pt x="24" y="1"/>
                    </a:lnTo>
                    <a:lnTo>
                      <a:pt x="11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34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9" name="Freeform 1416"/>
              <p:cNvSpPr>
                <a:spLocks/>
              </p:cNvSpPr>
              <p:nvPr/>
            </p:nvSpPr>
            <p:spPr bwMode="auto">
              <a:xfrm>
                <a:off x="981" y="1645"/>
                <a:ext cx="15" cy="12"/>
              </a:xfrm>
              <a:custGeom>
                <a:avLst/>
                <a:gdLst>
                  <a:gd name="T0" fmla="*/ 15 w 15"/>
                  <a:gd name="T1" fmla="*/ 6 h 12"/>
                  <a:gd name="T2" fmla="*/ 5 w 15"/>
                  <a:gd name="T3" fmla="*/ 0 h 12"/>
                  <a:gd name="T4" fmla="*/ 0 w 15"/>
                  <a:gd name="T5" fmla="*/ 6 h 12"/>
                  <a:gd name="T6" fmla="*/ 8 w 15"/>
                  <a:gd name="T7" fmla="*/ 12 h 12"/>
                  <a:gd name="T8" fmla="*/ 15 w 15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5" y="6"/>
                    </a:moveTo>
                    <a:lnTo>
                      <a:pt x="5" y="0"/>
                    </a:lnTo>
                    <a:lnTo>
                      <a:pt x="0" y="6"/>
                    </a:lnTo>
                    <a:lnTo>
                      <a:pt x="8" y="12"/>
                    </a:ln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CEE1E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0" name="Freeform 1417"/>
              <p:cNvSpPr>
                <a:spLocks/>
              </p:cNvSpPr>
              <p:nvPr/>
            </p:nvSpPr>
            <p:spPr bwMode="auto">
              <a:xfrm>
                <a:off x="1000" y="1593"/>
                <a:ext cx="89" cy="40"/>
              </a:xfrm>
              <a:custGeom>
                <a:avLst/>
                <a:gdLst>
                  <a:gd name="T0" fmla="*/ 89 w 89"/>
                  <a:gd name="T1" fmla="*/ 8 h 40"/>
                  <a:gd name="T2" fmla="*/ 70 w 89"/>
                  <a:gd name="T3" fmla="*/ 0 h 40"/>
                  <a:gd name="T4" fmla="*/ 0 w 89"/>
                  <a:gd name="T5" fmla="*/ 32 h 40"/>
                  <a:gd name="T6" fmla="*/ 18 w 89"/>
                  <a:gd name="T7" fmla="*/ 40 h 40"/>
                  <a:gd name="T8" fmla="*/ 89 w 89"/>
                  <a:gd name="T9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40">
                    <a:moveTo>
                      <a:pt x="89" y="8"/>
                    </a:moveTo>
                    <a:lnTo>
                      <a:pt x="70" y="0"/>
                    </a:lnTo>
                    <a:lnTo>
                      <a:pt x="0" y="32"/>
                    </a:lnTo>
                    <a:lnTo>
                      <a:pt x="18" y="4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1" name="Freeform 1418"/>
              <p:cNvSpPr>
                <a:spLocks/>
              </p:cNvSpPr>
              <p:nvPr/>
            </p:nvSpPr>
            <p:spPr bwMode="auto">
              <a:xfrm>
                <a:off x="1018" y="1602"/>
                <a:ext cx="71" cy="48"/>
              </a:xfrm>
              <a:custGeom>
                <a:avLst/>
                <a:gdLst>
                  <a:gd name="T0" fmla="*/ 71 w 71"/>
                  <a:gd name="T1" fmla="*/ 0 h 48"/>
                  <a:gd name="T2" fmla="*/ 0 w 71"/>
                  <a:gd name="T3" fmla="*/ 32 h 48"/>
                  <a:gd name="T4" fmla="*/ 0 w 71"/>
                  <a:gd name="T5" fmla="*/ 48 h 48"/>
                  <a:gd name="T6" fmla="*/ 71 w 71"/>
                  <a:gd name="T7" fmla="*/ 17 h 48"/>
                  <a:gd name="T8" fmla="*/ 71 w 7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8">
                    <a:moveTo>
                      <a:pt x="71" y="0"/>
                    </a:moveTo>
                    <a:lnTo>
                      <a:pt x="0" y="32"/>
                    </a:lnTo>
                    <a:lnTo>
                      <a:pt x="0" y="48"/>
                    </a:lnTo>
                    <a:lnTo>
                      <a:pt x="71" y="1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2" name="Freeform 1419"/>
              <p:cNvSpPr>
                <a:spLocks/>
              </p:cNvSpPr>
              <p:nvPr/>
            </p:nvSpPr>
            <p:spPr bwMode="auto">
              <a:xfrm>
                <a:off x="1000" y="1625"/>
                <a:ext cx="18" cy="25"/>
              </a:xfrm>
              <a:custGeom>
                <a:avLst/>
                <a:gdLst>
                  <a:gd name="T0" fmla="*/ 18 w 18"/>
                  <a:gd name="T1" fmla="*/ 8 h 25"/>
                  <a:gd name="T2" fmla="*/ 0 w 18"/>
                  <a:gd name="T3" fmla="*/ 0 h 25"/>
                  <a:gd name="T4" fmla="*/ 0 w 18"/>
                  <a:gd name="T5" fmla="*/ 18 h 25"/>
                  <a:gd name="T6" fmla="*/ 18 w 18"/>
                  <a:gd name="T7" fmla="*/ 25 h 25"/>
                  <a:gd name="T8" fmla="*/ 18 w 18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8" y="8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8" y="25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3" name="Freeform 1420"/>
              <p:cNvSpPr>
                <a:spLocks/>
              </p:cNvSpPr>
              <p:nvPr/>
            </p:nvSpPr>
            <p:spPr bwMode="auto">
              <a:xfrm>
                <a:off x="987" y="1635"/>
                <a:ext cx="25" cy="10"/>
              </a:xfrm>
              <a:custGeom>
                <a:avLst/>
                <a:gdLst>
                  <a:gd name="T0" fmla="*/ 8 w 25"/>
                  <a:gd name="T1" fmla="*/ 0 h 10"/>
                  <a:gd name="T2" fmla="*/ 0 w 25"/>
                  <a:gd name="T3" fmla="*/ 4 h 10"/>
                  <a:gd name="T4" fmla="*/ 15 w 25"/>
                  <a:gd name="T5" fmla="*/ 10 h 10"/>
                  <a:gd name="T6" fmla="*/ 25 w 25"/>
                  <a:gd name="T7" fmla="*/ 8 h 10"/>
                  <a:gd name="T8" fmla="*/ 8 w 2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8" y="0"/>
                    </a:moveTo>
                    <a:lnTo>
                      <a:pt x="0" y="4"/>
                    </a:lnTo>
                    <a:lnTo>
                      <a:pt x="15" y="10"/>
                    </a:lnTo>
                    <a:lnTo>
                      <a:pt x="25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C677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4" name="Freeform 1421"/>
              <p:cNvSpPr>
                <a:spLocks/>
              </p:cNvSpPr>
              <p:nvPr/>
            </p:nvSpPr>
            <p:spPr bwMode="auto">
              <a:xfrm>
                <a:off x="1003" y="1643"/>
                <a:ext cx="12" cy="18"/>
              </a:xfrm>
              <a:custGeom>
                <a:avLst/>
                <a:gdLst>
                  <a:gd name="T0" fmla="*/ 12 w 12"/>
                  <a:gd name="T1" fmla="*/ 14 h 18"/>
                  <a:gd name="T2" fmla="*/ 0 w 12"/>
                  <a:gd name="T3" fmla="*/ 18 h 18"/>
                  <a:gd name="T4" fmla="*/ 0 w 12"/>
                  <a:gd name="T5" fmla="*/ 3 h 18"/>
                  <a:gd name="T6" fmla="*/ 12 w 12"/>
                  <a:gd name="T7" fmla="*/ 0 h 18"/>
                  <a:gd name="T8" fmla="*/ 12 w 12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8">
                    <a:moveTo>
                      <a:pt x="12" y="14"/>
                    </a:moveTo>
                    <a:lnTo>
                      <a:pt x="0" y="18"/>
                    </a:lnTo>
                    <a:lnTo>
                      <a:pt x="0" y="3"/>
                    </a:lnTo>
                    <a:lnTo>
                      <a:pt x="12" y="0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5" name="Freeform 1422"/>
              <p:cNvSpPr>
                <a:spLocks/>
              </p:cNvSpPr>
              <p:nvPr/>
            </p:nvSpPr>
            <p:spPr bwMode="auto">
              <a:xfrm>
                <a:off x="1059" y="1619"/>
                <a:ext cx="90" cy="41"/>
              </a:xfrm>
              <a:custGeom>
                <a:avLst/>
                <a:gdLst>
                  <a:gd name="T0" fmla="*/ 90 w 90"/>
                  <a:gd name="T1" fmla="*/ 9 h 41"/>
                  <a:gd name="T2" fmla="*/ 72 w 90"/>
                  <a:gd name="T3" fmla="*/ 0 h 41"/>
                  <a:gd name="T4" fmla="*/ 0 w 90"/>
                  <a:gd name="T5" fmla="*/ 34 h 41"/>
                  <a:gd name="T6" fmla="*/ 18 w 90"/>
                  <a:gd name="T7" fmla="*/ 41 h 41"/>
                  <a:gd name="T8" fmla="*/ 90 w 90"/>
                  <a:gd name="T9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1">
                    <a:moveTo>
                      <a:pt x="90" y="9"/>
                    </a:moveTo>
                    <a:lnTo>
                      <a:pt x="72" y="0"/>
                    </a:lnTo>
                    <a:lnTo>
                      <a:pt x="0" y="34"/>
                    </a:lnTo>
                    <a:lnTo>
                      <a:pt x="18" y="41"/>
                    </a:lnTo>
                    <a:lnTo>
                      <a:pt x="90" y="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6" name="Freeform 1423"/>
              <p:cNvSpPr>
                <a:spLocks/>
              </p:cNvSpPr>
              <p:nvPr/>
            </p:nvSpPr>
            <p:spPr bwMode="auto">
              <a:xfrm>
                <a:off x="1059" y="1653"/>
                <a:ext cx="18" cy="24"/>
              </a:xfrm>
              <a:custGeom>
                <a:avLst/>
                <a:gdLst>
                  <a:gd name="T0" fmla="*/ 18 w 18"/>
                  <a:gd name="T1" fmla="*/ 8 h 24"/>
                  <a:gd name="T2" fmla="*/ 0 w 18"/>
                  <a:gd name="T3" fmla="*/ 0 h 24"/>
                  <a:gd name="T4" fmla="*/ 0 w 18"/>
                  <a:gd name="T5" fmla="*/ 17 h 24"/>
                  <a:gd name="T6" fmla="*/ 18 w 18"/>
                  <a:gd name="T7" fmla="*/ 24 h 24"/>
                  <a:gd name="T8" fmla="*/ 18 w 1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18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8" y="24"/>
                    </a:ln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77" name="Freeform 1424"/>
              <p:cNvSpPr>
                <a:spLocks/>
              </p:cNvSpPr>
              <p:nvPr/>
            </p:nvSpPr>
            <p:spPr bwMode="auto">
              <a:xfrm>
                <a:off x="1077" y="1629"/>
                <a:ext cx="72" cy="48"/>
              </a:xfrm>
              <a:custGeom>
                <a:avLst/>
                <a:gdLst>
                  <a:gd name="T0" fmla="*/ 72 w 72"/>
                  <a:gd name="T1" fmla="*/ 0 h 48"/>
                  <a:gd name="T2" fmla="*/ 0 w 72"/>
                  <a:gd name="T3" fmla="*/ 32 h 48"/>
                  <a:gd name="T4" fmla="*/ 0 w 72"/>
                  <a:gd name="T5" fmla="*/ 48 h 48"/>
                  <a:gd name="T6" fmla="*/ 72 w 72"/>
                  <a:gd name="T7" fmla="*/ 16 h 48"/>
                  <a:gd name="T8" fmla="*/ 72 w 7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8">
                    <a:moveTo>
                      <a:pt x="72" y="0"/>
                    </a:moveTo>
                    <a:lnTo>
                      <a:pt x="0" y="32"/>
                    </a:lnTo>
                    <a:lnTo>
                      <a:pt x="0" y="48"/>
                    </a:lnTo>
                    <a:lnTo>
                      <a:pt x="72" y="1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n w="3175"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5" name="TextBox 17"/>
            <p:cNvSpPr txBox="1">
              <a:spLocks noChangeArrowheads="1"/>
            </p:cNvSpPr>
            <p:nvPr/>
          </p:nvSpPr>
          <p:spPr bwMode="auto">
            <a:xfrm>
              <a:off x="3195825" y="2351800"/>
              <a:ext cx="2000230" cy="690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供应链公司</a:t>
              </a:r>
              <a:endPara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6" name="直接箭头连接符 15"/>
            <p:cNvCxnSpPr>
              <a:stCxn id="15" idx="3"/>
              <a:endCxn id="363" idx="36"/>
            </p:cNvCxnSpPr>
            <p:nvPr/>
          </p:nvCxnSpPr>
          <p:spPr>
            <a:xfrm flipV="1">
              <a:off x="5196055" y="1584168"/>
              <a:ext cx="2013294" cy="111305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V="1">
              <a:off x="5436381" y="2404244"/>
              <a:ext cx="1872607" cy="16113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5364685" y="2637460"/>
              <a:ext cx="2376179" cy="104311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21"/>
            <p:cNvSpPr txBox="1">
              <a:spLocks noChangeArrowheads="1"/>
            </p:cNvSpPr>
            <p:nvPr/>
          </p:nvSpPr>
          <p:spPr bwMode="auto">
            <a:xfrm>
              <a:off x="7381639" y="4149078"/>
              <a:ext cx="1654857" cy="690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用户</a:t>
              </a:r>
            </a:p>
          </p:txBody>
        </p:sp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7176217" y="2780926"/>
              <a:ext cx="1716263" cy="690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零售商</a:t>
              </a:r>
            </a:p>
          </p:txBody>
        </p:sp>
        <p:sp>
          <p:nvSpPr>
            <p:cNvPr id="21" name="TextBox 23"/>
            <p:cNvSpPr txBox="1">
              <a:spLocks noChangeArrowheads="1"/>
            </p:cNvSpPr>
            <p:nvPr/>
          </p:nvSpPr>
          <p:spPr bwMode="auto">
            <a:xfrm>
              <a:off x="7223929" y="1628800"/>
              <a:ext cx="1812568" cy="690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分销商</a:t>
              </a:r>
            </a:p>
          </p:txBody>
        </p:sp>
        <p:pic>
          <p:nvPicPr>
            <p:cNvPr id="22" name="Picture 16" descr="Trans03j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436096" y="2126431"/>
              <a:ext cx="1143000" cy="798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51" descr="LA076B"/>
            <p:cNvPicPr preferRelativeResize="0"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585294">
              <a:off x="1605389" y="1044836"/>
              <a:ext cx="1152128" cy="1049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4" name="直接箭头连接符 23"/>
            <p:cNvCxnSpPr/>
            <p:nvPr/>
          </p:nvCxnSpPr>
          <p:spPr>
            <a:xfrm>
              <a:off x="4238049" y="1530745"/>
              <a:ext cx="10242" cy="74629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435"/>
            <p:cNvGrpSpPr>
              <a:grpSpLocks/>
            </p:cNvGrpSpPr>
            <p:nvPr/>
          </p:nvGrpSpPr>
          <p:grpSpPr bwMode="auto">
            <a:xfrm>
              <a:off x="2555776" y="4365378"/>
              <a:ext cx="4176464" cy="1727918"/>
              <a:chOff x="2555776" y="4365378"/>
              <a:chExt cx="4176464" cy="1727918"/>
            </a:xfrm>
          </p:grpSpPr>
          <p:pic>
            <p:nvPicPr>
              <p:cNvPr id="26" name="Picture 81" descr="PE02011_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4860032" y="4509120"/>
                <a:ext cx="936104" cy="6931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" name="矩形标注 26"/>
              <p:cNvSpPr/>
              <p:nvPr/>
            </p:nvSpPr>
            <p:spPr>
              <a:xfrm rot="10800000">
                <a:off x="2698312" y="4365378"/>
                <a:ext cx="4033701" cy="1727918"/>
              </a:xfrm>
              <a:prstGeom prst="wedgeRectCallout">
                <a:avLst>
                  <a:gd name="adj1" fmla="val -5337"/>
                  <a:gd name="adj2" fmla="val 81019"/>
                </a:avLst>
              </a:prstGeom>
              <a:noFill/>
              <a:ln>
                <a:solidFill>
                  <a:schemeClr val="accent5">
                    <a:lumMod val="60000"/>
                    <a:lumOff val="40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pic>
            <p:nvPicPr>
              <p:cNvPr id="28" name="Picture 15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55776" y="4437112"/>
                <a:ext cx="1296144" cy="10560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2" descr="F:\公司PPt\各类矢量图\物流图标\MA0201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35896" y="5085184"/>
                <a:ext cx="936104" cy="936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" name="TextBox 32"/>
              <p:cNvSpPr txBox="1">
                <a:spLocks noChangeArrowheads="1"/>
              </p:cNvSpPr>
              <p:nvPr/>
            </p:nvSpPr>
            <p:spPr bwMode="auto">
              <a:xfrm>
                <a:off x="2915816" y="5445224"/>
                <a:ext cx="792088" cy="506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solidFill>
                      <a:schemeClr val="tx1"/>
                    </a:solidFill>
                  </a:rPr>
                  <a:t>收货</a:t>
                </a:r>
              </a:p>
            </p:txBody>
          </p:sp>
          <p:sp>
            <p:nvSpPr>
              <p:cNvPr id="31" name="TextBox 33"/>
              <p:cNvSpPr txBox="1">
                <a:spLocks noChangeArrowheads="1"/>
              </p:cNvSpPr>
              <p:nvPr/>
            </p:nvSpPr>
            <p:spPr bwMode="auto">
              <a:xfrm>
                <a:off x="5004048" y="5178678"/>
                <a:ext cx="792088" cy="506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solidFill>
                      <a:schemeClr val="tx1"/>
                    </a:solidFill>
                  </a:rPr>
                  <a:t>发货</a:t>
                </a:r>
              </a:p>
            </p:txBody>
          </p:sp>
          <p:sp>
            <p:nvSpPr>
              <p:cNvPr id="32" name="TextBox 34"/>
              <p:cNvSpPr txBox="1">
                <a:spLocks noChangeArrowheads="1"/>
              </p:cNvSpPr>
              <p:nvPr/>
            </p:nvSpPr>
            <p:spPr bwMode="auto">
              <a:xfrm>
                <a:off x="3707902" y="4674623"/>
                <a:ext cx="1105835" cy="8750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/>
                    </a:solidFill>
                  </a:rPr>
                  <a:t>库存管理</a:t>
                </a:r>
              </a:p>
            </p:txBody>
          </p:sp>
          <p:pic>
            <p:nvPicPr>
              <p:cNvPr id="33" name="Picture 7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580112" y="5589240"/>
                <a:ext cx="1152128" cy="458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" name="TextBox 36"/>
              <p:cNvSpPr txBox="1">
                <a:spLocks noChangeArrowheads="1"/>
              </p:cNvSpPr>
              <p:nvPr/>
            </p:nvSpPr>
            <p:spPr bwMode="auto">
              <a:xfrm>
                <a:off x="5868144" y="5250686"/>
                <a:ext cx="792088" cy="5066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>
                    <a:solidFill>
                      <a:schemeClr val="tx1"/>
                    </a:solidFill>
                  </a:rPr>
                  <a:t>配送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/>
          <a:lstStyle/>
          <a:p>
            <a:r>
              <a:rPr lang="zh-CN" altLang="en-US" sz="3600" b="0" dirty="0" smtClean="0">
                <a:latin typeface="微软雅黑" pitchFamily="34" charset="-122"/>
                <a:ea typeface="微软雅黑" pitchFamily="34" charset="-122"/>
              </a:rPr>
              <a:t>多仓</a:t>
            </a: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F7ADCA1-F6CF-4FC8-BFB4-3CF037CF983B}" type="datetime1">
              <a:rPr lang="en-US" altLang="zh-CN" smtClean="0">
                <a:latin typeface="Helvetica"/>
              </a:rPr>
              <a:pPr/>
              <a:t>3/26/2015</a:t>
            </a:fld>
            <a:endParaRPr lang="en-US" altLang="en-US" smtClean="0">
              <a:latin typeface="Helvetic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91059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4253</TotalTime>
  <Words>1964</Words>
  <Application>Microsoft Office PowerPoint</Application>
  <PresentationFormat>全屏显示(4:3)</PresentationFormat>
  <Paragraphs>394</Paragraphs>
  <Slides>33</Slides>
  <Notes>27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Office 主题</vt:lpstr>
      <vt:lpstr>1_Office 主题</vt:lpstr>
      <vt:lpstr>Clip</vt:lpstr>
      <vt:lpstr>MSImager</vt:lpstr>
      <vt:lpstr>   </vt:lpstr>
      <vt:lpstr>目录</vt:lpstr>
      <vt:lpstr>WMS=仓库大脑</vt:lpstr>
      <vt:lpstr>WMS官方定义</vt:lpstr>
      <vt:lpstr>仓库常见问题</vt:lpstr>
      <vt:lpstr>WMS益处</vt:lpstr>
      <vt:lpstr>WMS涉及到的面</vt:lpstr>
      <vt:lpstr>WMS涉及到的人</vt:lpstr>
      <vt:lpstr>多仓</vt:lpstr>
      <vt:lpstr>多仓eg</vt:lpstr>
      <vt:lpstr>仓库</vt:lpstr>
      <vt:lpstr>仓库内部关系</vt:lpstr>
      <vt:lpstr>货位 LOC</vt:lpstr>
      <vt:lpstr>商品 SKU</vt:lpstr>
      <vt:lpstr>包装码 PACK </vt:lpstr>
      <vt:lpstr>PowerPoint 演示文稿</vt:lpstr>
      <vt:lpstr>PowerPoint 演示文稿</vt:lpstr>
      <vt:lpstr>收货流程</vt:lpstr>
      <vt:lpstr>出库流程</vt:lpstr>
      <vt:lpstr>上架（策略）</vt:lpstr>
      <vt:lpstr>建波次</vt:lpstr>
      <vt:lpstr>拣货（策略）</vt:lpstr>
      <vt:lpstr>装载/出货</vt:lpstr>
      <vt:lpstr>补货（策略）</vt:lpstr>
      <vt:lpstr>库内管理</vt:lpstr>
      <vt:lpstr>库房盘点</vt:lpstr>
      <vt:lpstr>关于条形码</vt:lpstr>
      <vt:lpstr>关于相关硬件、自动化辅助设备1</vt:lpstr>
      <vt:lpstr>关于相关硬件、自动化辅助设备2</vt:lpstr>
      <vt:lpstr>关于相关硬件、自动化辅助设备3</vt:lpstr>
      <vt:lpstr>关于相关硬件、自动化辅助设备4</vt:lpstr>
      <vt:lpstr>关于相关硬件、自动化辅助设备5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Clark Lu</dc:creator>
  <cp:lastModifiedBy>Zoe  Xu</cp:lastModifiedBy>
  <cp:revision>638</cp:revision>
  <cp:lastPrinted>1601-01-01T00:00:00Z</cp:lastPrinted>
  <dcterms:created xsi:type="dcterms:W3CDTF">2006-09-10T15:48:32Z</dcterms:created>
  <dcterms:modified xsi:type="dcterms:W3CDTF">2015-03-26T03:08:41Z</dcterms:modified>
</cp:coreProperties>
</file>